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3.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8" r:id="rId5"/>
    <p:sldMasterId id="2147483722" r:id="rId6"/>
    <p:sldMasterId id="2147483782" r:id="rId7"/>
  </p:sldMasterIdLst>
  <p:notesMasterIdLst>
    <p:notesMasterId r:id="rId72"/>
  </p:notesMasterIdLst>
  <p:sldIdLst>
    <p:sldId id="4299" r:id="rId8"/>
    <p:sldId id="6874" r:id="rId9"/>
    <p:sldId id="6869" r:id="rId10"/>
    <p:sldId id="6882" r:id="rId11"/>
    <p:sldId id="6884" r:id="rId12"/>
    <p:sldId id="6888" r:id="rId13"/>
    <p:sldId id="6930" r:id="rId14"/>
    <p:sldId id="6483" r:id="rId15"/>
    <p:sldId id="6932" r:id="rId16"/>
    <p:sldId id="6933" r:id="rId17"/>
    <p:sldId id="6886" r:id="rId18"/>
    <p:sldId id="6942" r:id="rId19"/>
    <p:sldId id="6935" r:id="rId20"/>
    <p:sldId id="6943" r:id="rId21"/>
    <p:sldId id="6887" r:id="rId22"/>
    <p:sldId id="6937" r:id="rId23"/>
    <p:sldId id="6939" r:id="rId24"/>
    <p:sldId id="6840" r:id="rId25"/>
    <p:sldId id="6923" r:id="rId26"/>
    <p:sldId id="6861" r:id="rId27"/>
    <p:sldId id="6944" r:id="rId28"/>
    <p:sldId id="6945" r:id="rId29"/>
    <p:sldId id="6946" r:id="rId30"/>
    <p:sldId id="6947" r:id="rId31"/>
    <p:sldId id="6954" r:id="rId32"/>
    <p:sldId id="6889" r:id="rId33"/>
    <p:sldId id="6963" r:id="rId34"/>
    <p:sldId id="6955" r:id="rId35"/>
    <p:sldId id="6949" r:id="rId36"/>
    <p:sldId id="6890" r:id="rId37"/>
    <p:sldId id="6967" r:id="rId38"/>
    <p:sldId id="6968" r:id="rId39"/>
    <p:sldId id="6961" r:id="rId40"/>
    <p:sldId id="6926" r:id="rId41"/>
    <p:sldId id="6975" r:id="rId42"/>
    <p:sldId id="6976" r:id="rId43"/>
    <p:sldId id="6977" r:id="rId44"/>
    <p:sldId id="6978" r:id="rId45"/>
    <p:sldId id="6913" r:id="rId46"/>
    <p:sldId id="6987" r:id="rId47"/>
    <p:sldId id="6970" r:id="rId48"/>
    <p:sldId id="6915" r:id="rId49"/>
    <p:sldId id="6966" r:id="rId50"/>
    <p:sldId id="6988" r:id="rId51"/>
    <p:sldId id="6969" r:id="rId52"/>
    <p:sldId id="6916" r:id="rId53"/>
    <p:sldId id="6989" r:id="rId54"/>
    <p:sldId id="6990" r:id="rId55"/>
    <p:sldId id="6922" r:id="rId56"/>
    <p:sldId id="6991" r:id="rId57"/>
    <p:sldId id="6992" r:id="rId58"/>
    <p:sldId id="6941" r:id="rId59"/>
    <p:sldId id="6993" r:id="rId60"/>
    <p:sldId id="6964" r:id="rId61"/>
    <p:sldId id="6995" r:id="rId62"/>
    <p:sldId id="6996" r:id="rId63"/>
    <p:sldId id="6997" r:id="rId64"/>
    <p:sldId id="6998" r:id="rId65"/>
    <p:sldId id="6965" r:id="rId66"/>
    <p:sldId id="6999" r:id="rId67"/>
    <p:sldId id="7000" r:id="rId68"/>
    <p:sldId id="7001" r:id="rId69"/>
    <p:sldId id="6973" r:id="rId70"/>
    <p:sldId id="6858"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 id="{3B187B0D-34D6-F5A4-E02F-2359EA886127}" name="Farida Anwar" initials="FA" userId="S::farida.anwar@abo.fi::1c2951da-8df8-46da-ac78-132ca40c6f1b" providerId="AD"/>
  <p188:author id="{F1B9A6AA-1CDD-5934-14E9-EA4FD29163CA}" name="Laura" initials="La" userId="S::laura_momentumconsulting.ie#ext#@abofi.onmicrosoft.com::d49dab78-104a-4f32-a02a-59e5a6f5619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74BA"/>
    <a:srgbClr val="EE4F27"/>
    <a:srgbClr val="0C4659"/>
    <a:srgbClr val="A555A1"/>
    <a:srgbClr val="3FB5A1"/>
    <a:srgbClr val="E64215"/>
    <a:srgbClr val="EBEBEB"/>
    <a:srgbClr val="000000"/>
    <a:srgbClr val="C22CC7"/>
    <a:srgbClr val="970B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00" autoAdjust="0"/>
    <p:restoredTop sz="94579"/>
  </p:normalViewPr>
  <p:slideViewPr>
    <p:cSldViewPr snapToGrid="0">
      <p:cViewPr varScale="1">
        <p:scale>
          <a:sx n="74" d="100"/>
          <a:sy n="74" d="100"/>
        </p:scale>
        <p:origin x="730" y="77"/>
      </p:cViewPr>
      <p:guideLst/>
    </p:cSldViewPr>
  </p:slideViewPr>
  <p:notesTextViewPr>
    <p:cViewPr>
      <p:scale>
        <a:sx n="1" d="1"/>
        <a:sy n="1" d="1"/>
      </p:scale>
      <p:origin x="0" y="0"/>
    </p:cViewPr>
  </p:notesTextViewPr>
  <p:sorterViewPr>
    <p:cViewPr>
      <p:scale>
        <a:sx n="1" d="1"/>
        <a:sy n="1" d="1"/>
      </p:scale>
      <p:origin x="0" y="-940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16" Type="http://schemas.openxmlformats.org/officeDocument/2006/relationships/slide" Target="slides/slide9.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microsoft.com/office/2018/10/relationships/authors" Target="author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29" Type="http://schemas.openxmlformats.org/officeDocument/2006/relationships/slide" Target="slides/slide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BFBC24-0D4E-4412-A2A4-C5BDB2F1AA61}" type="datetimeFigureOut">
              <a:rPr lang="en-US" smtClean="0"/>
              <a:t>4/30/2026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Zum Bearbeiten der Master-Textformate hier klicken</a:t>
            </a:r>
          </a:p>
          <a:p>
            <a:pPr lvl="1"/>
            <a:r>
              <a:rPr lang="en-US"/>
              <a:t>Zweite Ebene</a:t>
            </a:r>
          </a:p>
          <a:p>
            <a:pPr lvl="2"/>
            <a:r>
              <a:rPr lang="en-US"/>
              <a:t>Dritte Ebene</a:t>
            </a:r>
          </a:p>
          <a:p>
            <a:pPr lvl="3"/>
            <a:r>
              <a:rPr lang="en-US"/>
              <a:t>Vierte Ebene</a:t>
            </a:r>
          </a:p>
          <a:p>
            <a:pPr lvl="4"/>
            <a:r>
              <a:rPr lang="en-US"/>
              <a:t>Fünfte Ebene</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3D6535-C390-4CFE-9F59-3EBA60C75E78}" type="slidenum">
              <a:rPr lang="en-US" smtClean="0"/>
              <a:t>‹#›</a:t>
            </a:fld>
            <a:endParaRPr lang="en-US"/>
          </a:p>
        </p:txBody>
      </p:sp>
    </p:spTree>
    <p:extLst>
      <p:ext uri="{BB962C8B-B14F-4D97-AF65-F5344CB8AC3E}">
        <p14:creationId xmlns:p14="http://schemas.microsoft.com/office/powerpoint/2010/main" val="2841681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3335742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A916E-E04B-9BF2-2747-656D964523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BA4D91-AF6A-28D2-3750-E216F7955A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715DAC-BBE1-9204-C323-875379FF90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B01BCF-3D64-16CF-B6F2-B3CDE9D48363}"/>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28882843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23351-620D-A3C5-8B99-C7D41270C1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C9C3FA-5668-67F4-11CC-36ABB8F13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F4EBEB-06A1-D752-82AC-5E1896CC83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C69AB3-B201-F518-249C-CFFA3543A290}"/>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4753743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8447C-5863-3946-0F2E-2A650263E7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4096FB-784A-42D7-CCEF-703D88286C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E8A69C-3FC1-4EB1-4ED9-F90D306725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2789F0-AB1C-D025-8654-05C73938D2B5}"/>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250384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8DF05-CA14-ABDC-14C4-B0B60A6A60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4132ED-C832-D8D3-FE26-0BCFB92DC2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944B8-A513-CBDE-8AE9-5FCDB2A98A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CFFD4C-8518-3394-0142-4BDF2E9DBD8F}"/>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3137272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F9DAD-C5D1-5689-824A-4F6804C617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944857-3B9A-9E17-78C8-42D971FA8A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1253C7-D539-8A15-AAD7-79FA34C789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DDD8AF-87A5-CF19-53F3-A0F00EFE912F}"/>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38647000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C448D-7057-6F1E-F538-742F9E6D32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A9822F-A2D4-E640-E5A6-E71F203796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A74C50-CF2A-62FB-D7FA-CA8D7FA802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C19B5E-4B99-C8A3-B6CF-2A797AAC3A05}"/>
              </a:ext>
            </a:extLst>
          </p:cNvPr>
          <p:cNvSpPr>
            <a:spLocks noGrp="1"/>
          </p:cNvSpPr>
          <p:nvPr>
            <p:ph type="sldNum" sz="quarter" idx="5"/>
          </p:nvPr>
        </p:nvSpPr>
        <p:spPr/>
        <p:txBody>
          <a:bodyPr/>
          <a:lstStyle/>
          <a:p>
            <a:fld id="{DB41450E-DFB9-48BB-BDA6-E9BAAA2E8B64}" type="slidenum">
              <a:rPr lang="en-US" smtClean="0"/>
              <a:t>29</a:t>
            </a:fld>
            <a:endParaRPr lang="en-US"/>
          </a:p>
        </p:txBody>
      </p:sp>
    </p:spTree>
    <p:extLst>
      <p:ext uri="{BB962C8B-B14F-4D97-AF65-F5344CB8AC3E}">
        <p14:creationId xmlns:p14="http://schemas.microsoft.com/office/powerpoint/2010/main" val="14423908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B236E-2151-E1B1-43C9-B7B093BCC9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9D609-9058-E72F-3416-1A5E84A2EB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4B89AD-27B6-8F13-74F4-0826B5FE4E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6D7CC7-6EA5-332F-A879-8FC69B7BE697}"/>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9273152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E8DDE-9237-5897-B015-B68D69AA77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38895D-AB5B-7E22-A21E-A1DC100DD4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276DF6-0948-7765-ABDC-B0865C7589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E7EA8D-3A64-7231-DD96-C30B4D4552EE}"/>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3837619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D84B6-0A4A-60C7-008D-3E76B6AD33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D1B922-6EB0-BDF9-C040-A324D5C7FF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81E4B-1E46-4C6B-3DA7-EDE7ECB054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ED5C71-EC1F-5F88-30E0-A5080DA03D63}"/>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21959508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9F074-79EA-5F55-133C-5C3700F89E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FA9C5F-96DE-745E-10A1-F8D5D9544F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FF3AA7-FFDD-4133-3DBC-A250DE126E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16B695-D8E2-0FF4-F1F0-32D46AFF5E99}"/>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2782482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41D79-1976-F63A-450C-07CBB696DC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867C1F-71F8-1299-19F1-DD455AA752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E424C2-C9D5-0FE7-DB03-DE608FED31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66F095-F2DF-A23F-30A4-5BCD79DF0686}"/>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5572246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1CAFA-630A-B52D-C7AB-5080A7D7E9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E35A9-1795-B11A-F517-4954185623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04037A-A573-2DE3-B8D1-98D836286D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0DA600-DC08-F964-4464-CCE59392C583}"/>
              </a:ext>
            </a:extLst>
          </p:cNvPr>
          <p:cNvSpPr>
            <a:spLocks noGrp="1"/>
          </p:cNvSpPr>
          <p:nvPr>
            <p:ph type="sldNum" sz="quarter" idx="5"/>
          </p:nvPr>
        </p:nvSpPr>
        <p:spPr/>
        <p:txBody>
          <a:bodyPr/>
          <a:lstStyle/>
          <a:p>
            <a:fld id="{DB41450E-DFB9-48BB-BDA6-E9BAAA2E8B64}" type="slidenum">
              <a:rPr lang="en-US" smtClean="0"/>
              <a:t>36</a:t>
            </a:fld>
            <a:endParaRPr lang="en-US"/>
          </a:p>
        </p:txBody>
      </p:sp>
    </p:spTree>
    <p:extLst>
      <p:ext uri="{BB962C8B-B14F-4D97-AF65-F5344CB8AC3E}">
        <p14:creationId xmlns:p14="http://schemas.microsoft.com/office/powerpoint/2010/main" val="23140413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EE050-BB08-39FD-DBC5-F1CB440F5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D55D3F-4DDE-B1E8-C37E-F805C6CE62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4ADDE1-FAC9-AADF-FF91-A49A96E6C6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01EEE7-4599-73EB-6C44-EAF2A67E3644}"/>
              </a:ext>
            </a:extLst>
          </p:cNvPr>
          <p:cNvSpPr>
            <a:spLocks noGrp="1"/>
          </p:cNvSpPr>
          <p:nvPr>
            <p:ph type="sldNum" sz="quarter" idx="5"/>
          </p:nvPr>
        </p:nvSpPr>
        <p:spPr/>
        <p:txBody>
          <a:bodyPr/>
          <a:lstStyle/>
          <a:p>
            <a:fld id="{DB41450E-DFB9-48BB-BDA6-E9BAAA2E8B64}" type="slidenum">
              <a:rPr lang="en-US" smtClean="0"/>
              <a:t>38</a:t>
            </a:fld>
            <a:endParaRPr lang="en-US"/>
          </a:p>
        </p:txBody>
      </p:sp>
    </p:spTree>
    <p:extLst>
      <p:ext uri="{BB962C8B-B14F-4D97-AF65-F5344CB8AC3E}">
        <p14:creationId xmlns:p14="http://schemas.microsoft.com/office/powerpoint/2010/main" val="6351723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13FB4-44CB-AA3D-7352-F96AD47E1F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2E6121-D286-D267-E523-7215CBE06D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FD8965-9186-A282-7190-AD6F12B118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573BF2-B362-0C9E-C165-66CE390FFB04}"/>
              </a:ext>
            </a:extLst>
          </p:cNvPr>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25156456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EBB67-1E8E-E314-4497-F7E5E7D025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51C1F8-6B2B-6F98-D39A-9B1761601D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656A41-31F7-4406-A025-1B4BF092A2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026F17-1948-0CE3-0A43-FD75BDA828D0}"/>
              </a:ext>
            </a:extLst>
          </p:cNvPr>
          <p:cNvSpPr>
            <a:spLocks noGrp="1"/>
          </p:cNvSpPr>
          <p:nvPr>
            <p:ph type="sldNum" sz="quarter" idx="5"/>
          </p:nvPr>
        </p:nvSpPr>
        <p:spPr/>
        <p:txBody>
          <a:bodyPr/>
          <a:lstStyle/>
          <a:p>
            <a:fld id="{4BE5DE82-CF29-044D-9158-06A811149881}" type="slidenum">
              <a:rPr lang="en-US" smtClean="0"/>
              <a:t>43</a:t>
            </a:fld>
            <a:endParaRPr lang="en-US"/>
          </a:p>
        </p:txBody>
      </p:sp>
    </p:spTree>
    <p:extLst>
      <p:ext uri="{BB962C8B-B14F-4D97-AF65-F5344CB8AC3E}">
        <p14:creationId xmlns:p14="http://schemas.microsoft.com/office/powerpoint/2010/main" val="24563205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C1B8C-63E7-89A8-05A9-FF80A6506E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BD4906-AB69-4488-4FDC-D34DFE7483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68EAA6-13E6-735F-C4F7-7BED75C325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D3BA2C-5843-0FF1-AB05-C65375BE8C85}"/>
              </a:ext>
            </a:extLst>
          </p:cNvPr>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26732862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CFEF4-B3A3-DE44-88E7-75FED16511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02980F-EFF0-7CBC-C52C-008FF52EC7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75DA1F-DB5C-6F66-8A1B-C997C2F87C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00C9BD-7534-E195-D62F-9DF5CCCF8EEE}"/>
              </a:ext>
            </a:extLst>
          </p:cNvPr>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12427254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E0416-6CF8-29ED-CF58-4EB48885BB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5E32FE-0DE3-EA00-784A-0AE32DBA92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67CC90-DCCD-BD14-1342-634E5ABC08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7025D5-0D2A-70AE-7C43-1BD49A8345A2}"/>
              </a:ext>
            </a:extLst>
          </p:cNvPr>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23998184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41450E-DFB9-48BB-BDA6-E9BAAA2E8B64}" type="slidenum">
              <a:rPr lang="en-US" smtClean="0"/>
              <a:t>49</a:t>
            </a:fld>
            <a:endParaRPr lang="en-US"/>
          </a:p>
        </p:txBody>
      </p:sp>
    </p:spTree>
    <p:extLst>
      <p:ext uri="{BB962C8B-B14F-4D97-AF65-F5344CB8AC3E}">
        <p14:creationId xmlns:p14="http://schemas.microsoft.com/office/powerpoint/2010/main" val="20043786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E5159-6D07-A347-E118-7E40936F6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E9A13D-D695-CA24-CC46-0C0A031D55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4DED37-3FA0-ABE4-00C0-EDC039AA48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DB9B97-F17F-69A0-36E1-4CD90F65559B}"/>
              </a:ext>
            </a:extLst>
          </p:cNvPr>
          <p:cNvSpPr>
            <a:spLocks noGrp="1"/>
          </p:cNvSpPr>
          <p:nvPr>
            <p:ph type="sldNum" sz="quarter" idx="5"/>
          </p:nvPr>
        </p:nvSpPr>
        <p:spPr/>
        <p:txBody>
          <a:bodyPr/>
          <a:lstStyle/>
          <a:p>
            <a:fld id="{4BE5DE82-CF29-044D-9158-06A811149881}" type="slidenum">
              <a:rPr lang="en-US" smtClean="0"/>
              <a:t>50</a:t>
            </a:fld>
            <a:endParaRPr lang="en-US"/>
          </a:p>
        </p:txBody>
      </p:sp>
    </p:spTree>
    <p:extLst>
      <p:ext uri="{BB962C8B-B14F-4D97-AF65-F5344CB8AC3E}">
        <p14:creationId xmlns:p14="http://schemas.microsoft.com/office/powerpoint/2010/main" val="41465904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15B44-36BB-2E35-64C5-D6FD96A83A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8A42B-FFD8-C8E7-EEFE-2081EEFEF3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7F4902-0706-086F-AB58-DF297553D7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CA2921-1D8D-917D-7ACE-C1766C6C4F1E}"/>
              </a:ext>
            </a:extLst>
          </p:cNvPr>
          <p:cNvSpPr>
            <a:spLocks noGrp="1"/>
          </p:cNvSpPr>
          <p:nvPr>
            <p:ph type="sldNum" sz="quarter" idx="5"/>
          </p:nvPr>
        </p:nvSpPr>
        <p:spPr/>
        <p:txBody>
          <a:bodyPr/>
          <a:lstStyle/>
          <a:p>
            <a:fld id="{353D6535-C390-4CFE-9F59-3EBA60C75E78}" type="slidenum">
              <a:rPr lang="en-US" smtClean="0"/>
              <a:t>52</a:t>
            </a:fld>
            <a:endParaRPr lang="en-US"/>
          </a:p>
        </p:txBody>
      </p:sp>
    </p:spTree>
    <p:extLst>
      <p:ext uri="{BB962C8B-B14F-4D97-AF65-F5344CB8AC3E}">
        <p14:creationId xmlns:p14="http://schemas.microsoft.com/office/powerpoint/2010/main" val="1745360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971EF-70A1-9377-94FA-B99975B0B4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2A7764-5469-06C3-B705-3AAFD51E67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E02249-D76A-4E29-60A6-209C93407A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B92DB5-690B-A730-9414-45F184B5CD7F}"/>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42651612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7F241-D104-2E16-7001-EAA734E4F9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8458AF-F27B-FF7E-59EA-3238AE0B83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354B76-3E7E-3FB9-AC1E-1C37A81DD3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C0F9B3-7DEF-1BA2-4A13-113CBFAB45C0}"/>
              </a:ext>
            </a:extLst>
          </p:cNvPr>
          <p:cNvSpPr>
            <a:spLocks noGrp="1"/>
          </p:cNvSpPr>
          <p:nvPr>
            <p:ph type="sldNum" sz="quarter" idx="5"/>
          </p:nvPr>
        </p:nvSpPr>
        <p:spPr/>
        <p:txBody>
          <a:bodyPr/>
          <a:lstStyle/>
          <a:p>
            <a:fld id="{4BE5DE82-CF29-044D-9158-06A811149881}" type="slidenum">
              <a:rPr lang="en-US" smtClean="0"/>
              <a:t>56</a:t>
            </a:fld>
            <a:endParaRPr lang="en-US"/>
          </a:p>
        </p:txBody>
      </p:sp>
    </p:spTree>
    <p:extLst>
      <p:ext uri="{BB962C8B-B14F-4D97-AF65-F5344CB8AC3E}">
        <p14:creationId xmlns:p14="http://schemas.microsoft.com/office/powerpoint/2010/main" val="26525471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C448D-7057-6F1E-F538-742F9E6D32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A9822F-A2D4-E640-E5A6-E71F203796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A74C50-CF2A-62FB-D7FA-CA8D7FA802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C19B5E-4B99-C8A3-B6CF-2A797AAC3A05}"/>
              </a:ext>
            </a:extLst>
          </p:cNvPr>
          <p:cNvSpPr>
            <a:spLocks noGrp="1"/>
          </p:cNvSpPr>
          <p:nvPr>
            <p:ph type="sldNum" sz="quarter" idx="5"/>
          </p:nvPr>
        </p:nvSpPr>
        <p:spPr/>
        <p:txBody>
          <a:bodyPr/>
          <a:lstStyle/>
          <a:p>
            <a:fld id="{DB41450E-DFB9-48BB-BDA6-E9BAAA2E8B64}" type="slidenum">
              <a:rPr lang="en-US" smtClean="0"/>
              <a:t>58</a:t>
            </a:fld>
            <a:endParaRPr lang="en-US"/>
          </a:p>
        </p:txBody>
      </p:sp>
    </p:spTree>
    <p:extLst>
      <p:ext uri="{BB962C8B-B14F-4D97-AF65-F5344CB8AC3E}">
        <p14:creationId xmlns:p14="http://schemas.microsoft.com/office/powerpoint/2010/main" val="14423908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6A5F5-E447-DB28-4FAE-D084FB464E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DA6CA5-536D-6F9C-27F2-62C94B61EE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EC6176-9E5B-EFA0-F342-4A67CF4212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F18DF1-3784-FA03-D0C4-267B09AC4AA8}"/>
              </a:ext>
            </a:extLst>
          </p:cNvPr>
          <p:cNvSpPr>
            <a:spLocks noGrp="1"/>
          </p:cNvSpPr>
          <p:nvPr>
            <p:ph type="sldNum" sz="quarter" idx="5"/>
          </p:nvPr>
        </p:nvSpPr>
        <p:spPr/>
        <p:txBody>
          <a:bodyPr/>
          <a:lstStyle/>
          <a:p>
            <a:fld id="{4BE5DE82-CF29-044D-9158-06A811149881}" type="slidenum">
              <a:rPr lang="en-US" smtClean="0"/>
              <a:t>60</a:t>
            </a:fld>
            <a:endParaRPr lang="en-US"/>
          </a:p>
        </p:txBody>
      </p:sp>
    </p:spTree>
    <p:extLst>
      <p:ext uri="{BB962C8B-B14F-4D97-AF65-F5344CB8AC3E}">
        <p14:creationId xmlns:p14="http://schemas.microsoft.com/office/powerpoint/2010/main" val="21353998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588B7-3FA0-9552-9BB8-A77E10B69D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1D6D53-3E11-C5D6-3748-AAD62F8553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0E9565-B08E-81BD-6EF5-41F1C0198B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CDB727-8F45-C709-5783-D733E9D0A5DB}"/>
              </a:ext>
            </a:extLst>
          </p:cNvPr>
          <p:cNvSpPr>
            <a:spLocks noGrp="1"/>
          </p:cNvSpPr>
          <p:nvPr>
            <p:ph type="sldNum" sz="quarter" idx="5"/>
          </p:nvPr>
        </p:nvSpPr>
        <p:spPr/>
        <p:txBody>
          <a:bodyPr/>
          <a:lstStyle/>
          <a:p>
            <a:fld id="{4BE5DE82-CF29-044D-9158-06A811149881}" type="slidenum">
              <a:rPr lang="en-US" smtClean="0"/>
              <a:t>61</a:t>
            </a:fld>
            <a:endParaRPr lang="en-US"/>
          </a:p>
        </p:txBody>
      </p:sp>
    </p:spTree>
    <p:extLst>
      <p:ext uri="{BB962C8B-B14F-4D97-AF65-F5344CB8AC3E}">
        <p14:creationId xmlns:p14="http://schemas.microsoft.com/office/powerpoint/2010/main" val="40782722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51110-9B23-AD95-9379-7F0DE71D682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E342C1C-E7F8-99FC-E487-FBD27C832429}"/>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8EDFAEDB-62D3-FC08-E041-99913FCEB07A}"/>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44EC0F5-89CF-DC02-D672-188086A319F5}"/>
              </a:ext>
            </a:extLst>
          </p:cNvPr>
          <p:cNvSpPr>
            <a:spLocks noGrp="1"/>
          </p:cNvSpPr>
          <p:nvPr>
            <p:ph type="sldNum" sz="quarter" idx="5"/>
          </p:nvPr>
        </p:nvSpPr>
        <p:spPr/>
        <p:txBody>
          <a:bodyPr/>
          <a:lstStyle/>
          <a:p>
            <a:fld id="{4BE5DE82-CF29-044D-9158-06A811149881}" type="slidenum">
              <a:rPr lang="en-US" smtClean="0"/>
              <a:t>62</a:t>
            </a:fld>
            <a:endParaRPr lang="en-US"/>
          </a:p>
        </p:txBody>
      </p:sp>
    </p:spTree>
    <p:extLst>
      <p:ext uri="{BB962C8B-B14F-4D97-AF65-F5344CB8AC3E}">
        <p14:creationId xmlns:p14="http://schemas.microsoft.com/office/powerpoint/2010/main" val="25504136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09B23-1A2C-A989-CF29-D7542BD1A7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BA4E6C-0736-94CC-9760-F7BFB3CA3F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8FF033-C7CC-C39B-EE66-E2D3FFAFC9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DF3E9C-7BDB-7389-349A-FB2A1FC712C1}"/>
              </a:ext>
            </a:extLst>
          </p:cNvPr>
          <p:cNvSpPr>
            <a:spLocks noGrp="1"/>
          </p:cNvSpPr>
          <p:nvPr>
            <p:ph type="sldNum" sz="quarter" idx="5"/>
          </p:nvPr>
        </p:nvSpPr>
        <p:spPr/>
        <p:txBody>
          <a:bodyPr/>
          <a:lstStyle/>
          <a:p>
            <a:fld id="{DB41450E-DFB9-48BB-BDA6-E9BAAA2E8B64}" type="slidenum">
              <a:rPr lang="en-US" smtClean="0"/>
              <a:t>63</a:t>
            </a:fld>
            <a:endParaRPr lang="en-US"/>
          </a:p>
        </p:txBody>
      </p:sp>
    </p:spTree>
    <p:extLst>
      <p:ext uri="{BB962C8B-B14F-4D97-AF65-F5344CB8AC3E}">
        <p14:creationId xmlns:p14="http://schemas.microsoft.com/office/powerpoint/2010/main" val="4175156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E809A-3D43-C689-F5FA-215552DBD8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31DE74-3607-C636-2717-F5D9194795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C5922A-CE10-D29F-1293-41B7F58AA2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380A38-36E9-4333-97B2-6F4CEFDF9C3E}"/>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450255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AC05B-D600-6CC1-5435-BEA3427358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142AA7-5D42-8FC0-4327-10A06E4314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0C263A-E973-E328-A01E-B7A3C41649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C2C11F-BC32-BADD-5AF3-9EA75E8C9B39}"/>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522109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374B2-6DD8-13D1-3B09-3E5AD179B8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24D3E-5D38-3B86-70F3-B85338B7B9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C6828A-90F9-EABE-BC91-A3CD09E094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E0BD1B-13A4-21CB-BC7C-8213710398CB}"/>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078653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23351-620D-A3C5-8B99-C7D41270C1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C9C3FA-5668-67F4-11CC-36ABB8F13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F4EBEB-06A1-D752-82AC-5E1896CC83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C69AB3-B201-F518-249C-CFFA3543A290}"/>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1475374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9EB38-AEE5-D08D-9E46-8CD0DCFF16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7FA892-26A4-B609-3A9F-7AC7E53EFF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CAEB3E-2277-F2A4-CF70-52BA8B8278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3BB9A8-CAA1-D917-26CD-7976928765AE}"/>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4131733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24DED-6B74-4C49-F79B-F62AC4A1A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28304E-00AD-CBED-A5A9-8C28B2EE64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17776D-4A6B-F315-570B-2288150B6E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A43E9B-6136-C92D-C8D4-DA76C14E4A96}"/>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2247982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sv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sv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sv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slideMaster" Target="../slideMasters/slideMaster4.xml"/><Relationship Id="rId4" Type="http://schemas.openxmlformats.org/officeDocument/2006/relationships/image" Target="../media/image17.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Overview/Content Slide" userDrawn="1">
  <p:cSld name="1_Overview/Content Slide">
    <p:spTree>
      <p:nvGrpSpPr>
        <p:cNvPr id="1" name="Shape 93"/>
        <p:cNvGrpSpPr/>
        <p:nvPr/>
      </p:nvGrpSpPr>
      <p:grpSpPr>
        <a:xfrm>
          <a:off x="0" y="0"/>
          <a:ext cx="0" cy="0"/>
          <a:chOff x="0" y="0"/>
          <a:chExt cx="0" cy="0"/>
        </a:xfrm>
      </p:grpSpPr>
      <p:sp>
        <p:nvSpPr>
          <p:cNvPr id="2" name="Freeform 1">
            <a:extLst>
              <a:ext uri="{FF2B5EF4-FFF2-40B4-BE49-F238E27FC236}">
                <a16:creationId xmlns:a16="http://schemas.microsoft.com/office/drawing/2014/main" id="{88E9186A-2958-74F0-6774-22DC66E48473}"/>
              </a:ext>
            </a:extLst>
          </p:cNvPr>
          <p:cNvSpPr/>
          <p:nvPr userDrawn="1"/>
        </p:nvSpPr>
        <p:spPr>
          <a:xfrm flipH="1">
            <a:off x="315559" y="-1"/>
            <a:ext cx="6432603" cy="6872198"/>
          </a:xfrm>
          <a:custGeom>
            <a:avLst/>
            <a:gdLst>
              <a:gd name="connsiteX0" fmla="*/ 5370512 w 6168268"/>
              <a:gd name="connsiteY0" fmla="*/ 0 h 6872198"/>
              <a:gd name="connsiteX1" fmla="*/ 1580473 w 6168268"/>
              <a:gd name="connsiteY1" fmla="*/ 0 h 6872198"/>
              <a:gd name="connsiteX2" fmla="*/ 1580473 w 6168268"/>
              <a:gd name="connsiteY2" fmla="*/ 0 h 6872198"/>
              <a:gd name="connsiteX3" fmla="*/ 0 w 6168268"/>
              <a:gd name="connsiteY3" fmla="*/ 0 h 6872198"/>
              <a:gd name="connsiteX4" fmla="*/ 0 w 6168268"/>
              <a:gd name="connsiteY4" fmla="*/ 833516 h 6872198"/>
              <a:gd name="connsiteX5" fmla="*/ 0 w 6168268"/>
              <a:gd name="connsiteY5" fmla="*/ 2689690 h 6872198"/>
              <a:gd name="connsiteX6" fmla="*/ 0 w 6168268"/>
              <a:gd name="connsiteY6" fmla="*/ 3241838 h 6872198"/>
              <a:gd name="connsiteX7" fmla="*/ 0 w 6168268"/>
              <a:gd name="connsiteY7" fmla="*/ 3523206 h 6872198"/>
              <a:gd name="connsiteX8" fmla="*/ 0 w 6168268"/>
              <a:gd name="connsiteY8" fmla="*/ 3900267 h 6872198"/>
              <a:gd name="connsiteX9" fmla="*/ 0 w 6168268"/>
              <a:gd name="connsiteY9" fmla="*/ 5366536 h 6872198"/>
              <a:gd name="connsiteX10" fmla="*/ 0 w 6168268"/>
              <a:gd name="connsiteY10" fmla="*/ 6024964 h 6872198"/>
              <a:gd name="connsiteX11" fmla="*/ 925372 w 6168268"/>
              <a:gd name="connsiteY11" fmla="*/ 6868995 h 6872198"/>
              <a:gd name="connsiteX12" fmla="*/ 2682454 w 6168268"/>
              <a:gd name="connsiteY12" fmla="*/ 6868995 h 6872198"/>
              <a:gd name="connsiteX13" fmla="*/ 2751916 w 6168268"/>
              <a:gd name="connsiteY13" fmla="*/ 6872198 h 6872198"/>
              <a:gd name="connsiteX14" fmla="*/ 6168268 w 6168268"/>
              <a:gd name="connsiteY14" fmla="*/ 6872198 h 6872198"/>
              <a:gd name="connsiteX15" fmla="*/ 6168268 w 6168268"/>
              <a:gd name="connsiteY15" fmla="*/ 6038682 h 6872198"/>
              <a:gd name="connsiteX16" fmla="*/ 6168268 w 6168268"/>
              <a:gd name="connsiteY16" fmla="*/ 4591678 h 6872198"/>
              <a:gd name="connsiteX17" fmla="*/ 6168268 w 6168268"/>
              <a:gd name="connsiteY17" fmla="*/ 4591678 h 6872198"/>
              <a:gd name="connsiteX18" fmla="*/ 6168268 w 6168268"/>
              <a:gd name="connsiteY18" fmla="*/ 3758162 h 6872198"/>
              <a:gd name="connsiteX19" fmla="*/ 6168268 w 6168268"/>
              <a:gd name="connsiteY19" fmla="*/ 1561150 h 6872198"/>
              <a:gd name="connsiteX20" fmla="*/ 6168268 w 6168268"/>
              <a:gd name="connsiteY20" fmla="*/ 727633 h 6872198"/>
              <a:gd name="connsiteX21" fmla="*/ 5370512 w 6168268"/>
              <a:gd name="connsiteY21" fmla="*/ 0 h 687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68268" h="6872198">
                <a:moveTo>
                  <a:pt x="5370512" y="0"/>
                </a:moveTo>
                <a:lnTo>
                  <a:pt x="1580473" y="0"/>
                </a:lnTo>
                <a:lnTo>
                  <a:pt x="1580473" y="0"/>
                </a:lnTo>
                <a:lnTo>
                  <a:pt x="0" y="0"/>
                </a:lnTo>
                <a:lnTo>
                  <a:pt x="0" y="833516"/>
                </a:lnTo>
                <a:lnTo>
                  <a:pt x="0" y="2689690"/>
                </a:lnTo>
                <a:lnTo>
                  <a:pt x="0" y="3241838"/>
                </a:lnTo>
                <a:lnTo>
                  <a:pt x="0" y="3523206"/>
                </a:lnTo>
                <a:lnTo>
                  <a:pt x="0" y="3900267"/>
                </a:lnTo>
                <a:lnTo>
                  <a:pt x="0" y="5366536"/>
                </a:lnTo>
                <a:lnTo>
                  <a:pt x="0" y="6024964"/>
                </a:lnTo>
                <a:cubicBezTo>
                  <a:pt x="0" y="6490846"/>
                  <a:pt x="414593" y="6868995"/>
                  <a:pt x="925372" y="6868995"/>
                </a:cubicBezTo>
                <a:lnTo>
                  <a:pt x="2682454" y="6868995"/>
                </a:lnTo>
                <a:lnTo>
                  <a:pt x="2751916" y="6872198"/>
                </a:lnTo>
                <a:lnTo>
                  <a:pt x="6168268" y="6872198"/>
                </a:lnTo>
                <a:lnTo>
                  <a:pt x="6168268" y="6038682"/>
                </a:lnTo>
                <a:lnTo>
                  <a:pt x="6168268" y="4591678"/>
                </a:lnTo>
                <a:lnTo>
                  <a:pt x="6168268" y="4591678"/>
                </a:lnTo>
                <a:lnTo>
                  <a:pt x="6168268" y="3758162"/>
                </a:lnTo>
                <a:lnTo>
                  <a:pt x="6168268" y="1561150"/>
                </a:lnTo>
                <a:lnTo>
                  <a:pt x="6168268" y="727633"/>
                </a:lnTo>
                <a:cubicBezTo>
                  <a:pt x="6168268" y="325520"/>
                  <a:pt x="5811378" y="0"/>
                  <a:pt x="5370512" y="0"/>
                </a:cubicBezTo>
                <a:close/>
              </a:path>
            </a:pathLst>
          </a:custGeom>
          <a:solidFill>
            <a:srgbClr val="0C465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182635C0-D856-F023-1961-FB2703F99D10}"/>
              </a:ext>
            </a:extLst>
          </p:cNvPr>
          <p:cNvSpPr/>
          <p:nvPr userDrawn="1"/>
        </p:nvSpPr>
        <p:spPr>
          <a:xfrm>
            <a:off x="-1477" y="433356"/>
            <a:ext cx="4506242" cy="80881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Text Placeholder 23">
            <a:extLst>
              <a:ext uri="{FF2B5EF4-FFF2-40B4-BE49-F238E27FC236}">
                <a16:creationId xmlns:a16="http://schemas.microsoft.com/office/drawing/2014/main" id="{932878BA-BA0D-E80E-B6C1-E26CF20E0C25}"/>
              </a:ext>
            </a:extLst>
          </p:cNvPr>
          <p:cNvSpPr>
            <a:spLocks noGrp="1"/>
          </p:cNvSpPr>
          <p:nvPr>
            <p:ph type="body" sz="quarter" idx="3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5" name="Text Placeholder 25">
            <a:extLst>
              <a:ext uri="{FF2B5EF4-FFF2-40B4-BE49-F238E27FC236}">
                <a16:creationId xmlns:a16="http://schemas.microsoft.com/office/drawing/2014/main" id="{826B06B8-0D30-3844-203A-111B87AC72F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6" name="Text Placeholder 25">
            <a:extLst>
              <a:ext uri="{FF2B5EF4-FFF2-40B4-BE49-F238E27FC236}">
                <a16:creationId xmlns:a16="http://schemas.microsoft.com/office/drawing/2014/main" id="{EEFBBA92-3007-CB04-55CB-DF33621CAC76}"/>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 name="Text Placeholder 17">
            <a:extLst>
              <a:ext uri="{FF2B5EF4-FFF2-40B4-BE49-F238E27FC236}">
                <a16:creationId xmlns:a16="http://schemas.microsoft.com/office/drawing/2014/main" id="{E6BE879F-00E4-99F9-2A33-17F934D82C1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 name="Text Placeholder 25">
            <a:extLst>
              <a:ext uri="{FF2B5EF4-FFF2-40B4-BE49-F238E27FC236}">
                <a16:creationId xmlns:a16="http://schemas.microsoft.com/office/drawing/2014/main" id="{FB9B5EB2-6053-0758-4C2E-72EF788526B1}"/>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9" name="Text Placeholder 25">
            <a:extLst>
              <a:ext uri="{FF2B5EF4-FFF2-40B4-BE49-F238E27FC236}">
                <a16:creationId xmlns:a16="http://schemas.microsoft.com/office/drawing/2014/main" id="{ABEB8CD6-1D3D-488E-4878-D57894E54155}"/>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0B9524BD-5D91-D83C-BBE2-2C501C5E2C0D}"/>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1" name="Text Placeholder 25">
            <a:extLst>
              <a:ext uri="{FF2B5EF4-FFF2-40B4-BE49-F238E27FC236}">
                <a16:creationId xmlns:a16="http://schemas.microsoft.com/office/drawing/2014/main" id="{4E83E670-27D6-FF5B-7145-C0B1EDC8B56F}"/>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9A1A0990-582B-0BC0-1281-91013D5607C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3" name="Text Placeholder 25">
            <a:extLst>
              <a:ext uri="{FF2B5EF4-FFF2-40B4-BE49-F238E27FC236}">
                <a16:creationId xmlns:a16="http://schemas.microsoft.com/office/drawing/2014/main" id="{037B0B7A-CBA6-9C2F-F26D-813A0A22B7ED}"/>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Text Placeholder 25">
            <a:extLst>
              <a:ext uri="{FF2B5EF4-FFF2-40B4-BE49-F238E27FC236}">
                <a16:creationId xmlns:a16="http://schemas.microsoft.com/office/drawing/2014/main" id="{5CDF7C44-D82B-8E5A-0786-A4C613E11F36}"/>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5" name="Text Placeholder 25">
            <a:extLst>
              <a:ext uri="{FF2B5EF4-FFF2-40B4-BE49-F238E27FC236}">
                <a16:creationId xmlns:a16="http://schemas.microsoft.com/office/drawing/2014/main" id="{B3FC3C41-A91C-D54F-A642-32CEEC3490C0}"/>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7957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ivider 01">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18CE1AF7-840F-3BF9-A859-D7E42C027247}"/>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4FD1F07A-CC36-6808-61B7-384F870E1D93}"/>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Text Placeholder 23">
            <a:extLst>
              <a:ext uri="{FF2B5EF4-FFF2-40B4-BE49-F238E27FC236}">
                <a16:creationId xmlns:a16="http://schemas.microsoft.com/office/drawing/2014/main" id="{D1BE8E38-FD8B-3489-931A-D81FF286B2B9}"/>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9" name="Text Placeholder 23">
            <a:extLst>
              <a:ext uri="{FF2B5EF4-FFF2-40B4-BE49-F238E27FC236}">
                <a16:creationId xmlns:a16="http://schemas.microsoft.com/office/drawing/2014/main" id="{6C6A9DB5-15C9-447B-BF54-E02BA83B91DE}"/>
              </a:ext>
            </a:extLst>
          </p:cNvPr>
          <p:cNvSpPr>
            <a:spLocks noGrp="1"/>
          </p:cNvSpPr>
          <p:nvPr>
            <p:ph type="body" sz="quarter" idx="17" hasCustomPrompt="1"/>
          </p:nvPr>
        </p:nvSpPr>
        <p:spPr>
          <a:xfrm>
            <a:off x="352931" y="1519171"/>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0" name="Picture Placeholder 5">
            <a:extLst>
              <a:ext uri="{FF2B5EF4-FFF2-40B4-BE49-F238E27FC236}">
                <a16:creationId xmlns:a16="http://schemas.microsoft.com/office/drawing/2014/main" id="{4DC52A3A-E394-4393-1F3E-EF3429E6D86B}"/>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1317131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Include ME+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74834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900CCE-F990-63A9-95C0-D67047DB39A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515" y="128942"/>
            <a:ext cx="4637790" cy="2256222"/>
          </a:xfrm>
          <a:prstGeom prst="rect">
            <a:avLst/>
          </a:prstGeom>
        </p:spPr>
      </p:pic>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0C46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891762" y="514857"/>
            <a:ext cx="6300238" cy="4375767"/>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Cover Design 1</a:t>
            </a:r>
          </a:p>
        </p:txBody>
      </p:sp>
      <p:grpSp>
        <p:nvGrpSpPr>
          <p:cNvPr id="4" name="Group 3">
            <a:extLst>
              <a:ext uri="{FF2B5EF4-FFF2-40B4-BE49-F238E27FC236}">
                <a16:creationId xmlns:a16="http://schemas.microsoft.com/office/drawing/2014/main" id="{6FF01A67-E008-D5A2-DFF3-E8B04F54140D}"/>
              </a:ext>
            </a:extLst>
          </p:cNvPr>
          <p:cNvGrpSpPr/>
          <p:nvPr userDrawn="1"/>
        </p:nvGrpSpPr>
        <p:grpSpPr>
          <a:xfrm>
            <a:off x="352315" y="5861594"/>
            <a:ext cx="6884610" cy="712578"/>
            <a:chOff x="5715" y="85250"/>
            <a:chExt cx="6885355" cy="713130"/>
          </a:xfrm>
        </p:grpSpPr>
        <p:sp>
          <p:nvSpPr>
            <p:cNvPr id="5" name="Rectangle 4">
              <a:extLst>
                <a:ext uri="{FF2B5EF4-FFF2-40B4-BE49-F238E27FC236}">
                  <a16:creationId xmlns:a16="http://schemas.microsoft.com/office/drawing/2014/main" id="{227747EB-41E2-B600-DC99-F67AD5FF4FF9}"/>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ey and black sign with a person in a circle&#10;&#10;Description automatically generated">
              <a:extLst>
                <a:ext uri="{FF2B5EF4-FFF2-40B4-BE49-F238E27FC236}">
                  <a16:creationId xmlns:a16="http://schemas.microsoft.com/office/drawing/2014/main" id="{4C142AA7-DB10-B313-18DC-79A55E53DB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7" name="Picture 6" descr="Co-funded by the European Union logo in png for web usage">
              <a:extLst>
                <a:ext uri="{FF2B5EF4-FFF2-40B4-BE49-F238E27FC236}">
                  <a16:creationId xmlns:a16="http://schemas.microsoft.com/office/drawing/2014/main" id="{DB4E3FF0-0537-3485-3365-F6809262CD3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8" name="Rectangle 7">
              <a:extLst>
                <a:ext uri="{FF2B5EF4-FFF2-40B4-BE49-F238E27FC236}">
                  <a16:creationId xmlns:a16="http://schemas.microsoft.com/office/drawing/2014/main" id="{83236D51-22D9-B374-C45C-6F32E684FDA9}"/>
                </a:ext>
              </a:extLst>
            </p:cNvPr>
            <p:cNvSpPr/>
            <p:nvPr userDrawn="1"/>
          </p:nvSpPr>
          <p:spPr>
            <a:xfrm>
              <a:off x="2760854" y="397960"/>
              <a:ext cx="4130216" cy="400420"/>
            </a:xfrm>
            <a:prstGeom prst="rect">
              <a:avLst/>
            </a:prstGeom>
          </p:spPr>
          <p:txBody>
            <a:bodyPr wrap="square">
              <a:spAutoFit/>
            </a:bodyPr>
            <a:lstStyle/>
            <a:p>
              <a:pPr algn="just" hangingPunct="0">
                <a:lnSpc>
                  <a:spcPts val="760"/>
                </a:lnSpc>
              </a:pPr>
              <a:r>
                <a:rPr lang="en-US" sz="75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Finnish National Agency for Education. Neither the European Union nor the granting authority can be held responsible for them</a:t>
              </a:r>
              <a:endParaRPr lang="en-IE" sz="11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1" name="Freeform 10">
            <a:extLst>
              <a:ext uri="{FF2B5EF4-FFF2-40B4-BE49-F238E27FC236}">
                <a16:creationId xmlns:a16="http://schemas.microsoft.com/office/drawing/2014/main" id="{7B4D666E-7E72-A25D-F9EE-EFEB9EC42D1E}"/>
              </a:ext>
            </a:extLst>
          </p:cNvPr>
          <p:cNvSpPr/>
          <p:nvPr userDrawn="1"/>
        </p:nvSpPr>
        <p:spPr>
          <a:xfrm flipH="1">
            <a:off x="5543621" y="5155053"/>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err="1"/>
              <a:t>www.website.eu</a:t>
            </a:r>
            <a:endParaRPr lang="en-US"/>
          </a:p>
        </p:txBody>
      </p:sp>
    </p:spTree>
    <p:extLst>
      <p:ext uri="{BB962C8B-B14F-4D97-AF65-F5344CB8AC3E}">
        <p14:creationId xmlns:p14="http://schemas.microsoft.com/office/powerpoint/2010/main" val="18353418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8285498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14DA1"/>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2B9B9F">
              <a:alpha val="8494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3FB5A1">
              <a:alpha val="75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174B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Tree>
    <p:extLst>
      <p:ext uri="{BB962C8B-B14F-4D97-AF65-F5344CB8AC3E}">
        <p14:creationId xmlns:p14="http://schemas.microsoft.com/office/powerpoint/2010/main" val="40524304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A555A1"/>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993F5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EE4F2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0C4659">
              <a:alpha val="79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2229931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4419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C4659"/>
          </a:solidFill>
          <a:ln w="3598"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55974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14539953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268941" y="748833"/>
            <a:ext cx="11654118" cy="597469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38100" cap="flat">
            <a:solidFill>
              <a:srgbClr val="A555A1"/>
            </a:solid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9589820"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19722828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DEC0DD"/>
          </a:solidFill>
          <a:ln w="3598"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5792632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2"/>
            <a:ext cx="7295015" cy="597581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174BA"/>
          </a:solidFill>
          <a:ln w="3598"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A55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212706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 Device 03">
  <p:cSld name="Text + Device 03">
    <p:spTree>
      <p:nvGrpSpPr>
        <p:cNvPr id="1" name="Shape 192"/>
        <p:cNvGrpSpPr/>
        <p:nvPr/>
      </p:nvGrpSpPr>
      <p:grpSpPr>
        <a:xfrm>
          <a:off x="0" y="0"/>
          <a:ext cx="0" cy="0"/>
          <a:chOff x="0" y="0"/>
          <a:chExt cx="0" cy="0"/>
        </a:xfrm>
      </p:grpSpPr>
      <p:sp>
        <p:nvSpPr>
          <p:cNvPr id="193" name="Google Shape;193;p137"/>
          <p:cNvSpPr txBox="1">
            <a:spLocks noGrp="1"/>
          </p:cNvSpPr>
          <p:nvPr>
            <p:ph type="body" idx="1"/>
          </p:nvPr>
        </p:nvSpPr>
        <p:spPr>
          <a:xfrm>
            <a:off x="798380" y="2045704"/>
            <a:ext cx="542824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2400"/>
              <a:buFont typeface="Arial"/>
              <a:buNone/>
              <a:defRPr sz="2400" b="0" i="0" u="none" strike="noStrike" cap="none">
                <a:solidFill>
                  <a:srgbClr val="0C46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4" name="Google Shape;194;p137"/>
          <p:cNvSpPr txBox="1">
            <a:spLocks noGrp="1"/>
          </p:cNvSpPr>
          <p:nvPr>
            <p:ph type="body" idx="2"/>
          </p:nvPr>
        </p:nvSpPr>
        <p:spPr>
          <a:xfrm>
            <a:off x="798381" y="761603"/>
            <a:ext cx="542824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3600"/>
              <a:buFont typeface="Arial"/>
              <a:buNone/>
              <a:defRPr sz="3600" b="1" i="0" u="none" strike="noStrike" cap="none">
                <a:solidFill>
                  <a:srgbClr val="0C46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95" name="Google Shape;195;p137"/>
          <p:cNvPicPr preferRelativeResize="0"/>
          <p:nvPr/>
        </p:nvPicPr>
        <p:blipFill rotWithShape="1">
          <a:blip r:embed="rId2">
            <a:alphaModFix/>
          </a:blip>
          <a:srcRect/>
          <a:stretch/>
        </p:blipFill>
        <p:spPr>
          <a:xfrm flipH="1">
            <a:off x="9525453" y="2077108"/>
            <a:ext cx="4881979" cy="3282710"/>
          </a:xfrm>
          <a:prstGeom prst="rect">
            <a:avLst/>
          </a:prstGeom>
          <a:noFill/>
          <a:ln>
            <a:noFill/>
          </a:ln>
        </p:spPr>
      </p:pic>
      <p:pic>
        <p:nvPicPr>
          <p:cNvPr id="196" name="Google Shape;196;p13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712427" y="1152263"/>
            <a:ext cx="4681192" cy="5705737"/>
          </a:xfrm>
          <a:custGeom>
            <a:avLst/>
            <a:gdLst/>
            <a:ahLst/>
            <a:cxnLst/>
            <a:rect l="l" t="t" r="r" b="b"/>
            <a:pathLst>
              <a:path w="3809685" h="4643489" extrusionOk="0">
                <a:moveTo>
                  <a:pt x="0" y="0"/>
                </a:moveTo>
                <a:lnTo>
                  <a:pt x="3809685" y="0"/>
                </a:lnTo>
                <a:lnTo>
                  <a:pt x="3809685" y="4643489"/>
                </a:lnTo>
                <a:lnTo>
                  <a:pt x="0" y="4643489"/>
                </a:lnTo>
                <a:close/>
              </a:path>
            </a:pathLst>
          </a:custGeom>
          <a:noFill/>
          <a:ln>
            <a:noFill/>
          </a:ln>
        </p:spPr>
      </p:pic>
      <p:sp>
        <p:nvSpPr>
          <p:cNvPr id="197" name="Google Shape;197;p137"/>
          <p:cNvSpPr>
            <a:spLocks noGrp="1"/>
          </p:cNvSpPr>
          <p:nvPr>
            <p:ph type="pic" idx="3"/>
          </p:nvPr>
        </p:nvSpPr>
        <p:spPr>
          <a:xfrm>
            <a:off x="7014500" y="1628440"/>
            <a:ext cx="4037037" cy="5208132"/>
          </a:xfrm>
          <a:prstGeom prst="rect">
            <a:avLst/>
          </a:prstGeom>
          <a:solidFill>
            <a:srgbClr val="F2F2F2"/>
          </a:solidFill>
          <a:ln>
            <a:noFill/>
          </a:ln>
        </p:spPr>
      </p:sp>
      <p:sp>
        <p:nvSpPr>
          <p:cNvPr id="198" name="Google Shape;198;p137"/>
          <p:cNvSpPr/>
          <p:nvPr/>
        </p:nvSpPr>
        <p:spPr>
          <a:xfrm>
            <a:off x="7776252" y="5580127"/>
            <a:ext cx="2513532" cy="532029"/>
          </a:xfrm>
          <a:prstGeom prst="rect">
            <a:avLst/>
          </a:prstGeom>
          <a:solidFill>
            <a:srgbClr val="3FB5A1"/>
          </a:solidFill>
          <a:ln>
            <a:noFill/>
          </a:ln>
        </p:spPr>
        <p:txBody>
          <a:bodyPr spcFirstLastPara="1" wrap="square" lIns="145425" tIns="72700" rIns="145425" bIns="72700" anchor="t" anchorCtr="0">
            <a:noAutofit/>
          </a:bodyPr>
          <a:lstStyle/>
          <a:p>
            <a:pPr marL="0" marR="0" lvl="0" indent="0" algn="ctr" rtl="0">
              <a:spcBef>
                <a:spcPts val="0"/>
              </a:spcBef>
              <a:spcAft>
                <a:spcPts val="0"/>
              </a:spcAft>
              <a:buNone/>
            </a:pPr>
            <a:endParaRPr sz="4294">
              <a:solidFill>
                <a:schemeClr val="dk1"/>
              </a:solidFill>
              <a:latin typeface="Calibri"/>
              <a:ea typeface="Calibri"/>
              <a:cs typeface="Calibri"/>
              <a:sym typeface="Calibri"/>
            </a:endParaRPr>
          </a:p>
        </p:txBody>
      </p:sp>
      <p:sp>
        <p:nvSpPr>
          <p:cNvPr id="199" name="Google Shape;199;p137"/>
          <p:cNvSpPr txBox="1">
            <a:spLocks noGrp="1"/>
          </p:cNvSpPr>
          <p:nvPr>
            <p:ph type="body" idx="4"/>
          </p:nvPr>
        </p:nvSpPr>
        <p:spPr>
          <a:xfrm>
            <a:off x="6578929" y="5627224"/>
            <a:ext cx="4744987" cy="437834"/>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000"/>
              <a:buFont typeface="Arial"/>
              <a:buNone/>
              <a:defRPr sz="2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44731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96"/>
                                        </p:tgtEl>
                                        <p:attrNameLst>
                                          <p:attrName>style.visibility</p:attrName>
                                        </p:attrNameLst>
                                      </p:cBhvr>
                                      <p:to>
                                        <p:strVal val="visible"/>
                                      </p:to>
                                    </p:set>
                                    <p:anim calcmode="lin" valueType="num">
                                      <p:cBhvr additive="base">
                                        <p:cTn id="7" dur="500"/>
                                        <p:tgtEl>
                                          <p:spTgt spid="19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97225" y="268990"/>
            <a:ext cx="6465660" cy="652625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C4659"/>
          </a:solidFill>
          <a:ln w="3598"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42531353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541241" y="0"/>
            <a:ext cx="6015317" cy="607623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3FB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34927451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22500290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174BA"/>
          </a:solidFill>
          <a:ln w="15768" cap="flat">
            <a:noFill/>
            <a:prstDash val="solid"/>
            <a:miter/>
          </a:ln>
        </p:spPr>
        <p:txBody>
          <a:bodyPr wrap="square" rtlCol="0" anchor="ctr">
            <a:noAutofit/>
          </a:bodyPr>
          <a:lstStyle/>
          <a:p>
            <a:endParaRPr lang="en-US"/>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12274528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431495"/>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3FB5A1"/>
          </a:solidFill>
          <a:ln w="24491" cap="flat">
            <a:solidFill>
              <a:srgbClr val="3FB5A1"/>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519171"/>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17334035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59861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669917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40654663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3486185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319267"/>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cxnSp>
        <p:nvCxnSpPr>
          <p:cNvPr id="3" name="Straight Connector 2">
            <a:extLst>
              <a:ext uri="{FF2B5EF4-FFF2-40B4-BE49-F238E27FC236}">
                <a16:creationId xmlns:a16="http://schemas.microsoft.com/office/drawing/2014/main" id="{7C6D679B-A396-706D-3D7A-9B2D50227B97}"/>
              </a:ext>
            </a:extLst>
          </p:cNvPr>
          <p:cNvCxnSpPr>
            <a:cxnSpLocks/>
          </p:cNvCxnSpPr>
          <p:nvPr userDrawn="1"/>
        </p:nvCxnSpPr>
        <p:spPr>
          <a:xfrm>
            <a:off x="4082903" y="11824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2931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200"/>
        <p:cNvGrpSpPr/>
        <p:nvPr/>
      </p:nvGrpSpPr>
      <p:grpSpPr>
        <a:xfrm>
          <a:off x="0" y="0"/>
          <a:ext cx="0" cy="0"/>
          <a:chOff x="0" y="0"/>
          <a:chExt cx="0" cy="0"/>
        </a:xfrm>
      </p:grpSpPr>
      <p:sp>
        <p:nvSpPr>
          <p:cNvPr id="201" name="Google Shape;201;p138"/>
          <p:cNvSpPr/>
          <p:nvPr/>
        </p:nvSpPr>
        <p:spPr>
          <a:xfrm rot="5400000" flipH="1">
            <a:off x="5832064" y="-240813"/>
            <a:ext cx="6115866" cy="660400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2" name="Google Shape;202;p138"/>
          <p:cNvPicPr preferRelativeResize="0"/>
          <p:nvPr/>
        </p:nvPicPr>
        <p:blipFill rotWithShape="1">
          <a:blip r:embed="rId2">
            <a:alphaModFix/>
          </a:blip>
          <a:srcRect/>
          <a:stretch/>
        </p:blipFill>
        <p:spPr>
          <a:xfrm flipH="1">
            <a:off x="6096000" y="904553"/>
            <a:ext cx="7890713" cy="5305824"/>
          </a:xfrm>
          <a:prstGeom prst="rect">
            <a:avLst/>
          </a:prstGeom>
          <a:noFill/>
          <a:ln>
            <a:noFill/>
          </a:ln>
        </p:spPr>
      </p:pic>
      <p:sp>
        <p:nvSpPr>
          <p:cNvPr id="203" name="Google Shape;203;p138"/>
          <p:cNvSpPr/>
          <p:nvPr/>
        </p:nvSpPr>
        <p:spPr>
          <a:xfrm>
            <a:off x="787883" y="454273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04" name="Google Shape;204;p138"/>
          <p:cNvSpPr txBox="1">
            <a:spLocks noGrp="1"/>
          </p:cNvSpPr>
          <p:nvPr>
            <p:ph type="body" idx="1"/>
          </p:nvPr>
        </p:nvSpPr>
        <p:spPr>
          <a:xfrm>
            <a:off x="8542553" y="2258450"/>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138"/>
          <p:cNvSpPr txBox="1">
            <a:spLocks noGrp="1"/>
          </p:cNvSpPr>
          <p:nvPr>
            <p:ph type="body" idx="2"/>
          </p:nvPr>
        </p:nvSpPr>
        <p:spPr>
          <a:xfrm>
            <a:off x="8542553" y="1448874"/>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5000"/>
              <a:buFont typeface="Arial"/>
              <a:buNone/>
              <a:defRPr sz="5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138"/>
          <p:cNvSpPr/>
          <p:nvPr/>
        </p:nvSpPr>
        <p:spPr>
          <a:xfrm>
            <a:off x="-36951" y="454273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07" name="Google Shape;207;p138"/>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08" name="Google Shape;208;p138"/>
          <p:cNvPicPr preferRelativeResize="0"/>
          <p:nvPr/>
        </p:nvPicPr>
        <p:blipFill rotWithShape="1">
          <a:blip r:embed="rId3">
            <a:alphaModFix/>
          </a:blip>
          <a:srcRect/>
          <a:stretch/>
        </p:blipFill>
        <p:spPr>
          <a:xfrm>
            <a:off x="277736" y="755000"/>
            <a:ext cx="4740502" cy="2306190"/>
          </a:xfrm>
          <a:prstGeom prst="rect">
            <a:avLst/>
          </a:prstGeom>
          <a:noFill/>
          <a:ln>
            <a:noFill/>
          </a:ln>
        </p:spPr>
      </p:pic>
      <p:grpSp>
        <p:nvGrpSpPr>
          <p:cNvPr id="209" name="Google Shape;209;p138"/>
          <p:cNvGrpSpPr/>
          <p:nvPr/>
        </p:nvGrpSpPr>
        <p:grpSpPr>
          <a:xfrm>
            <a:off x="421525" y="5746711"/>
            <a:ext cx="6884610" cy="712578"/>
            <a:chOff x="5715" y="85250"/>
            <a:chExt cx="6885355" cy="713130"/>
          </a:xfrm>
        </p:grpSpPr>
        <p:sp>
          <p:nvSpPr>
            <p:cNvPr id="210" name="Google Shape;210;p138"/>
            <p:cNvSpPr/>
            <p:nvPr/>
          </p:nvSpPr>
          <p:spPr>
            <a:xfrm>
              <a:off x="5715" y="85250"/>
              <a:ext cx="1255395" cy="276700"/>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800" b="1">
                  <a:solidFill>
                    <a:srgbClr val="000000"/>
                  </a:solidFill>
                  <a:latin typeface="Calibri"/>
                  <a:ea typeface="Calibri"/>
                  <a:cs typeface="Calibri"/>
                  <a:sym typeface="Calibri"/>
                </a:rPr>
                <a:t>This resource is licensed under CC BY 4.0</a:t>
              </a:r>
              <a:endParaRPr sz="1100">
                <a:solidFill>
                  <a:schemeClr val="dk1"/>
                </a:solidFill>
                <a:latin typeface="Calibri"/>
                <a:ea typeface="Calibri"/>
                <a:cs typeface="Calibri"/>
                <a:sym typeface="Calibri"/>
              </a:endParaRPr>
            </a:p>
          </p:txBody>
        </p:sp>
        <p:pic>
          <p:nvPicPr>
            <p:cNvPr id="211" name="Google Shape;211;p138" descr="A grey and black sign with a person in a circle&#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5250" y="361950"/>
              <a:ext cx="1076325" cy="374650"/>
            </a:xfrm>
            <a:prstGeom prst="rect">
              <a:avLst/>
            </a:prstGeom>
            <a:noFill/>
            <a:ln>
              <a:noFill/>
            </a:ln>
          </p:spPr>
        </p:pic>
        <p:pic>
          <p:nvPicPr>
            <p:cNvPr id="212" name="Google Shape;212;p138" descr="Co-funded by the European Union logo in png for web usage"/>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260584" y="438150"/>
              <a:ext cx="1530985" cy="320040"/>
            </a:xfrm>
            <a:prstGeom prst="rect">
              <a:avLst/>
            </a:prstGeom>
            <a:noFill/>
            <a:ln>
              <a:noFill/>
            </a:ln>
          </p:spPr>
        </p:pic>
        <p:sp>
          <p:nvSpPr>
            <p:cNvPr id="213" name="Google Shape;213;p138"/>
            <p:cNvSpPr/>
            <p:nvPr/>
          </p:nvSpPr>
          <p:spPr>
            <a:xfrm>
              <a:off x="2760854" y="397960"/>
              <a:ext cx="4130216" cy="400420"/>
            </a:xfrm>
            <a:prstGeom prst="rect">
              <a:avLst/>
            </a:prstGeom>
            <a:noFill/>
            <a:ln>
              <a:noFill/>
            </a:ln>
          </p:spPr>
          <p:txBody>
            <a:bodyPr spcFirstLastPara="1" wrap="square" lIns="91425" tIns="45700" rIns="91425" bIns="45700" anchor="t" anchorCtr="0">
              <a:spAutoFit/>
            </a:bodyPr>
            <a:lstStyle/>
            <a:p>
              <a:pPr marL="0" marR="0" lvl="0" indent="0" algn="just" rtl="0">
                <a:lnSpc>
                  <a:spcPct val="101333"/>
                </a:lnSpc>
                <a:spcBef>
                  <a:spcPts val="0"/>
                </a:spcBef>
                <a:spcAft>
                  <a:spcPts val="0"/>
                </a:spcAft>
                <a:buNone/>
              </a:pPr>
              <a:r>
                <a:rPr lang="en-US" sz="750">
                  <a:solidFill>
                    <a:srgbClr val="0C4659"/>
                  </a:solidFill>
                  <a:latin typeface="Calibri"/>
                  <a:ea typeface="Calibri"/>
                  <a:cs typeface="Calibri"/>
                  <a:sym typeface="Calibri"/>
                </a:rPr>
                <a:t>Funded by the European Union. Views and opinions expressed are however those of the author(s) only and do not necessarily reflect those of the European Union or the Finnish National Agency for Education. Neither the European Union nor the granting authority can be held responsible for them</a:t>
              </a:r>
              <a:endParaRPr sz="1100">
                <a:solidFill>
                  <a:srgbClr val="0C4659"/>
                </a:solidFill>
                <a:latin typeface="Calibri"/>
                <a:ea typeface="Calibri"/>
                <a:cs typeface="Calibri"/>
                <a:sym typeface="Calibri"/>
              </a:endParaRPr>
            </a:p>
          </p:txBody>
        </p:sp>
      </p:grpSp>
    </p:spTree>
    <p:extLst>
      <p:ext uri="{BB962C8B-B14F-4D97-AF65-F5344CB8AC3E}">
        <p14:creationId xmlns:p14="http://schemas.microsoft.com/office/powerpoint/2010/main" val="1778299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2B9B9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319267"/>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cxnSp>
        <p:nvCxnSpPr>
          <p:cNvPr id="3" name="Straight Connector 2">
            <a:extLst>
              <a:ext uri="{FF2B5EF4-FFF2-40B4-BE49-F238E27FC236}">
                <a16:creationId xmlns:a16="http://schemas.microsoft.com/office/drawing/2014/main" id="{7C6D679B-A396-706D-3D7A-9B2D50227B97}"/>
              </a:ext>
            </a:extLst>
          </p:cNvPr>
          <p:cNvCxnSpPr>
            <a:cxnSpLocks/>
          </p:cNvCxnSpPr>
          <p:nvPr userDrawn="1"/>
        </p:nvCxnSpPr>
        <p:spPr>
          <a:xfrm>
            <a:off x="4082903" y="11824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5569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174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319267"/>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cxnSp>
        <p:nvCxnSpPr>
          <p:cNvPr id="3" name="Straight Connector 2">
            <a:extLst>
              <a:ext uri="{FF2B5EF4-FFF2-40B4-BE49-F238E27FC236}">
                <a16:creationId xmlns:a16="http://schemas.microsoft.com/office/drawing/2014/main" id="{7C6D679B-A396-706D-3D7A-9B2D50227B97}"/>
              </a:ext>
            </a:extLst>
          </p:cNvPr>
          <p:cNvCxnSpPr>
            <a:cxnSpLocks/>
          </p:cNvCxnSpPr>
          <p:nvPr userDrawn="1"/>
        </p:nvCxnSpPr>
        <p:spPr>
          <a:xfrm>
            <a:off x="4082903" y="11824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35928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3FB5A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985095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A555A1"/>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0102040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174BA"/>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20406338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pic>
        <p:nvPicPr>
          <p:cNvPr id="4" name="Graphic 3">
            <a:extLst>
              <a:ext uri="{FF2B5EF4-FFF2-40B4-BE49-F238E27FC236}">
                <a16:creationId xmlns:a16="http://schemas.microsoft.com/office/drawing/2014/main" id="{DF4A8161-F6E2-79A4-C14D-2ADC4CDE20A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8166548" y="153249"/>
            <a:ext cx="4881979" cy="3282710"/>
          </a:xfrm>
          <a:prstGeom prst="rect">
            <a:avLst/>
          </a:prstGeom>
        </p:spPr>
      </p:pic>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11805" y="1413971"/>
            <a:ext cx="5561995" cy="4043975"/>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052162" y="1917700"/>
            <a:ext cx="3835577" cy="236722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5954276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pic>
        <p:nvPicPr>
          <p:cNvPr id="7" name="Graphic 6">
            <a:extLst>
              <a:ext uri="{FF2B5EF4-FFF2-40B4-BE49-F238E27FC236}">
                <a16:creationId xmlns:a16="http://schemas.microsoft.com/office/drawing/2014/main" id="{F06ADA73-58C0-120F-1940-1F0364CB5CA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751010" y="1933934"/>
            <a:ext cx="4881979" cy="3282710"/>
          </a:xfrm>
          <a:prstGeom prst="rect">
            <a:avLst/>
          </a:prstGeom>
        </p:spPr>
      </p:pic>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2229059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pic>
        <p:nvPicPr>
          <p:cNvPr id="10" name="Graphic 9">
            <a:extLst>
              <a:ext uri="{FF2B5EF4-FFF2-40B4-BE49-F238E27FC236}">
                <a16:creationId xmlns:a16="http://schemas.microsoft.com/office/drawing/2014/main" id="{5134259A-BE70-7578-CDE3-696232B17AC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525453" y="2077108"/>
            <a:ext cx="4881979" cy="3282710"/>
          </a:xfrm>
          <a:prstGeom prst="rect">
            <a:avLst/>
          </a:prstGeom>
        </p:spPr>
      </p:pic>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screen">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214616" y="5580127"/>
            <a:ext cx="3639312" cy="532029"/>
          </a:xfrm>
          <a:prstGeom prst="rect">
            <a:avLst/>
          </a:prstGeom>
          <a:solidFill>
            <a:srgbClr val="3FB5A1"/>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Tree>
    <p:extLst>
      <p:ext uri="{BB962C8B-B14F-4D97-AF65-F5344CB8AC3E}">
        <p14:creationId xmlns:p14="http://schemas.microsoft.com/office/powerpoint/2010/main" val="1297355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ext + Device 03">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5134259A-BE70-7578-CDE3-696232B17AC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525453" y="2077108"/>
            <a:ext cx="4881979" cy="3282710"/>
          </a:xfrm>
          <a:prstGeom prst="rect">
            <a:avLst/>
          </a:prstGeom>
        </p:spPr>
      </p:pic>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screen">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014499" y="6017961"/>
            <a:ext cx="4037037" cy="532029"/>
          </a:xfrm>
          <a:prstGeom prst="rect">
            <a:avLst/>
          </a:prstGeom>
          <a:solidFill>
            <a:srgbClr val="3FB5A1"/>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3045" y="6065058"/>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pic>
        <p:nvPicPr>
          <p:cNvPr id="4" name="Picture 3">
            <a:extLst>
              <a:ext uri="{FF2B5EF4-FFF2-40B4-BE49-F238E27FC236}">
                <a16:creationId xmlns:a16="http://schemas.microsoft.com/office/drawing/2014/main" id="{377679E8-D3BE-FCB5-8E1F-3BFFA326B498}"/>
              </a:ext>
            </a:extLst>
          </p:cNvPr>
          <p:cNvPicPr>
            <a:picLocks noChangeAspect="1"/>
          </p:cNvPicPr>
          <p:nvPr userDrawn="1"/>
        </p:nvPicPr>
        <p:blipFill>
          <a:blip r:embed="rId3" cstate="screen">
            <a:extLst>
              <a:ext uri="{28A0092B-C50C-407E-A947-70E740481C1C}">
                <a14:useLocalDpi xmlns:a14="http://schemas.microsoft.com/office/drawing/2010/main"/>
              </a:ext>
            </a:extLst>
          </a:blip>
          <a:srcRect b="8549"/>
          <a:stretch>
            <a:fillRect/>
          </a:stretch>
        </p:blipFill>
        <p:spPr>
          <a:xfrm>
            <a:off x="873968" y="1130835"/>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5" name="Picture Placeholder 14">
            <a:extLst>
              <a:ext uri="{FF2B5EF4-FFF2-40B4-BE49-F238E27FC236}">
                <a16:creationId xmlns:a16="http://schemas.microsoft.com/office/drawing/2014/main" id="{8485D289-43C1-E88F-080E-E0BFCDA73D08}"/>
              </a:ext>
            </a:extLst>
          </p:cNvPr>
          <p:cNvSpPr>
            <a:spLocks noGrp="1"/>
          </p:cNvSpPr>
          <p:nvPr>
            <p:ph type="pic" sz="quarter" idx="20"/>
          </p:nvPr>
        </p:nvSpPr>
        <p:spPr>
          <a:xfrm>
            <a:off x="1176041" y="1607012"/>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6" name="Rectangle 5">
            <a:extLst>
              <a:ext uri="{FF2B5EF4-FFF2-40B4-BE49-F238E27FC236}">
                <a16:creationId xmlns:a16="http://schemas.microsoft.com/office/drawing/2014/main" id="{B2116942-EF0F-34AC-C158-F459F59B5709}"/>
              </a:ext>
            </a:extLst>
          </p:cNvPr>
          <p:cNvSpPr/>
          <p:nvPr userDrawn="1"/>
        </p:nvSpPr>
        <p:spPr bwMode="auto">
          <a:xfrm>
            <a:off x="1176042" y="5996533"/>
            <a:ext cx="4037036" cy="532029"/>
          </a:xfrm>
          <a:prstGeom prst="rect">
            <a:avLst/>
          </a:prstGeom>
          <a:solidFill>
            <a:srgbClr val="3FB5A1"/>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7" name="Text Placeholder 32">
            <a:extLst>
              <a:ext uri="{FF2B5EF4-FFF2-40B4-BE49-F238E27FC236}">
                <a16:creationId xmlns:a16="http://schemas.microsoft.com/office/drawing/2014/main" id="{051A7C62-E7D1-43E5-C869-66AFC76EB863}"/>
              </a:ext>
            </a:extLst>
          </p:cNvPr>
          <p:cNvSpPr>
            <a:spLocks noGrp="1"/>
          </p:cNvSpPr>
          <p:nvPr>
            <p:ph type="body" sz="quarter" idx="21" hasCustomPrompt="1"/>
          </p:nvPr>
        </p:nvSpPr>
        <p:spPr>
          <a:xfrm>
            <a:off x="734586" y="6043630"/>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Tree>
    <p:extLst>
      <p:ext uri="{BB962C8B-B14F-4D97-AF65-F5344CB8AC3E}">
        <p14:creationId xmlns:p14="http://schemas.microsoft.com/office/powerpoint/2010/main" val="1897226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825153"/>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460378"/>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Tree>
    <p:extLst>
      <p:ext uri="{BB962C8B-B14F-4D97-AF65-F5344CB8AC3E}">
        <p14:creationId xmlns:p14="http://schemas.microsoft.com/office/powerpoint/2010/main" val="3274733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1_Cover Slide ">
  <p:cSld name="1_Cover Slide ">
    <p:spTree>
      <p:nvGrpSpPr>
        <p:cNvPr id="1" name="Shape 214"/>
        <p:cNvGrpSpPr/>
        <p:nvPr/>
      </p:nvGrpSpPr>
      <p:grpSpPr>
        <a:xfrm>
          <a:off x="0" y="0"/>
          <a:ext cx="0" cy="0"/>
          <a:chOff x="0" y="0"/>
          <a:chExt cx="0" cy="0"/>
        </a:xfrm>
      </p:grpSpPr>
    </p:spTree>
    <p:extLst>
      <p:ext uri="{BB962C8B-B14F-4D97-AF65-F5344CB8AC3E}">
        <p14:creationId xmlns:p14="http://schemas.microsoft.com/office/powerpoint/2010/main" val="34942760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06EE25C-BA06-C33A-21F3-13B830E5BE4C}"/>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 name="Graphic 2">
            <a:extLst>
              <a:ext uri="{FF2B5EF4-FFF2-40B4-BE49-F238E27FC236}">
                <a16:creationId xmlns:a16="http://schemas.microsoft.com/office/drawing/2014/main" id="{ECA37EE8-EDC8-D70A-8934-DDD4E819D4B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6096000" y="904553"/>
            <a:ext cx="7890713" cy="5305824"/>
          </a:xfrm>
          <a:prstGeom prst="rect">
            <a:avLst/>
          </a:prstGeom>
        </p:spPr>
      </p:pic>
      <p:sp>
        <p:nvSpPr>
          <p:cNvPr id="4" name="Freeform 3">
            <a:extLst>
              <a:ext uri="{FF2B5EF4-FFF2-40B4-BE49-F238E27FC236}">
                <a16:creationId xmlns:a16="http://schemas.microsoft.com/office/drawing/2014/main" id="{EF595265-3304-5246-F583-915BAD63DCC8}"/>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5668F19-5DD9-15A5-561B-8D74D6F1FD4E}"/>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6" name="Text Placeholder 23">
            <a:extLst>
              <a:ext uri="{FF2B5EF4-FFF2-40B4-BE49-F238E27FC236}">
                <a16:creationId xmlns:a16="http://schemas.microsoft.com/office/drawing/2014/main" id="{BDA0FBBC-1F0E-22C1-8347-68F0AD95E8BF}"/>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6" name="Freeform 15">
            <a:extLst>
              <a:ext uri="{FF2B5EF4-FFF2-40B4-BE49-F238E27FC236}">
                <a16:creationId xmlns:a16="http://schemas.microsoft.com/office/drawing/2014/main" id="{C23FC9D6-019C-1537-77E3-03A3BE9C7C78}"/>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7" name="Text Placeholder 23">
            <a:extLst>
              <a:ext uri="{FF2B5EF4-FFF2-40B4-BE49-F238E27FC236}">
                <a16:creationId xmlns:a16="http://schemas.microsoft.com/office/drawing/2014/main" id="{AB2F1EAB-F410-1B5B-8891-77729FC4274D}"/>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0" name="Group 19">
            <a:extLst>
              <a:ext uri="{FF2B5EF4-FFF2-40B4-BE49-F238E27FC236}">
                <a16:creationId xmlns:a16="http://schemas.microsoft.com/office/drawing/2014/main" id="{CAFEB8EF-1A86-2D2A-2FE2-676A06F5E0D9}"/>
              </a:ext>
            </a:extLst>
          </p:cNvPr>
          <p:cNvGrpSpPr/>
          <p:nvPr userDrawn="1"/>
        </p:nvGrpSpPr>
        <p:grpSpPr>
          <a:xfrm>
            <a:off x="352315" y="5861594"/>
            <a:ext cx="6884610" cy="712578"/>
            <a:chOff x="5715" y="85250"/>
            <a:chExt cx="6885355" cy="713130"/>
          </a:xfrm>
        </p:grpSpPr>
        <p:sp>
          <p:nvSpPr>
            <p:cNvPr id="21" name="Rectangle 20">
              <a:extLst>
                <a:ext uri="{FF2B5EF4-FFF2-40B4-BE49-F238E27FC236}">
                  <a16:creationId xmlns:a16="http://schemas.microsoft.com/office/drawing/2014/main" id="{B8FA529A-FC3B-BA14-4710-0B294EEEF33E}"/>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 name="Picture 21" descr="A grey and black sign with a person in a circle&#10;&#10;Description automatically generated">
              <a:extLst>
                <a:ext uri="{FF2B5EF4-FFF2-40B4-BE49-F238E27FC236}">
                  <a16:creationId xmlns:a16="http://schemas.microsoft.com/office/drawing/2014/main" id="{1DE7E730-FBBA-EF67-EB03-71E75AB53BF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23" name="Picture 22" descr="Co-funded by the European Union logo in png for web usage">
              <a:extLst>
                <a:ext uri="{FF2B5EF4-FFF2-40B4-BE49-F238E27FC236}">
                  <a16:creationId xmlns:a16="http://schemas.microsoft.com/office/drawing/2014/main" id="{81618F54-436E-3044-DC8E-094A54B9B847}"/>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24" name="Rectangle 23">
              <a:extLst>
                <a:ext uri="{FF2B5EF4-FFF2-40B4-BE49-F238E27FC236}">
                  <a16:creationId xmlns:a16="http://schemas.microsoft.com/office/drawing/2014/main" id="{6A744588-515D-D7B5-46DC-D9081CF2ECBA}"/>
                </a:ext>
              </a:extLst>
            </p:cNvPr>
            <p:cNvSpPr/>
            <p:nvPr userDrawn="1"/>
          </p:nvSpPr>
          <p:spPr>
            <a:xfrm>
              <a:off x="2760854" y="397960"/>
              <a:ext cx="4130216" cy="400420"/>
            </a:xfrm>
            <a:prstGeom prst="rect">
              <a:avLst/>
            </a:prstGeom>
          </p:spPr>
          <p:txBody>
            <a:bodyPr wrap="square">
              <a:spAutoFit/>
            </a:bodyPr>
            <a:lstStyle/>
            <a:p>
              <a:pPr algn="just" hangingPunct="0">
                <a:lnSpc>
                  <a:spcPts val="760"/>
                </a:lnSpc>
              </a:pPr>
              <a:r>
                <a:rPr lang="en-US" sz="75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Finnish National Agency for Education. Neither the European Union nor the granting authority can be held responsible for them</a:t>
              </a:r>
              <a:endParaRPr lang="en-IE" sz="11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828875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5" name="Graphic 14">
            <a:extLst>
              <a:ext uri="{FF2B5EF4-FFF2-40B4-BE49-F238E27FC236}">
                <a16:creationId xmlns:a16="http://schemas.microsoft.com/office/drawing/2014/main" id="{F45D63EB-A832-43C0-7D01-D44C89B6D8F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6096000" y="904553"/>
            <a:ext cx="7890713" cy="5305824"/>
          </a:xfrm>
          <a:prstGeom prst="rect">
            <a:avLst/>
          </a:prstGeom>
        </p:spPr>
      </p:pic>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www.website.eu</a:t>
            </a:r>
            <a:endParaRPr lang="en-US"/>
          </a:p>
        </p:txBody>
      </p:sp>
      <p:grpSp>
        <p:nvGrpSpPr>
          <p:cNvPr id="9" name="Group 8">
            <a:extLst>
              <a:ext uri="{FF2B5EF4-FFF2-40B4-BE49-F238E27FC236}">
                <a16:creationId xmlns:a16="http://schemas.microsoft.com/office/drawing/2014/main" id="{815076C4-1CE2-9E29-0CA3-0077E2F22AF5}"/>
              </a:ext>
            </a:extLst>
          </p:cNvPr>
          <p:cNvGrpSpPr/>
          <p:nvPr userDrawn="1"/>
        </p:nvGrpSpPr>
        <p:grpSpPr>
          <a:xfrm>
            <a:off x="421525" y="5746711"/>
            <a:ext cx="6884610" cy="815170"/>
            <a:chOff x="5715" y="85250"/>
            <a:chExt cx="6885355" cy="815801"/>
          </a:xfrm>
        </p:grpSpPr>
        <p:sp>
          <p:nvSpPr>
            <p:cNvPr id="10" name="Rectangle 9">
              <a:extLst>
                <a:ext uri="{FF2B5EF4-FFF2-40B4-BE49-F238E27FC236}">
                  <a16:creationId xmlns:a16="http://schemas.microsoft.com/office/drawing/2014/main" id="{2D9B1246-E3A9-1A98-5B9C-5E8BB95751DB}"/>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A grey and black sign with a person in a circle&#10;&#10;Description automatically generated">
              <a:extLst>
                <a:ext uri="{FF2B5EF4-FFF2-40B4-BE49-F238E27FC236}">
                  <a16:creationId xmlns:a16="http://schemas.microsoft.com/office/drawing/2014/main" id="{DF13301E-0861-3040-4B9E-319EDF31116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13" name="Picture 12" descr="Co-funded by the European Union logo in png for web usage">
              <a:extLst>
                <a:ext uri="{FF2B5EF4-FFF2-40B4-BE49-F238E27FC236}">
                  <a16:creationId xmlns:a16="http://schemas.microsoft.com/office/drawing/2014/main" id="{86599E16-F3A9-CFE6-1937-CD9F0057554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14" name="Rectangle 13">
              <a:extLst>
                <a:ext uri="{FF2B5EF4-FFF2-40B4-BE49-F238E27FC236}">
                  <a16:creationId xmlns:a16="http://schemas.microsoft.com/office/drawing/2014/main" id="{4CA65B8A-FB86-478F-C5F6-BC1F4C899F73}"/>
                </a:ext>
              </a:extLst>
            </p:cNvPr>
            <p:cNvSpPr/>
            <p:nvPr userDrawn="1"/>
          </p:nvSpPr>
          <p:spPr>
            <a:xfrm>
              <a:off x="2760854" y="397960"/>
              <a:ext cx="4130216" cy="503091"/>
            </a:xfrm>
            <a:prstGeom prst="rect">
              <a:avLst/>
            </a:prstGeom>
          </p:spPr>
          <p:txBody>
            <a:bodyPr wrap="square">
              <a:spAutoFit/>
            </a:bodyPr>
            <a:lstStyle/>
            <a:p>
              <a:pPr algn="just" hangingPunct="0">
                <a:lnSpc>
                  <a:spcPts val="760"/>
                </a:lnSpc>
              </a:pPr>
              <a:r>
                <a:rPr lang="de-DE" sz="75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lang="en-IE" sz="11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3631416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17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a:t>Heading</a:t>
            </a:r>
          </a:p>
        </p:txBody>
      </p:sp>
    </p:spTree>
    <p:extLst>
      <p:ext uri="{BB962C8B-B14F-4D97-AF65-F5344CB8AC3E}">
        <p14:creationId xmlns:p14="http://schemas.microsoft.com/office/powerpoint/2010/main" val="22973392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5051418" y="-563185"/>
            <a:ext cx="5949081" cy="774612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a:t>Heading</a:t>
            </a:r>
          </a:p>
        </p:txBody>
      </p:sp>
    </p:spTree>
    <p:extLst>
      <p:ext uri="{BB962C8B-B14F-4D97-AF65-F5344CB8AC3E}">
        <p14:creationId xmlns:p14="http://schemas.microsoft.com/office/powerpoint/2010/main" val="42575583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ext Only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4BED2AD-AC51-A06A-9F52-EAA696F1A8D7}"/>
              </a:ext>
            </a:extLst>
          </p:cNvPr>
          <p:cNvSpPr/>
          <p:nvPr userDrawn="1"/>
        </p:nvSpPr>
        <p:spPr>
          <a:xfrm rot="10800000">
            <a:off x="3994078" y="946580"/>
            <a:ext cx="8197922" cy="5365386"/>
          </a:xfrm>
          <a:custGeom>
            <a:avLst/>
            <a:gdLst>
              <a:gd name="connsiteX0" fmla="*/ 3139383 w 8197922"/>
              <a:gd name="connsiteY0" fmla="*/ 5365386 h 5365386"/>
              <a:gd name="connsiteX1" fmla="*/ 3139253 w 8197922"/>
              <a:gd name="connsiteY1" fmla="*/ 5365385 h 5365386"/>
              <a:gd name="connsiteX2" fmla="*/ 2969981 w 8197922"/>
              <a:gd name="connsiteY2" fmla="*/ 5365385 h 5365386"/>
              <a:gd name="connsiteX3" fmla="*/ 2969981 w 8197922"/>
              <a:gd name="connsiteY3" fmla="*/ 5365386 h 5365386"/>
              <a:gd name="connsiteX4" fmla="*/ 1731966 w 8197922"/>
              <a:gd name="connsiteY4" fmla="*/ 5365386 h 5365386"/>
              <a:gd name="connsiteX5" fmla="*/ 1562564 w 8197922"/>
              <a:gd name="connsiteY5" fmla="*/ 5365386 h 5365386"/>
              <a:gd name="connsiteX6" fmla="*/ 1 w 8197922"/>
              <a:gd name="connsiteY6" fmla="*/ 5365386 h 5365386"/>
              <a:gd name="connsiteX7" fmla="*/ 1 w 8197922"/>
              <a:gd name="connsiteY7" fmla="*/ 4432677 h 5365386"/>
              <a:gd name="connsiteX8" fmla="*/ 1 w 8197922"/>
              <a:gd name="connsiteY8" fmla="*/ 4263274 h 5365386"/>
              <a:gd name="connsiteX9" fmla="*/ 1 w 8197922"/>
              <a:gd name="connsiteY9" fmla="*/ 2355227 h 5365386"/>
              <a:gd name="connsiteX10" fmla="*/ 1 w 8197922"/>
              <a:gd name="connsiteY10" fmla="*/ 947811 h 5365386"/>
              <a:gd name="connsiteX11" fmla="*/ 0 w 8197922"/>
              <a:gd name="connsiteY11" fmla="*/ 947811 h 5365386"/>
              <a:gd name="connsiteX12" fmla="*/ 0 w 8197922"/>
              <a:gd name="connsiteY12" fmla="*/ 302000 h 5365386"/>
              <a:gd name="connsiteX13" fmla="*/ 0 w 8197922"/>
              <a:gd name="connsiteY13" fmla="*/ 1 h 5365386"/>
              <a:gd name="connsiteX14" fmla="*/ 300327 w 8197922"/>
              <a:gd name="connsiteY14" fmla="*/ 1 h 5365386"/>
              <a:gd name="connsiteX15" fmla="*/ 300327 w 8197922"/>
              <a:gd name="connsiteY15" fmla="*/ 0 h 5365386"/>
              <a:gd name="connsiteX16" fmla="*/ 1707743 w 8197922"/>
              <a:gd name="connsiteY16" fmla="*/ 0 h 5365386"/>
              <a:gd name="connsiteX17" fmla="*/ 3615791 w 8197922"/>
              <a:gd name="connsiteY17" fmla="*/ 0 h 5365386"/>
              <a:gd name="connsiteX18" fmla="*/ 3785193 w 8197922"/>
              <a:gd name="connsiteY18" fmla="*/ 0 h 5365386"/>
              <a:gd name="connsiteX19" fmla="*/ 5023207 w 8197922"/>
              <a:gd name="connsiteY19" fmla="*/ 0 h 5365386"/>
              <a:gd name="connsiteX20" fmla="*/ 5023207 w 8197922"/>
              <a:gd name="connsiteY20" fmla="*/ 5599 h 5365386"/>
              <a:gd name="connsiteX21" fmla="*/ 5192610 w 8197922"/>
              <a:gd name="connsiteY21" fmla="*/ 0 h 5365386"/>
              <a:gd name="connsiteX22" fmla="*/ 8197922 w 8197922"/>
              <a:gd name="connsiteY22" fmla="*/ 2682693 h 5365386"/>
              <a:gd name="connsiteX23" fmla="*/ 5192610 w 8197922"/>
              <a:gd name="connsiteY23" fmla="*/ 5365385 h 5365386"/>
              <a:gd name="connsiteX24" fmla="*/ 5023207 w 8197922"/>
              <a:gd name="connsiteY24" fmla="*/ 5359785 h 5365386"/>
              <a:gd name="connsiteX25" fmla="*/ 5023207 w 8197922"/>
              <a:gd name="connsiteY25" fmla="*/ 5365385 h 5365386"/>
              <a:gd name="connsiteX26" fmla="*/ 3785193 w 8197922"/>
              <a:gd name="connsiteY26" fmla="*/ 5365385 h 5365386"/>
              <a:gd name="connsiteX27" fmla="*/ 3615791 w 8197922"/>
              <a:gd name="connsiteY27" fmla="*/ 5365385 h 5365386"/>
              <a:gd name="connsiteX28" fmla="*/ 3139407 w 8197922"/>
              <a:gd name="connsiteY28" fmla="*/ 5365385 h 5365386"/>
              <a:gd name="connsiteX29" fmla="*/ 3139383 w 8197922"/>
              <a:gd name="connsiteY29" fmla="*/ 5365386 h 536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197922" h="5365386">
                <a:moveTo>
                  <a:pt x="3139383" y="5365386"/>
                </a:moveTo>
                <a:lnTo>
                  <a:pt x="3139253" y="5365385"/>
                </a:lnTo>
                <a:lnTo>
                  <a:pt x="2969981" y="5365385"/>
                </a:lnTo>
                <a:lnTo>
                  <a:pt x="2969981" y="5365386"/>
                </a:lnTo>
                <a:lnTo>
                  <a:pt x="1731966" y="5365386"/>
                </a:lnTo>
                <a:lnTo>
                  <a:pt x="1562564" y="5365386"/>
                </a:lnTo>
                <a:lnTo>
                  <a:pt x="1" y="5365386"/>
                </a:lnTo>
                <a:lnTo>
                  <a:pt x="1" y="4432677"/>
                </a:lnTo>
                <a:lnTo>
                  <a:pt x="1" y="4263274"/>
                </a:lnTo>
                <a:lnTo>
                  <a:pt x="1" y="2355227"/>
                </a:lnTo>
                <a:lnTo>
                  <a:pt x="1" y="947811"/>
                </a:lnTo>
                <a:lnTo>
                  <a:pt x="0" y="947811"/>
                </a:lnTo>
                <a:lnTo>
                  <a:pt x="0" y="302000"/>
                </a:lnTo>
                <a:lnTo>
                  <a:pt x="0" y="1"/>
                </a:lnTo>
                <a:lnTo>
                  <a:pt x="300327" y="1"/>
                </a:lnTo>
                <a:lnTo>
                  <a:pt x="300327" y="0"/>
                </a:lnTo>
                <a:lnTo>
                  <a:pt x="1707743" y="0"/>
                </a:lnTo>
                <a:lnTo>
                  <a:pt x="3615791" y="0"/>
                </a:lnTo>
                <a:lnTo>
                  <a:pt x="3785193" y="0"/>
                </a:lnTo>
                <a:lnTo>
                  <a:pt x="5023207" y="0"/>
                </a:lnTo>
                <a:lnTo>
                  <a:pt x="5023207" y="5599"/>
                </a:lnTo>
                <a:cubicBezTo>
                  <a:pt x="5079675" y="0"/>
                  <a:pt x="5136145" y="0"/>
                  <a:pt x="5192610" y="0"/>
                </a:cubicBezTo>
                <a:cubicBezTo>
                  <a:pt x="6855259" y="0"/>
                  <a:pt x="8197922" y="1198529"/>
                  <a:pt x="8197922" y="2682693"/>
                </a:cubicBezTo>
                <a:cubicBezTo>
                  <a:pt x="8197922" y="4166853"/>
                  <a:pt x="6848980" y="5365385"/>
                  <a:pt x="5192610" y="5365385"/>
                </a:cubicBezTo>
                <a:cubicBezTo>
                  <a:pt x="5136144" y="5365385"/>
                  <a:pt x="5073399" y="5365385"/>
                  <a:pt x="5023207" y="5359785"/>
                </a:cubicBezTo>
                <a:lnTo>
                  <a:pt x="5023207" y="5365385"/>
                </a:lnTo>
                <a:lnTo>
                  <a:pt x="3785193" y="5365385"/>
                </a:lnTo>
                <a:lnTo>
                  <a:pt x="3615791" y="5365385"/>
                </a:lnTo>
                <a:lnTo>
                  <a:pt x="3139407" y="5365385"/>
                </a:lnTo>
                <a:lnTo>
                  <a:pt x="3139383" y="5365386"/>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7824809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hoto/Text Slide 04" userDrawn="1">
  <p:cSld name="1_Photo/Text Slide 04">
    <p:spTree>
      <p:nvGrpSpPr>
        <p:cNvPr id="1" name="Shape 118"/>
        <p:cNvGrpSpPr/>
        <p:nvPr/>
      </p:nvGrpSpPr>
      <p:grpSpPr>
        <a:xfrm>
          <a:off x="0" y="0"/>
          <a:ext cx="0" cy="0"/>
          <a:chOff x="0" y="0"/>
          <a:chExt cx="0" cy="0"/>
        </a:xfrm>
      </p:grpSpPr>
      <p:sp>
        <p:nvSpPr>
          <p:cNvPr id="2" name="Freeform 1">
            <a:extLst>
              <a:ext uri="{FF2B5EF4-FFF2-40B4-BE49-F238E27FC236}">
                <a16:creationId xmlns:a16="http://schemas.microsoft.com/office/drawing/2014/main" id="{4BE19A3F-A54B-1B38-C7B4-BF2811024E31}"/>
              </a:ext>
            </a:extLst>
          </p:cNvPr>
          <p:cNvSpPr/>
          <p:nvPr userDrawn="1"/>
        </p:nvSpPr>
        <p:spPr>
          <a:xfrm rot="5400000">
            <a:off x="7439978" y="-1006978"/>
            <a:ext cx="3354627" cy="6149417"/>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174BA"/>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1820BDD0-CB7C-74F0-9EEE-27761A2BD8C2}"/>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 name="Text Placeholder 32">
            <a:extLst>
              <a:ext uri="{FF2B5EF4-FFF2-40B4-BE49-F238E27FC236}">
                <a16:creationId xmlns:a16="http://schemas.microsoft.com/office/drawing/2014/main" id="{4098A017-063B-4CDD-352D-3D332AC0D606}"/>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5" name="Text Placeholder 17">
            <a:extLst>
              <a:ext uri="{FF2B5EF4-FFF2-40B4-BE49-F238E27FC236}">
                <a16:creationId xmlns:a16="http://schemas.microsoft.com/office/drawing/2014/main" id="{D28A905A-6D9A-9D57-C468-CDFDE346D7BB}"/>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0C465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86CFDD88-5242-8E62-1B18-128BBD5A6D6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7" name="Straight Connector 6">
            <a:extLst>
              <a:ext uri="{FF2B5EF4-FFF2-40B4-BE49-F238E27FC236}">
                <a16:creationId xmlns:a16="http://schemas.microsoft.com/office/drawing/2014/main" id="{405BD9E0-5647-B507-4E1B-AE419D764AF6}"/>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Picture Placeholder 15">
            <a:extLst>
              <a:ext uri="{FF2B5EF4-FFF2-40B4-BE49-F238E27FC236}">
                <a16:creationId xmlns:a16="http://schemas.microsoft.com/office/drawing/2014/main" id="{7BAEFAA0-C2A4-CA4D-9069-25EBC405E155}"/>
              </a:ext>
            </a:extLst>
          </p:cNvPr>
          <p:cNvSpPr>
            <a:spLocks noGrp="1"/>
          </p:cNvSpPr>
          <p:nvPr>
            <p:ph type="pic" sz="quarter" idx="67"/>
          </p:nvPr>
        </p:nvSpPr>
        <p:spPr>
          <a:xfrm>
            <a:off x="-1" y="178005"/>
            <a:ext cx="7367473" cy="3354626"/>
          </a:xfrm>
          <a:custGeom>
            <a:avLst/>
            <a:gdLst>
              <a:gd name="connsiteX0" fmla="*/ 0 w 7367473"/>
              <a:gd name="connsiteY0" fmla="*/ 0 h 3354626"/>
              <a:gd name="connsiteX1" fmla="*/ 2057401 w 7367473"/>
              <a:gd name="connsiteY1" fmla="*/ 0 h 3354626"/>
              <a:gd name="connsiteX2" fmla="*/ 4013534 w 7367473"/>
              <a:gd name="connsiteY2" fmla="*/ 0 h 3354626"/>
              <a:gd name="connsiteX3" fmla="*/ 4127503 w 7367473"/>
              <a:gd name="connsiteY3" fmla="*/ 0 h 3354626"/>
              <a:gd name="connsiteX4" fmla="*/ 6070936 w 7367473"/>
              <a:gd name="connsiteY4" fmla="*/ 0 h 3354626"/>
              <a:gd name="connsiteX5" fmla="*/ 6070936 w 7367473"/>
              <a:gd name="connsiteY5" fmla="*/ 3501 h 3354626"/>
              <a:gd name="connsiteX6" fmla="*/ 6184905 w 7367473"/>
              <a:gd name="connsiteY6" fmla="*/ 0 h 3354626"/>
              <a:gd name="connsiteX7" fmla="*/ 7336301 w 7367473"/>
              <a:gd name="connsiteY7" fmla="*/ 297427 h 3354626"/>
              <a:gd name="connsiteX8" fmla="*/ 7367473 w 7367473"/>
              <a:gd name="connsiteY8" fmla="*/ 316994 h 3354626"/>
              <a:gd name="connsiteX9" fmla="*/ 7278448 w 7367473"/>
              <a:gd name="connsiteY9" fmla="*/ 343999 h 3354626"/>
              <a:gd name="connsiteX10" fmla="*/ 6042584 w 7367473"/>
              <a:gd name="connsiteY10" fmla="*/ 1889725 h 3354626"/>
              <a:gd name="connsiteX11" fmla="*/ 6777574 w 7367473"/>
              <a:gd name="connsiteY11" fmla="*/ 3184538 h 3354626"/>
              <a:gd name="connsiteX12" fmla="*/ 6882936 w 7367473"/>
              <a:gd name="connsiteY12" fmla="*/ 3249853 h 3354626"/>
              <a:gd name="connsiteX13" fmla="*/ 6776402 w 7367473"/>
              <a:gd name="connsiteY13" fmla="*/ 3281631 h 3354626"/>
              <a:gd name="connsiteX14" fmla="*/ 6184904 w 7367473"/>
              <a:gd name="connsiteY14" fmla="*/ 3354626 h 3354626"/>
              <a:gd name="connsiteX15" fmla="*/ 6070934 w 7367473"/>
              <a:gd name="connsiteY15" fmla="*/ 3351125 h 3354626"/>
              <a:gd name="connsiteX16" fmla="*/ 6070934 w 7367473"/>
              <a:gd name="connsiteY16" fmla="*/ 3354626 h 3354626"/>
              <a:gd name="connsiteX17" fmla="*/ 4127503 w 7367473"/>
              <a:gd name="connsiteY17" fmla="*/ 3354626 h 3354626"/>
              <a:gd name="connsiteX18" fmla="*/ 4013532 w 7367473"/>
              <a:gd name="connsiteY18" fmla="*/ 3354626 h 3354626"/>
              <a:gd name="connsiteX19" fmla="*/ 2057401 w 7367473"/>
              <a:gd name="connsiteY19" fmla="*/ 3354626 h 3354626"/>
              <a:gd name="connsiteX20" fmla="*/ 0 w 7367473"/>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367473" h="3354626">
                <a:moveTo>
                  <a:pt x="0" y="0"/>
                </a:moveTo>
                <a:lnTo>
                  <a:pt x="2057401" y="0"/>
                </a:lnTo>
                <a:lnTo>
                  <a:pt x="4013534" y="0"/>
                </a:lnTo>
                <a:lnTo>
                  <a:pt x="4127503" y="0"/>
                </a:lnTo>
                <a:lnTo>
                  <a:pt x="6070936" y="0"/>
                </a:lnTo>
                <a:lnTo>
                  <a:pt x="6070936" y="3501"/>
                </a:lnTo>
                <a:cubicBezTo>
                  <a:pt x="6108924" y="0"/>
                  <a:pt x="6146915" y="0"/>
                  <a:pt x="6184905" y="0"/>
                </a:cubicBezTo>
                <a:cubicBezTo>
                  <a:pt x="6613118" y="0"/>
                  <a:pt x="7009783" y="109816"/>
                  <a:pt x="7336301" y="297427"/>
                </a:cubicBezTo>
                <a:lnTo>
                  <a:pt x="7367473" y="316994"/>
                </a:lnTo>
                <a:lnTo>
                  <a:pt x="7278448" y="343999"/>
                </a:lnTo>
                <a:cubicBezTo>
                  <a:pt x="6553076" y="598256"/>
                  <a:pt x="6042584" y="1193764"/>
                  <a:pt x="6042584" y="1889725"/>
                </a:cubicBezTo>
                <a:cubicBezTo>
                  <a:pt x="6042584" y="2411698"/>
                  <a:pt x="6328399" y="2877164"/>
                  <a:pt x="6777574" y="3184538"/>
                </a:cubicBezTo>
                <a:lnTo>
                  <a:pt x="6882936" y="3249853"/>
                </a:lnTo>
                <a:lnTo>
                  <a:pt x="6776402" y="3281631"/>
                </a:lnTo>
                <a:cubicBezTo>
                  <a:pt x="6589219" y="3329098"/>
                  <a:pt x="6390585" y="3354626"/>
                  <a:pt x="6184904" y="3354626"/>
                </a:cubicBezTo>
                <a:cubicBezTo>
                  <a:pt x="6146915" y="3354626"/>
                  <a:pt x="6104701" y="3354626"/>
                  <a:pt x="6070934" y="3351125"/>
                </a:cubicBezTo>
                <a:lnTo>
                  <a:pt x="6070934"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26869109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case study templat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17DFA76D-91BD-CB50-5821-E34A90D47DE4}"/>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2B9B9F"/>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Slide Number Placeholder 5">
            <a:extLst>
              <a:ext uri="{FF2B5EF4-FFF2-40B4-BE49-F238E27FC236}">
                <a16:creationId xmlns:a16="http://schemas.microsoft.com/office/drawing/2014/main" id="{D4395B7B-9316-B72A-2A67-24889D0DFB9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6" name="Text Placeholder 17">
            <a:extLst>
              <a:ext uri="{FF2B5EF4-FFF2-40B4-BE49-F238E27FC236}">
                <a16:creationId xmlns:a16="http://schemas.microsoft.com/office/drawing/2014/main" id="{385D118A-23E6-8BCD-6057-5829D565E583}"/>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7" name="Straight Connector 6">
            <a:extLst>
              <a:ext uri="{FF2B5EF4-FFF2-40B4-BE49-F238E27FC236}">
                <a16:creationId xmlns:a16="http://schemas.microsoft.com/office/drawing/2014/main" id="{AA449C32-16F6-3B31-0F78-A5C8A021566F}"/>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 Placeholder 32">
            <a:extLst>
              <a:ext uri="{FF2B5EF4-FFF2-40B4-BE49-F238E27FC236}">
                <a16:creationId xmlns:a16="http://schemas.microsoft.com/office/drawing/2014/main" id="{D29E6E6B-A0A8-DCE6-F3B2-2B32EE6ACC7C}"/>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A173C478-2AE5-1AF9-D889-B5363734F4E8}"/>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2106921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Text + Device 0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EE939B9-B40A-9113-4BE9-0F23A9A0B251}"/>
              </a:ext>
            </a:extLst>
          </p:cNvPr>
          <p:cNvSpPr/>
          <p:nvPr userDrawn="1"/>
        </p:nvSpPr>
        <p:spPr>
          <a:xfrm>
            <a:off x="0" y="0"/>
            <a:ext cx="12192000" cy="6858000"/>
          </a:xfrm>
          <a:prstGeom prst="rect">
            <a:avLst/>
          </a:prstGeom>
          <a:solidFill>
            <a:srgbClr val="2B9B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7" name="Freeform 6">
            <a:extLst>
              <a:ext uri="{FF2B5EF4-FFF2-40B4-BE49-F238E27FC236}">
                <a16:creationId xmlns:a16="http://schemas.microsoft.com/office/drawing/2014/main" id="{A5AC1AF4-CF29-72C3-09C5-53960B9D9319}"/>
              </a:ext>
            </a:extLst>
          </p:cNvPr>
          <p:cNvSpPr/>
          <p:nvPr userDrawn="1"/>
        </p:nvSpPr>
        <p:spPr>
          <a:xfrm rot="5400000" flipH="1">
            <a:off x="3135241"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sz="1200"/>
          </a:p>
        </p:txBody>
      </p:sp>
      <p:sp>
        <p:nvSpPr>
          <p:cNvPr id="8" name="Text Placeholder 17">
            <a:extLst>
              <a:ext uri="{FF2B5EF4-FFF2-40B4-BE49-F238E27FC236}">
                <a16:creationId xmlns:a16="http://schemas.microsoft.com/office/drawing/2014/main" id="{933BF175-3DD2-2512-572B-8BFA9A7FFCB6}"/>
              </a:ext>
            </a:extLst>
          </p:cNvPr>
          <p:cNvSpPr>
            <a:spLocks noGrp="1"/>
          </p:cNvSpPr>
          <p:nvPr>
            <p:ph type="body" sz="quarter" idx="21" hasCustomPrompt="1"/>
          </p:nvPr>
        </p:nvSpPr>
        <p:spPr>
          <a:xfrm>
            <a:off x="798381"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 name="Text Placeholder 23">
            <a:extLst>
              <a:ext uri="{FF2B5EF4-FFF2-40B4-BE49-F238E27FC236}">
                <a16:creationId xmlns:a16="http://schemas.microsoft.com/office/drawing/2014/main" id="{CA8C66F6-613C-E65E-E2A6-67FFA589FD7B}"/>
              </a:ext>
            </a:extLst>
          </p:cNvPr>
          <p:cNvSpPr>
            <a:spLocks noGrp="1"/>
          </p:cNvSpPr>
          <p:nvPr>
            <p:ph type="body" sz="quarter" idx="22" hasCustomPrompt="1"/>
          </p:nvPr>
        </p:nvSpPr>
        <p:spPr>
          <a:xfrm>
            <a:off x="798382"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dirty="0"/>
              <a:t>Heading</a:t>
            </a:r>
          </a:p>
        </p:txBody>
      </p:sp>
      <p:pic>
        <p:nvPicPr>
          <p:cNvPr id="10" name="Graphic 9">
            <a:extLst>
              <a:ext uri="{FF2B5EF4-FFF2-40B4-BE49-F238E27FC236}">
                <a16:creationId xmlns:a16="http://schemas.microsoft.com/office/drawing/2014/main" id="{246D48BA-705A-398F-A69A-940D59FF8CC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174022" y="1258348"/>
            <a:ext cx="4881979" cy="3282710"/>
          </a:xfrm>
          <a:prstGeom prst="rect">
            <a:avLst/>
          </a:prstGeom>
        </p:spPr>
      </p:pic>
      <p:pic>
        <p:nvPicPr>
          <p:cNvPr id="11" name="Graphic 106">
            <a:extLst>
              <a:ext uri="{FF2B5EF4-FFF2-40B4-BE49-F238E27FC236}">
                <a16:creationId xmlns:a16="http://schemas.microsoft.com/office/drawing/2014/main" id="{40985CAB-2A30-97C1-8C2B-BD0BBB0D863B}"/>
              </a:ext>
            </a:extLst>
          </p:cNvPr>
          <p:cNvPicPr>
            <a:picLocks noChangeAspect="1"/>
          </p:cNvPicPr>
          <p:nvPr userDrawn="1"/>
        </p:nvPicPr>
        <p:blipFill>
          <a:blip r:embed="rId3" cstate="screen">
            <a:extLst>
              <a:ext uri="{28A0092B-C50C-407E-A947-70E740481C1C}">
                <a14:useLocalDpi xmlns:a14="http://schemas.microsoft.com/office/drawing/2010/main"/>
              </a:ext>
            </a:extLst>
          </a:blip>
          <a:srcRect b="3631"/>
          <a:stretch/>
        </p:blipFill>
        <p:spPr>
          <a:xfrm rot="16200000">
            <a:off x="7952559" y="2561085"/>
            <a:ext cx="3579744" cy="4899138"/>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12" name="Picture Placeholder 112">
            <a:extLst>
              <a:ext uri="{FF2B5EF4-FFF2-40B4-BE49-F238E27FC236}">
                <a16:creationId xmlns:a16="http://schemas.microsoft.com/office/drawing/2014/main" id="{A71353DF-E638-2100-96F6-7100BED31120}"/>
              </a:ext>
            </a:extLst>
          </p:cNvPr>
          <p:cNvSpPr>
            <a:spLocks noGrp="1"/>
          </p:cNvSpPr>
          <p:nvPr>
            <p:ph type="pic" sz="quarter" idx="20"/>
          </p:nvPr>
        </p:nvSpPr>
        <p:spPr>
          <a:xfrm>
            <a:off x="7875148" y="3696496"/>
            <a:ext cx="3469433" cy="1956523"/>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Tree>
    <p:extLst>
      <p:ext uri="{BB962C8B-B14F-4D97-AF65-F5344CB8AC3E}">
        <p14:creationId xmlns:p14="http://schemas.microsoft.com/office/powerpoint/2010/main" val="21223095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88"/>
        <p:cNvGrpSpPr/>
        <p:nvPr/>
      </p:nvGrpSpPr>
      <p:grpSpPr>
        <a:xfrm>
          <a:off x="0" y="0"/>
          <a:ext cx="0" cy="0"/>
          <a:chOff x="0" y="0"/>
          <a:chExt cx="0" cy="0"/>
        </a:xfrm>
      </p:grpSpPr>
      <p:sp>
        <p:nvSpPr>
          <p:cNvPr id="89" name="Google Shape;89;p120"/>
          <p:cNvSpPr/>
          <p:nvPr/>
        </p:nvSpPr>
        <p:spPr>
          <a:xfrm>
            <a:off x="477385" y="748833"/>
            <a:ext cx="11122944" cy="54419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C46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0" name="Google Shape;90;p12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1" name="Google Shape;91;p120"/>
          <p:cNvSpPr txBox="1">
            <a:spLocks noGrp="1"/>
          </p:cNvSpPr>
          <p:nvPr>
            <p:ph type="body" idx="1"/>
          </p:nvPr>
        </p:nvSpPr>
        <p:spPr>
          <a:xfrm>
            <a:off x="979124" y="1519186"/>
            <a:ext cx="10190900"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120"/>
          <p:cNvSpPr txBox="1">
            <a:spLocks noGrp="1"/>
          </p:cNvSpPr>
          <p:nvPr>
            <p:ph type="body" idx="2"/>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0187774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1_Overview/Content Slide">
  <p:cSld name="1_Overview/Content Slide">
    <p:spTree>
      <p:nvGrpSpPr>
        <p:cNvPr id="1" name="Shape 93"/>
        <p:cNvGrpSpPr/>
        <p:nvPr/>
      </p:nvGrpSpPr>
      <p:grpSpPr>
        <a:xfrm>
          <a:off x="0" y="0"/>
          <a:ext cx="0" cy="0"/>
          <a:chOff x="0" y="0"/>
          <a:chExt cx="0" cy="0"/>
        </a:xfrm>
      </p:grpSpPr>
      <p:sp>
        <p:nvSpPr>
          <p:cNvPr id="94" name="Google Shape;94;p121"/>
          <p:cNvSpPr/>
          <p:nvPr/>
        </p:nvSpPr>
        <p:spPr>
          <a:xfrm>
            <a:off x="197225" y="268990"/>
            <a:ext cx="6465660" cy="6526257"/>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C46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5" name="Google Shape;95;p121"/>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6" name="Google Shape;96;p121"/>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121"/>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C4659"/>
              </a:buClr>
              <a:buSzPts val="2200"/>
              <a:buFont typeface="Arial"/>
              <a:buNone/>
              <a:defRPr sz="2200" b="0" i="0" u="none" strike="noStrike" cap="none">
                <a:solidFill>
                  <a:srgbClr val="0C46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121"/>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121"/>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121"/>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C4659"/>
              </a:buClr>
              <a:buSzPts val="2200"/>
              <a:buFont typeface="Arial"/>
              <a:buNone/>
              <a:defRPr sz="2200" b="0" i="0" u="none" strike="noStrike" cap="none">
                <a:solidFill>
                  <a:srgbClr val="0C46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121"/>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121"/>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C4659"/>
              </a:buClr>
              <a:buSzPts val="2200"/>
              <a:buFont typeface="Arial"/>
              <a:buNone/>
              <a:defRPr sz="2200" b="0" i="0" u="none" strike="noStrike" cap="none">
                <a:solidFill>
                  <a:srgbClr val="0C46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121"/>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121"/>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C4659"/>
              </a:buClr>
              <a:buSzPts val="2200"/>
              <a:buFont typeface="Arial"/>
              <a:buNone/>
              <a:defRPr sz="2200" b="0" i="0" u="none" strike="noStrike" cap="none">
                <a:solidFill>
                  <a:srgbClr val="0C46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121"/>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121"/>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C4659"/>
              </a:buClr>
              <a:buSzPts val="2200"/>
              <a:buFont typeface="Arial"/>
              <a:buNone/>
              <a:defRPr sz="2200" b="0" i="0" u="none" strike="noStrike" cap="none">
                <a:solidFill>
                  <a:srgbClr val="0C46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121"/>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911447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ivider 02">
  <p:cSld name="Divider 02">
    <p:spTree>
      <p:nvGrpSpPr>
        <p:cNvPr id="1" name="Shape 215"/>
        <p:cNvGrpSpPr/>
        <p:nvPr/>
      </p:nvGrpSpPr>
      <p:grpSpPr>
        <a:xfrm>
          <a:off x="0" y="0"/>
          <a:ext cx="0" cy="0"/>
          <a:chOff x="0" y="0"/>
          <a:chExt cx="0" cy="0"/>
        </a:xfrm>
      </p:grpSpPr>
    </p:spTree>
    <p:extLst>
      <p:ext uri="{BB962C8B-B14F-4D97-AF65-F5344CB8AC3E}">
        <p14:creationId xmlns:p14="http://schemas.microsoft.com/office/powerpoint/2010/main" val="20144967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ext Only Slide">
  <p:cSld name="Text Only Slide">
    <p:spTree>
      <p:nvGrpSpPr>
        <p:cNvPr id="1" name="Shape 108"/>
        <p:cNvGrpSpPr/>
        <p:nvPr/>
      </p:nvGrpSpPr>
      <p:grpSpPr>
        <a:xfrm>
          <a:off x="0" y="0"/>
          <a:ext cx="0" cy="0"/>
          <a:chOff x="0" y="0"/>
          <a:chExt cx="0" cy="0"/>
        </a:xfrm>
      </p:grpSpPr>
      <p:sp>
        <p:nvSpPr>
          <p:cNvPr id="109" name="Google Shape;109;p12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2400"/>
              <a:buFont typeface="Arial"/>
              <a:buNone/>
              <a:defRPr sz="2400" b="0" i="0" u="none" strike="noStrike" cap="none">
                <a:solidFill>
                  <a:srgbClr val="0C46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12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3600"/>
              <a:buFont typeface="Arial"/>
              <a:buNone/>
              <a:defRPr sz="3600" b="1" i="0" u="none" strike="noStrike" cap="none">
                <a:solidFill>
                  <a:srgbClr val="0C46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6088526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Photo/Text Slide 04" userDrawn="1">
  <p:cSld name="Photo/Text Slide 04">
    <p:spTree>
      <p:nvGrpSpPr>
        <p:cNvPr id="1" name="Shape 118"/>
        <p:cNvGrpSpPr/>
        <p:nvPr/>
      </p:nvGrpSpPr>
      <p:grpSpPr>
        <a:xfrm>
          <a:off x="0" y="0"/>
          <a:ext cx="0" cy="0"/>
          <a:chOff x="0" y="0"/>
          <a:chExt cx="0" cy="0"/>
        </a:xfrm>
      </p:grpSpPr>
      <p:sp>
        <p:nvSpPr>
          <p:cNvPr id="2" name="Freeform 1">
            <a:extLst>
              <a:ext uri="{FF2B5EF4-FFF2-40B4-BE49-F238E27FC236}">
                <a16:creationId xmlns:a16="http://schemas.microsoft.com/office/drawing/2014/main" id="{4BE19A3F-A54B-1B38-C7B4-BF2811024E31}"/>
              </a:ext>
            </a:extLst>
          </p:cNvPr>
          <p:cNvSpPr/>
          <p:nvPr userDrawn="1"/>
        </p:nvSpPr>
        <p:spPr>
          <a:xfrm rot="5400000">
            <a:off x="7439978" y="-1006978"/>
            <a:ext cx="3354627" cy="6149417"/>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174BA"/>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1820BDD0-CB7C-74F0-9EEE-27761A2BD8C2}"/>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 name="Text Placeholder 32">
            <a:extLst>
              <a:ext uri="{FF2B5EF4-FFF2-40B4-BE49-F238E27FC236}">
                <a16:creationId xmlns:a16="http://schemas.microsoft.com/office/drawing/2014/main" id="{4098A017-063B-4CDD-352D-3D332AC0D606}"/>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5" name="Text Placeholder 17">
            <a:extLst>
              <a:ext uri="{FF2B5EF4-FFF2-40B4-BE49-F238E27FC236}">
                <a16:creationId xmlns:a16="http://schemas.microsoft.com/office/drawing/2014/main" id="{D28A905A-6D9A-9D57-C468-CDFDE346D7BB}"/>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0C465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86CFDD88-5242-8E62-1B18-128BBD5A6D6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7" name="Straight Connector 6">
            <a:extLst>
              <a:ext uri="{FF2B5EF4-FFF2-40B4-BE49-F238E27FC236}">
                <a16:creationId xmlns:a16="http://schemas.microsoft.com/office/drawing/2014/main" id="{405BD9E0-5647-B507-4E1B-AE419D764AF6}"/>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Picture Placeholder 15">
            <a:extLst>
              <a:ext uri="{FF2B5EF4-FFF2-40B4-BE49-F238E27FC236}">
                <a16:creationId xmlns:a16="http://schemas.microsoft.com/office/drawing/2014/main" id="{7BAEFAA0-C2A4-CA4D-9069-25EBC405E155}"/>
              </a:ext>
            </a:extLst>
          </p:cNvPr>
          <p:cNvSpPr>
            <a:spLocks noGrp="1"/>
          </p:cNvSpPr>
          <p:nvPr>
            <p:ph type="pic" sz="quarter" idx="67"/>
          </p:nvPr>
        </p:nvSpPr>
        <p:spPr>
          <a:xfrm>
            <a:off x="-1" y="178005"/>
            <a:ext cx="7367473" cy="3354626"/>
          </a:xfrm>
          <a:custGeom>
            <a:avLst/>
            <a:gdLst>
              <a:gd name="connsiteX0" fmla="*/ 0 w 7367473"/>
              <a:gd name="connsiteY0" fmla="*/ 0 h 3354626"/>
              <a:gd name="connsiteX1" fmla="*/ 2057401 w 7367473"/>
              <a:gd name="connsiteY1" fmla="*/ 0 h 3354626"/>
              <a:gd name="connsiteX2" fmla="*/ 4013534 w 7367473"/>
              <a:gd name="connsiteY2" fmla="*/ 0 h 3354626"/>
              <a:gd name="connsiteX3" fmla="*/ 4127503 w 7367473"/>
              <a:gd name="connsiteY3" fmla="*/ 0 h 3354626"/>
              <a:gd name="connsiteX4" fmla="*/ 6070936 w 7367473"/>
              <a:gd name="connsiteY4" fmla="*/ 0 h 3354626"/>
              <a:gd name="connsiteX5" fmla="*/ 6070936 w 7367473"/>
              <a:gd name="connsiteY5" fmla="*/ 3501 h 3354626"/>
              <a:gd name="connsiteX6" fmla="*/ 6184905 w 7367473"/>
              <a:gd name="connsiteY6" fmla="*/ 0 h 3354626"/>
              <a:gd name="connsiteX7" fmla="*/ 7336301 w 7367473"/>
              <a:gd name="connsiteY7" fmla="*/ 297427 h 3354626"/>
              <a:gd name="connsiteX8" fmla="*/ 7367473 w 7367473"/>
              <a:gd name="connsiteY8" fmla="*/ 316994 h 3354626"/>
              <a:gd name="connsiteX9" fmla="*/ 7278448 w 7367473"/>
              <a:gd name="connsiteY9" fmla="*/ 343999 h 3354626"/>
              <a:gd name="connsiteX10" fmla="*/ 6042584 w 7367473"/>
              <a:gd name="connsiteY10" fmla="*/ 1889725 h 3354626"/>
              <a:gd name="connsiteX11" fmla="*/ 6777574 w 7367473"/>
              <a:gd name="connsiteY11" fmla="*/ 3184538 h 3354626"/>
              <a:gd name="connsiteX12" fmla="*/ 6882936 w 7367473"/>
              <a:gd name="connsiteY12" fmla="*/ 3249853 h 3354626"/>
              <a:gd name="connsiteX13" fmla="*/ 6776402 w 7367473"/>
              <a:gd name="connsiteY13" fmla="*/ 3281631 h 3354626"/>
              <a:gd name="connsiteX14" fmla="*/ 6184904 w 7367473"/>
              <a:gd name="connsiteY14" fmla="*/ 3354626 h 3354626"/>
              <a:gd name="connsiteX15" fmla="*/ 6070934 w 7367473"/>
              <a:gd name="connsiteY15" fmla="*/ 3351125 h 3354626"/>
              <a:gd name="connsiteX16" fmla="*/ 6070934 w 7367473"/>
              <a:gd name="connsiteY16" fmla="*/ 3354626 h 3354626"/>
              <a:gd name="connsiteX17" fmla="*/ 4127503 w 7367473"/>
              <a:gd name="connsiteY17" fmla="*/ 3354626 h 3354626"/>
              <a:gd name="connsiteX18" fmla="*/ 4013532 w 7367473"/>
              <a:gd name="connsiteY18" fmla="*/ 3354626 h 3354626"/>
              <a:gd name="connsiteX19" fmla="*/ 2057401 w 7367473"/>
              <a:gd name="connsiteY19" fmla="*/ 3354626 h 3354626"/>
              <a:gd name="connsiteX20" fmla="*/ 0 w 7367473"/>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367473" h="3354626">
                <a:moveTo>
                  <a:pt x="0" y="0"/>
                </a:moveTo>
                <a:lnTo>
                  <a:pt x="2057401" y="0"/>
                </a:lnTo>
                <a:lnTo>
                  <a:pt x="4013534" y="0"/>
                </a:lnTo>
                <a:lnTo>
                  <a:pt x="4127503" y="0"/>
                </a:lnTo>
                <a:lnTo>
                  <a:pt x="6070936" y="0"/>
                </a:lnTo>
                <a:lnTo>
                  <a:pt x="6070936" y="3501"/>
                </a:lnTo>
                <a:cubicBezTo>
                  <a:pt x="6108924" y="0"/>
                  <a:pt x="6146915" y="0"/>
                  <a:pt x="6184905" y="0"/>
                </a:cubicBezTo>
                <a:cubicBezTo>
                  <a:pt x="6613118" y="0"/>
                  <a:pt x="7009783" y="109816"/>
                  <a:pt x="7336301" y="297427"/>
                </a:cubicBezTo>
                <a:lnTo>
                  <a:pt x="7367473" y="316994"/>
                </a:lnTo>
                <a:lnTo>
                  <a:pt x="7278448" y="343999"/>
                </a:lnTo>
                <a:cubicBezTo>
                  <a:pt x="6553076" y="598256"/>
                  <a:pt x="6042584" y="1193764"/>
                  <a:pt x="6042584" y="1889725"/>
                </a:cubicBezTo>
                <a:cubicBezTo>
                  <a:pt x="6042584" y="2411698"/>
                  <a:pt x="6328399" y="2877164"/>
                  <a:pt x="6777574" y="3184538"/>
                </a:cubicBezTo>
                <a:lnTo>
                  <a:pt x="6882936" y="3249853"/>
                </a:lnTo>
                <a:lnTo>
                  <a:pt x="6776402" y="3281631"/>
                </a:lnTo>
                <a:cubicBezTo>
                  <a:pt x="6589219" y="3329098"/>
                  <a:pt x="6390585" y="3354626"/>
                  <a:pt x="6184904" y="3354626"/>
                </a:cubicBezTo>
                <a:cubicBezTo>
                  <a:pt x="6146915" y="3354626"/>
                  <a:pt x="6104701" y="3354626"/>
                  <a:pt x="6070934" y="3351125"/>
                </a:cubicBezTo>
                <a:lnTo>
                  <a:pt x="6070934"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3392233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ext + Device 01">
  <p:cSld name="Text + Device 01">
    <p:spTree>
      <p:nvGrpSpPr>
        <p:cNvPr id="1" name="Shape 131"/>
        <p:cNvGrpSpPr/>
        <p:nvPr/>
      </p:nvGrpSpPr>
      <p:grpSpPr>
        <a:xfrm>
          <a:off x="0" y="0"/>
          <a:ext cx="0" cy="0"/>
          <a:chOff x="0" y="0"/>
          <a:chExt cx="0" cy="0"/>
        </a:xfrm>
      </p:grpSpPr>
      <p:sp>
        <p:nvSpPr>
          <p:cNvPr id="132" name="Google Shape;132;p126"/>
          <p:cNvSpPr txBox="1">
            <a:spLocks noGrp="1"/>
          </p:cNvSpPr>
          <p:nvPr>
            <p:ph type="body" idx="1"/>
          </p:nvPr>
        </p:nvSpPr>
        <p:spPr>
          <a:xfrm>
            <a:off x="798381" y="2045704"/>
            <a:ext cx="4615448"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2400"/>
              <a:buFont typeface="Arial"/>
              <a:buNone/>
              <a:defRPr sz="2400" b="0" i="0" u="none" strike="noStrike" cap="none">
                <a:solidFill>
                  <a:srgbClr val="0C46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126"/>
          <p:cNvSpPr txBox="1">
            <a:spLocks noGrp="1"/>
          </p:cNvSpPr>
          <p:nvPr>
            <p:ph type="body" idx="2"/>
          </p:nvPr>
        </p:nvSpPr>
        <p:spPr>
          <a:xfrm>
            <a:off x="798382" y="761603"/>
            <a:ext cx="461544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3600"/>
              <a:buFont typeface="Arial"/>
              <a:buNone/>
              <a:defRPr sz="3600" b="1" i="0" u="none" strike="noStrike" cap="none">
                <a:solidFill>
                  <a:srgbClr val="0C46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34" name="Google Shape;134;p126"/>
          <p:cNvPicPr preferRelativeResize="0"/>
          <p:nvPr/>
        </p:nvPicPr>
        <p:blipFill rotWithShape="1">
          <a:blip r:embed="rId2">
            <a:alphaModFix/>
          </a:blip>
          <a:srcRect/>
          <a:stretch/>
        </p:blipFill>
        <p:spPr>
          <a:xfrm flipH="1">
            <a:off x="8166548" y="153249"/>
            <a:ext cx="4881979" cy="3282710"/>
          </a:xfrm>
          <a:prstGeom prst="rect">
            <a:avLst/>
          </a:prstGeom>
          <a:noFill/>
          <a:ln>
            <a:noFill/>
          </a:ln>
        </p:spPr>
      </p:pic>
      <p:pic>
        <p:nvPicPr>
          <p:cNvPr id="135" name="Google Shape;135;p126"/>
          <p:cNvPicPr preferRelativeResize="0"/>
          <p:nvPr/>
        </p:nvPicPr>
        <p:blipFill rotWithShape="1">
          <a:blip r:embed="rId3">
            <a:alphaModFix/>
          </a:blip>
          <a:srcRect/>
          <a:stretch/>
        </p:blipFill>
        <p:spPr>
          <a:xfrm>
            <a:off x="6211805" y="1413971"/>
            <a:ext cx="5561995" cy="4043975"/>
          </a:xfrm>
          <a:prstGeom prst="rect">
            <a:avLst/>
          </a:prstGeom>
          <a:noFill/>
          <a:ln>
            <a:noFill/>
          </a:ln>
        </p:spPr>
      </p:pic>
      <p:sp>
        <p:nvSpPr>
          <p:cNvPr id="136" name="Google Shape;136;p126"/>
          <p:cNvSpPr>
            <a:spLocks noGrp="1"/>
          </p:cNvSpPr>
          <p:nvPr>
            <p:ph type="pic" idx="3"/>
          </p:nvPr>
        </p:nvSpPr>
        <p:spPr>
          <a:xfrm>
            <a:off x="7052162" y="1917700"/>
            <a:ext cx="3835577" cy="2367221"/>
          </a:xfrm>
          <a:prstGeom prst="rect">
            <a:avLst/>
          </a:prstGeom>
          <a:solidFill>
            <a:srgbClr val="F2F2F2"/>
          </a:solidFill>
          <a:ln>
            <a:noFill/>
          </a:ln>
        </p:spPr>
      </p:sp>
    </p:spTree>
    <p:extLst>
      <p:ext uri="{BB962C8B-B14F-4D97-AF65-F5344CB8AC3E}">
        <p14:creationId xmlns:p14="http://schemas.microsoft.com/office/powerpoint/2010/main" val="26815327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Quote Slide 03">
  <p:cSld name="Quote Slide 03">
    <p:spTree>
      <p:nvGrpSpPr>
        <p:cNvPr id="1" name="Shape 137"/>
        <p:cNvGrpSpPr/>
        <p:nvPr/>
      </p:nvGrpSpPr>
      <p:grpSpPr>
        <a:xfrm>
          <a:off x="0" y="0"/>
          <a:ext cx="0" cy="0"/>
          <a:chOff x="0" y="0"/>
          <a:chExt cx="0" cy="0"/>
        </a:xfrm>
      </p:grpSpPr>
      <p:sp>
        <p:nvSpPr>
          <p:cNvPr id="138" name="Google Shape;138;p127"/>
          <p:cNvSpPr/>
          <p:nvPr/>
        </p:nvSpPr>
        <p:spPr>
          <a:xfrm rot="-5400000">
            <a:off x="1737711"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127"/>
          <p:cNvSpPr/>
          <p:nvPr/>
        </p:nvSpPr>
        <p:spPr>
          <a:xfrm rot="-5400000">
            <a:off x="208947"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 name="Google Shape;140;p127"/>
          <p:cNvSpPr txBox="1">
            <a:spLocks noGrp="1"/>
          </p:cNvSpPr>
          <p:nvPr>
            <p:ph type="body" idx="1"/>
          </p:nvPr>
        </p:nvSpPr>
        <p:spPr>
          <a:xfrm>
            <a:off x="640591" y="981987"/>
            <a:ext cx="4802284" cy="41939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127"/>
          <p:cNvSpPr>
            <a:spLocks noGrp="1"/>
          </p:cNvSpPr>
          <p:nvPr>
            <p:ph type="pic" idx="2"/>
          </p:nvPr>
        </p:nvSpPr>
        <p:spPr>
          <a:xfrm>
            <a:off x="5631688" y="1678929"/>
            <a:ext cx="6560312" cy="4556399"/>
          </a:xfrm>
          <a:prstGeom prst="rect">
            <a:avLst/>
          </a:prstGeom>
          <a:solidFill>
            <a:srgbClr val="F2F2F2"/>
          </a:solidFill>
          <a:ln>
            <a:noFill/>
          </a:ln>
        </p:spPr>
      </p:sp>
    </p:spTree>
    <p:extLst>
      <p:ext uri="{BB962C8B-B14F-4D97-AF65-F5344CB8AC3E}">
        <p14:creationId xmlns:p14="http://schemas.microsoft.com/office/powerpoint/2010/main" val="6661573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142"/>
        <p:cNvGrpSpPr/>
        <p:nvPr/>
      </p:nvGrpSpPr>
      <p:grpSpPr>
        <a:xfrm>
          <a:off x="0" y="0"/>
          <a:ext cx="0" cy="0"/>
          <a:chOff x="0" y="0"/>
          <a:chExt cx="0" cy="0"/>
        </a:xfrm>
      </p:grpSpPr>
      <p:sp>
        <p:nvSpPr>
          <p:cNvPr id="143" name="Google Shape;143;p128"/>
          <p:cNvSpPr/>
          <p:nvPr/>
        </p:nvSpPr>
        <p:spPr>
          <a:xfrm>
            <a:off x="391600" y="1650205"/>
            <a:ext cx="3423163" cy="4573986"/>
          </a:xfrm>
          <a:custGeom>
            <a:avLst/>
            <a:gdLst/>
            <a:ahLst/>
            <a:cxnLst/>
            <a:rect l="l" t="t" r="r" b="b"/>
            <a:pathLst>
              <a:path w="3998034" h="4950763" extrusionOk="0">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chemeClr val="lt1"/>
              </a:solidFill>
              <a:latin typeface="Calibri"/>
              <a:ea typeface="Calibri"/>
              <a:cs typeface="Calibri"/>
              <a:sym typeface="Calibri"/>
            </a:endParaRPr>
          </a:p>
        </p:txBody>
      </p:sp>
      <p:cxnSp>
        <p:nvCxnSpPr>
          <p:cNvPr id="144" name="Google Shape;144;p128"/>
          <p:cNvCxnSpPr/>
          <p:nvPr/>
        </p:nvCxnSpPr>
        <p:spPr>
          <a:xfrm>
            <a:off x="555777" y="323013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45" name="Google Shape;145;p128"/>
          <p:cNvSpPr txBox="1">
            <a:spLocks noGrp="1"/>
          </p:cNvSpPr>
          <p:nvPr>
            <p:ph type="body" idx="1"/>
          </p:nvPr>
        </p:nvSpPr>
        <p:spPr>
          <a:xfrm>
            <a:off x="675021" y="339202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 name="Google Shape;146;p128"/>
          <p:cNvSpPr txBox="1">
            <a:spLocks noGrp="1"/>
          </p:cNvSpPr>
          <p:nvPr>
            <p:ph type="body" idx="2"/>
          </p:nvPr>
        </p:nvSpPr>
        <p:spPr>
          <a:xfrm>
            <a:off x="691820" y="245710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 name="Google Shape;147;p128"/>
          <p:cNvSpPr>
            <a:spLocks noGrp="1"/>
          </p:cNvSpPr>
          <p:nvPr>
            <p:ph type="pic" idx="3"/>
          </p:nvPr>
        </p:nvSpPr>
        <p:spPr>
          <a:xfrm>
            <a:off x="391600" y="0"/>
            <a:ext cx="3423163" cy="1945748"/>
          </a:xfrm>
          <a:prstGeom prst="rect">
            <a:avLst/>
          </a:prstGeom>
          <a:solidFill>
            <a:srgbClr val="F2F2F2"/>
          </a:solidFill>
          <a:ln>
            <a:noFill/>
          </a:ln>
        </p:spPr>
      </p:sp>
      <p:sp>
        <p:nvSpPr>
          <p:cNvPr id="148" name="Google Shape;148;p128"/>
          <p:cNvSpPr txBox="1">
            <a:spLocks noGrp="1"/>
          </p:cNvSpPr>
          <p:nvPr>
            <p:ph type="body" idx="4"/>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2400"/>
              <a:buFont typeface="Arial"/>
              <a:buNone/>
              <a:defRPr sz="2400" b="0" i="0" u="none" strike="noStrike" cap="none">
                <a:solidFill>
                  <a:srgbClr val="0C46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 name="Google Shape;149;p128"/>
          <p:cNvSpPr txBox="1">
            <a:spLocks noGrp="1"/>
          </p:cNvSpPr>
          <p:nvPr>
            <p:ph type="body" idx="5"/>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3600"/>
              <a:buFont typeface="Arial"/>
              <a:buNone/>
              <a:defRPr sz="3600" b="1" i="0" u="none" strike="noStrike" cap="none">
                <a:solidFill>
                  <a:srgbClr val="0C46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333619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1_Quote Slide">
  <p:cSld name="1_Quote Slide">
    <p:spTree>
      <p:nvGrpSpPr>
        <p:cNvPr id="1" name="Shape 150"/>
        <p:cNvGrpSpPr/>
        <p:nvPr/>
      </p:nvGrpSpPr>
      <p:grpSpPr>
        <a:xfrm>
          <a:off x="0" y="0"/>
          <a:ext cx="0" cy="0"/>
          <a:chOff x="0" y="0"/>
          <a:chExt cx="0" cy="0"/>
        </a:xfrm>
      </p:grpSpPr>
      <p:sp>
        <p:nvSpPr>
          <p:cNvPr id="151" name="Google Shape;151;p129"/>
          <p:cNvSpPr/>
          <p:nvPr/>
        </p:nvSpPr>
        <p:spPr>
          <a:xfrm rot="-5400000">
            <a:off x="8060683" y="-383746"/>
            <a:ext cx="3301014" cy="4961622"/>
          </a:xfrm>
          <a:custGeom>
            <a:avLst/>
            <a:gdLst/>
            <a:ahLst/>
            <a:cxnLst/>
            <a:rect l="l" t="t" r="r" b="b"/>
            <a:pathLst>
              <a:path w="2894389" h="4350442" extrusionOk="0">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174B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2" name="Google Shape;152;p129"/>
          <p:cNvSpPr>
            <a:spLocks noGrp="1"/>
          </p:cNvSpPr>
          <p:nvPr>
            <p:ph type="pic" idx="2"/>
          </p:nvPr>
        </p:nvSpPr>
        <p:spPr>
          <a:xfrm>
            <a:off x="-1" y="655053"/>
            <a:ext cx="8902586" cy="5921497"/>
          </a:xfrm>
          <a:prstGeom prst="rect">
            <a:avLst/>
          </a:prstGeom>
          <a:solidFill>
            <a:srgbClr val="F2F2F2"/>
          </a:solidFill>
          <a:ln>
            <a:noFill/>
          </a:ln>
        </p:spPr>
      </p:sp>
      <p:sp>
        <p:nvSpPr>
          <p:cNvPr id="153" name="Google Shape;153;p129"/>
          <p:cNvSpPr txBox="1">
            <a:spLocks noGrp="1"/>
          </p:cNvSpPr>
          <p:nvPr>
            <p:ph type="body" idx="1"/>
          </p:nvPr>
        </p:nvSpPr>
        <p:spPr>
          <a:xfrm>
            <a:off x="7389716" y="767675"/>
            <a:ext cx="4802284" cy="254702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0778374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ext + Device 04">
  <p:cSld name="Text + Device 04">
    <p:spTree>
      <p:nvGrpSpPr>
        <p:cNvPr id="1" name="Shape 154"/>
        <p:cNvGrpSpPr/>
        <p:nvPr/>
      </p:nvGrpSpPr>
      <p:grpSpPr>
        <a:xfrm>
          <a:off x="0" y="0"/>
          <a:ext cx="0" cy="0"/>
          <a:chOff x="0" y="0"/>
          <a:chExt cx="0" cy="0"/>
        </a:xfrm>
      </p:grpSpPr>
      <p:sp>
        <p:nvSpPr>
          <p:cNvPr id="155" name="Google Shape;155;p130"/>
          <p:cNvSpPr txBox="1">
            <a:spLocks noGrp="1"/>
          </p:cNvSpPr>
          <p:nvPr>
            <p:ph type="body" idx="1"/>
          </p:nvPr>
        </p:nvSpPr>
        <p:spPr>
          <a:xfrm>
            <a:off x="798380" y="2045704"/>
            <a:ext cx="542824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2400"/>
              <a:buFont typeface="Arial"/>
              <a:buNone/>
              <a:defRPr sz="2400" b="0" i="0" u="none" strike="noStrike" cap="none">
                <a:solidFill>
                  <a:srgbClr val="0C46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6" name="Google Shape;156;p130"/>
          <p:cNvSpPr txBox="1">
            <a:spLocks noGrp="1"/>
          </p:cNvSpPr>
          <p:nvPr>
            <p:ph type="body" idx="2"/>
          </p:nvPr>
        </p:nvSpPr>
        <p:spPr>
          <a:xfrm>
            <a:off x="798381" y="761603"/>
            <a:ext cx="542824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3600"/>
              <a:buFont typeface="Arial"/>
              <a:buNone/>
              <a:defRPr sz="3600" b="1" i="0" u="none" strike="noStrike" cap="none">
                <a:solidFill>
                  <a:srgbClr val="0C46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57" name="Google Shape;157;p130"/>
          <p:cNvPicPr preferRelativeResize="0"/>
          <p:nvPr/>
        </p:nvPicPr>
        <p:blipFill rotWithShape="1">
          <a:blip r:embed="rId2">
            <a:alphaModFix/>
          </a:blip>
          <a:srcRect/>
          <a:stretch/>
        </p:blipFill>
        <p:spPr>
          <a:xfrm rot="-5400000">
            <a:off x="7299606" y="-825153"/>
            <a:ext cx="4043074" cy="5741714"/>
          </a:xfrm>
          <a:custGeom>
            <a:avLst/>
            <a:gdLst/>
            <a:ahLst/>
            <a:cxnLst/>
            <a:rect l="l" t="t" r="r" b="b"/>
            <a:pathLst>
              <a:path w="1756089" h="2493884" extrusionOk="0">
                <a:moveTo>
                  <a:pt x="485" y="268"/>
                </a:moveTo>
                <a:lnTo>
                  <a:pt x="1756574" y="268"/>
                </a:lnTo>
                <a:lnTo>
                  <a:pt x="1756574" y="2494153"/>
                </a:lnTo>
                <a:lnTo>
                  <a:pt x="485" y="2494153"/>
                </a:lnTo>
                <a:close/>
              </a:path>
            </a:pathLst>
          </a:custGeom>
          <a:noFill/>
          <a:ln>
            <a:noFill/>
          </a:ln>
        </p:spPr>
      </p:pic>
      <p:sp>
        <p:nvSpPr>
          <p:cNvPr id="158" name="Google Shape;158;p130"/>
          <p:cNvSpPr>
            <a:spLocks noGrp="1"/>
          </p:cNvSpPr>
          <p:nvPr>
            <p:ph type="pic" idx="3"/>
          </p:nvPr>
        </p:nvSpPr>
        <p:spPr>
          <a:xfrm>
            <a:off x="7143400" y="460378"/>
            <a:ext cx="3918486" cy="2209758"/>
          </a:xfrm>
          <a:prstGeom prst="rect">
            <a:avLst/>
          </a:prstGeom>
          <a:solidFill>
            <a:srgbClr val="F2F2F2"/>
          </a:solidFill>
          <a:ln>
            <a:noFill/>
          </a:ln>
        </p:spPr>
      </p:sp>
    </p:spTree>
    <p:extLst>
      <p:ext uri="{BB962C8B-B14F-4D97-AF65-F5344CB8AC3E}">
        <p14:creationId xmlns:p14="http://schemas.microsoft.com/office/powerpoint/2010/main" val="31286117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59"/>
        <p:cNvGrpSpPr/>
        <p:nvPr/>
      </p:nvGrpSpPr>
      <p:grpSpPr>
        <a:xfrm>
          <a:off x="0" y="0"/>
          <a:ext cx="0" cy="0"/>
          <a:chOff x="0" y="0"/>
          <a:chExt cx="0" cy="0"/>
        </a:xfrm>
      </p:grpSpPr>
      <p:sp>
        <p:nvSpPr>
          <p:cNvPr id="160" name="Google Shape;160;p131"/>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3FB5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61" name="Google Shape;161;p131"/>
          <p:cNvCxnSpPr/>
          <p:nvPr/>
        </p:nvCxnSpPr>
        <p:spPr>
          <a:xfrm>
            <a:off x="408890" y="1714806"/>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62" name="Google Shape;162;p131"/>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3" name="Google Shape;163;p131"/>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p131"/>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2400"/>
              <a:buFont typeface="Arial"/>
              <a:buNone/>
              <a:defRPr sz="2400" b="0" i="0" u="none" strike="noStrike" cap="none">
                <a:solidFill>
                  <a:srgbClr val="0C46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131"/>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3600"/>
              <a:buFont typeface="Arial"/>
              <a:buNone/>
              <a:defRPr sz="3600" b="1" i="0" u="none" strike="noStrike" cap="none">
                <a:solidFill>
                  <a:srgbClr val="0C46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575498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Photo/Text Slide 03">
  <p:cSld name="Photo/Text Slide 03">
    <p:spTree>
      <p:nvGrpSpPr>
        <p:cNvPr id="1" name="Shape 166"/>
        <p:cNvGrpSpPr/>
        <p:nvPr/>
      </p:nvGrpSpPr>
      <p:grpSpPr>
        <a:xfrm>
          <a:off x="0" y="0"/>
          <a:ext cx="0" cy="0"/>
          <a:chOff x="0" y="0"/>
          <a:chExt cx="0" cy="0"/>
        </a:xfrm>
      </p:grpSpPr>
      <p:sp>
        <p:nvSpPr>
          <p:cNvPr id="167" name="Google Shape;167;p132"/>
          <p:cNvSpPr/>
          <p:nvPr/>
        </p:nvSpPr>
        <p:spPr>
          <a:xfrm rot="-5400000">
            <a:off x="726440" y="2939340"/>
            <a:ext cx="2792171" cy="4245051"/>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A55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 name="Google Shape;168;p132"/>
          <p:cNvSpPr>
            <a:spLocks noGrp="1"/>
          </p:cNvSpPr>
          <p:nvPr>
            <p:ph type="pic" idx="2"/>
          </p:nvPr>
        </p:nvSpPr>
        <p:spPr>
          <a:xfrm>
            <a:off x="35665" y="242889"/>
            <a:ext cx="7575621" cy="4331221"/>
          </a:xfrm>
          <a:prstGeom prst="rect">
            <a:avLst/>
          </a:prstGeom>
          <a:solidFill>
            <a:srgbClr val="F2F2F2"/>
          </a:solidFill>
          <a:ln>
            <a:noFill/>
          </a:ln>
        </p:spPr>
      </p:sp>
      <p:cxnSp>
        <p:nvCxnSpPr>
          <p:cNvPr id="169" name="Google Shape;169;p132"/>
          <p:cNvCxnSpPr/>
          <p:nvPr/>
        </p:nvCxnSpPr>
        <p:spPr>
          <a:xfrm>
            <a:off x="480327" y="475804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70" name="Google Shape;170;p132"/>
          <p:cNvSpPr txBox="1">
            <a:spLocks noGrp="1"/>
          </p:cNvSpPr>
          <p:nvPr>
            <p:ph type="body" idx="1"/>
          </p:nvPr>
        </p:nvSpPr>
        <p:spPr>
          <a:xfrm>
            <a:off x="599571" y="491993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1" name="Google Shape;171;p132"/>
          <p:cNvSpPr txBox="1">
            <a:spLocks noGrp="1"/>
          </p:cNvSpPr>
          <p:nvPr>
            <p:ph type="body" idx="3"/>
          </p:nvPr>
        </p:nvSpPr>
        <p:spPr>
          <a:xfrm>
            <a:off x="616370" y="398501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132"/>
          <p:cNvSpPr txBox="1">
            <a:spLocks noGrp="1"/>
          </p:cNvSpPr>
          <p:nvPr>
            <p:ph type="body" idx="4"/>
          </p:nvPr>
        </p:nvSpPr>
        <p:spPr>
          <a:xfrm>
            <a:off x="7946950" y="642939"/>
            <a:ext cx="3608993" cy="545345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2400"/>
              <a:buFont typeface="Arial"/>
              <a:buNone/>
              <a:defRPr sz="2400" b="0" i="0" u="none" strike="noStrike" cap="none">
                <a:solidFill>
                  <a:srgbClr val="0C46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339880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173"/>
        <p:cNvGrpSpPr/>
        <p:nvPr/>
      </p:nvGrpSpPr>
      <p:grpSpPr>
        <a:xfrm>
          <a:off x="0" y="0"/>
          <a:ext cx="0" cy="0"/>
          <a:chOff x="0" y="0"/>
          <a:chExt cx="0" cy="0"/>
        </a:xfrm>
      </p:grpSpPr>
      <p:sp>
        <p:nvSpPr>
          <p:cNvPr id="174" name="Google Shape;174;p133"/>
          <p:cNvSpPr/>
          <p:nvPr/>
        </p:nvSpPr>
        <p:spPr>
          <a:xfrm>
            <a:off x="441705" y="0"/>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3FB5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 name="Google Shape;175;p133"/>
          <p:cNvSpPr txBox="1">
            <a:spLocks noGrp="1"/>
          </p:cNvSpPr>
          <p:nvPr>
            <p:ph type="body" idx="1"/>
          </p:nvPr>
        </p:nvSpPr>
        <p:spPr>
          <a:xfrm>
            <a:off x="541241" y="792400"/>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133"/>
          <p:cNvSpPr>
            <a:spLocks noGrp="1"/>
          </p:cNvSpPr>
          <p:nvPr>
            <p:ph type="pic" idx="2"/>
          </p:nvPr>
        </p:nvSpPr>
        <p:spPr>
          <a:xfrm>
            <a:off x="4229099" y="1658170"/>
            <a:ext cx="7122409" cy="5199830"/>
          </a:xfrm>
          <a:prstGeom prst="rect">
            <a:avLst/>
          </a:prstGeom>
          <a:solidFill>
            <a:srgbClr val="F2F2F2"/>
          </a:solidFill>
          <a:ln>
            <a:noFill/>
          </a:ln>
        </p:spPr>
      </p:sp>
    </p:spTree>
    <p:extLst>
      <p:ext uri="{BB962C8B-B14F-4D97-AF65-F5344CB8AC3E}">
        <p14:creationId xmlns:p14="http://schemas.microsoft.com/office/powerpoint/2010/main" val="2892700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Photo/Text Slide 01">
  <p:cSld name="1_Photo/Text Slide 01">
    <p:spTree>
      <p:nvGrpSpPr>
        <p:cNvPr id="1" name="Shape 216"/>
        <p:cNvGrpSpPr/>
        <p:nvPr/>
      </p:nvGrpSpPr>
      <p:grpSpPr>
        <a:xfrm>
          <a:off x="0" y="0"/>
          <a:ext cx="0" cy="0"/>
          <a:chOff x="0" y="0"/>
          <a:chExt cx="0" cy="0"/>
        </a:xfrm>
      </p:grpSpPr>
      <p:sp>
        <p:nvSpPr>
          <p:cNvPr id="217" name="Google Shape;217;p141"/>
          <p:cNvSpPr/>
          <p:nvPr/>
        </p:nvSpPr>
        <p:spPr>
          <a:xfrm>
            <a:off x="391600" y="1650205"/>
            <a:ext cx="3423163" cy="4573986"/>
          </a:xfrm>
          <a:custGeom>
            <a:avLst/>
            <a:gdLst/>
            <a:ahLst/>
            <a:cxnLst/>
            <a:rect l="l" t="t" r="r" b="b"/>
            <a:pathLst>
              <a:path w="3998034" h="4950763" extrusionOk="0">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chemeClr val="lt1"/>
              </a:solidFill>
              <a:latin typeface="Calibri"/>
              <a:ea typeface="Calibri"/>
              <a:cs typeface="Calibri"/>
              <a:sym typeface="Calibri"/>
            </a:endParaRPr>
          </a:p>
        </p:txBody>
      </p:sp>
      <p:cxnSp>
        <p:nvCxnSpPr>
          <p:cNvPr id="218" name="Google Shape;218;p141"/>
          <p:cNvCxnSpPr/>
          <p:nvPr/>
        </p:nvCxnSpPr>
        <p:spPr>
          <a:xfrm>
            <a:off x="555777" y="323013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219" name="Google Shape;219;p141"/>
          <p:cNvSpPr txBox="1">
            <a:spLocks noGrp="1"/>
          </p:cNvSpPr>
          <p:nvPr>
            <p:ph type="body" idx="1"/>
          </p:nvPr>
        </p:nvSpPr>
        <p:spPr>
          <a:xfrm>
            <a:off x="675021" y="339202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141"/>
          <p:cNvSpPr txBox="1">
            <a:spLocks noGrp="1"/>
          </p:cNvSpPr>
          <p:nvPr>
            <p:ph type="body" idx="2"/>
          </p:nvPr>
        </p:nvSpPr>
        <p:spPr>
          <a:xfrm>
            <a:off x="691820" y="245710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1" name="Google Shape;221;p141"/>
          <p:cNvSpPr>
            <a:spLocks noGrp="1"/>
          </p:cNvSpPr>
          <p:nvPr>
            <p:ph type="pic" idx="3"/>
          </p:nvPr>
        </p:nvSpPr>
        <p:spPr>
          <a:xfrm>
            <a:off x="391600" y="0"/>
            <a:ext cx="3423163" cy="1945748"/>
          </a:xfrm>
          <a:prstGeom prst="rect">
            <a:avLst/>
          </a:prstGeom>
          <a:solidFill>
            <a:srgbClr val="F2F2F2"/>
          </a:solidFill>
          <a:ln>
            <a:noFill/>
          </a:ln>
        </p:spPr>
      </p:sp>
      <p:sp>
        <p:nvSpPr>
          <p:cNvPr id="222" name="Google Shape;222;p141"/>
          <p:cNvSpPr txBox="1">
            <a:spLocks noGrp="1"/>
          </p:cNvSpPr>
          <p:nvPr>
            <p:ph type="body" idx="4"/>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2400"/>
              <a:buFont typeface="Arial"/>
              <a:buNone/>
              <a:defRPr sz="2400" b="0" i="0" u="none" strike="noStrike" cap="none">
                <a:solidFill>
                  <a:srgbClr val="0C46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3" name="Google Shape;223;p141"/>
          <p:cNvSpPr txBox="1">
            <a:spLocks noGrp="1"/>
          </p:cNvSpPr>
          <p:nvPr>
            <p:ph type="body" idx="5"/>
          </p:nvPr>
        </p:nvSpPr>
        <p:spPr>
          <a:xfrm>
            <a:off x="4594469" y="319267"/>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3600"/>
              <a:buFont typeface="Arial"/>
              <a:buNone/>
              <a:defRPr sz="3600" b="1" i="0" u="none" strike="noStrike" cap="none">
                <a:solidFill>
                  <a:srgbClr val="0C46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24" name="Google Shape;224;p141"/>
          <p:cNvCxnSpPr/>
          <p:nvPr/>
        </p:nvCxnSpPr>
        <p:spPr>
          <a:xfrm>
            <a:off x="4082903" y="1182485"/>
            <a:ext cx="7717497" cy="0"/>
          </a:xfrm>
          <a:prstGeom prst="straightConnector1">
            <a:avLst/>
          </a:prstGeom>
          <a:noFill/>
          <a:ln w="19050" cap="flat" cmpd="sng">
            <a:solidFill>
              <a:srgbClr val="3FB5A1"/>
            </a:solidFill>
            <a:prstDash val="solid"/>
            <a:miter lim="800000"/>
            <a:headEnd type="none" w="sm" len="sm"/>
            <a:tailEnd type="none" w="sm" len="sm"/>
          </a:ln>
        </p:spPr>
      </p:cxnSp>
    </p:spTree>
    <p:extLst>
      <p:ext uri="{BB962C8B-B14F-4D97-AF65-F5344CB8AC3E}">
        <p14:creationId xmlns:p14="http://schemas.microsoft.com/office/powerpoint/2010/main" val="18799756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2_Overview/Content Slide">
  <p:cSld name="2_Overview/Content Slide">
    <p:spTree>
      <p:nvGrpSpPr>
        <p:cNvPr id="1" name="Shape 177"/>
        <p:cNvGrpSpPr/>
        <p:nvPr/>
      </p:nvGrpSpPr>
      <p:grpSpPr>
        <a:xfrm>
          <a:off x="0" y="0"/>
          <a:ext cx="0" cy="0"/>
          <a:chOff x="0" y="0"/>
          <a:chExt cx="0" cy="0"/>
        </a:xfrm>
      </p:grpSpPr>
      <p:sp>
        <p:nvSpPr>
          <p:cNvPr id="178" name="Google Shape;178;p134"/>
          <p:cNvSpPr/>
          <p:nvPr/>
        </p:nvSpPr>
        <p:spPr>
          <a:xfrm>
            <a:off x="477385" y="748833"/>
            <a:ext cx="11122944" cy="598534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DEC0D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9" name="Google Shape;179;p134"/>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0" name="Google Shape;180;p134"/>
          <p:cNvSpPr txBox="1">
            <a:spLocks noGrp="1"/>
          </p:cNvSpPr>
          <p:nvPr>
            <p:ph type="body" idx="1"/>
          </p:nvPr>
        </p:nvSpPr>
        <p:spPr>
          <a:xfrm>
            <a:off x="979124" y="1519186"/>
            <a:ext cx="10190900"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134"/>
          <p:cNvSpPr txBox="1">
            <a:spLocks noGrp="1"/>
          </p:cNvSpPr>
          <p:nvPr>
            <p:ph type="body" idx="2"/>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636867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10_Text 01">
  <p:cSld name="10_Text 01">
    <p:spTree>
      <p:nvGrpSpPr>
        <p:cNvPr id="1" name="Shape 187"/>
        <p:cNvGrpSpPr/>
        <p:nvPr/>
      </p:nvGrpSpPr>
      <p:grpSpPr>
        <a:xfrm>
          <a:off x="0" y="0"/>
          <a:ext cx="0" cy="0"/>
          <a:chOff x="0" y="0"/>
          <a:chExt cx="0" cy="0"/>
        </a:xfrm>
      </p:grpSpPr>
      <p:sp>
        <p:nvSpPr>
          <p:cNvPr id="188" name="Google Shape;188;p136"/>
          <p:cNvSpPr/>
          <p:nvPr/>
        </p:nvSpPr>
        <p:spPr>
          <a:xfrm>
            <a:off x="0" y="0"/>
            <a:ext cx="12192000" cy="6858000"/>
          </a:xfrm>
          <a:prstGeom prst="rect">
            <a:avLst/>
          </a:prstGeom>
          <a:solidFill>
            <a:srgbClr val="4174B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9" name="Google Shape;189;p136"/>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0" name="Google Shape;190;p136"/>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83F59"/>
              </a:buClr>
              <a:buSzPts val="2400"/>
              <a:buFont typeface="Arial"/>
              <a:buNone/>
              <a:defRPr sz="2400" b="0" i="0" u="none" strike="noStrike" cap="none">
                <a:solidFill>
                  <a:srgbClr val="083F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1" name="Google Shape;191;p13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DF4625"/>
              </a:buClr>
              <a:buSzPts val="3600"/>
              <a:buFont typeface="Arial"/>
              <a:buNone/>
              <a:defRPr sz="3600" b="1" i="0" u="none" strike="noStrike" cap="none">
                <a:solidFill>
                  <a:srgbClr val="DF462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8822808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xt + Device 03">
  <p:cSld name="Text + Device 03">
    <p:spTree>
      <p:nvGrpSpPr>
        <p:cNvPr id="1" name="Shape 192"/>
        <p:cNvGrpSpPr/>
        <p:nvPr/>
      </p:nvGrpSpPr>
      <p:grpSpPr>
        <a:xfrm>
          <a:off x="0" y="0"/>
          <a:ext cx="0" cy="0"/>
          <a:chOff x="0" y="0"/>
          <a:chExt cx="0" cy="0"/>
        </a:xfrm>
      </p:grpSpPr>
      <p:sp>
        <p:nvSpPr>
          <p:cNvPr id="193" name="Google Shape;193;p137"/>
          <p:cNvSpPr txBox="1">
            <a:spLocks noGrp="1"/>
          </p:cNvSpPr>
          <p:nvPr>
            <p:ph type="body" idx="1"/>
          </p:nvPr>
        </p:nvSpPr>
        <p:spPr>
          <a:xfrm>
            <a:off x="798380" y="2045704"/>
            <a:ext cx="542824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2400"/>
              <a:buFont typeface="Arial"/>
              <a:buNone/>
              <a:defRPr sz="2400" b="0" i="0" u="none" strike="noStrike" cap="none">
                <a:solidFill>
                  <a:srgbClr val="0C46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4" name="Google Shape;194;p137"/>
          <p:cNvSpPr txBox="1">
            <a:spLocks noGrp="1"/>
          </p:cNvSpPr>
          <p:nvPr>
            <p:ph type="body" idx="2"/>
          </p:nvPr>
        </p:nvSpPr>
        <p:spPr>
          <a:xfrm>
            <a:off x="798381" y="761603"/>
            <a:ext cx="542824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3600"/>
              <a:buFont typeface="Arial"/>
              <a:buNone/>
              <a:defRPr sz="3600" b="1" i="0" u="none" strike="noStrike" cap="none">
                <a:solidFill>
                  <a:srgbClr val="0C46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95" name="Google Shape;195;p137"/>
          <p:cNvPicPr preferRelativeResize="0"/>
          <p:nvPr/>
        </p:nvPicPr>
        <p:blipFill rotWithShape="1">
          <a:blip r:embed="rId2">
            <a:alphaModFix/>
          </a:blip>
          <a:srcRect/>
          <a:stretch/>
        </p:blipFill>
        <p:spPr>
          <a:xfrm flipH="1">
            <a:off x="9525453" y="2077108"/>
            <a:ext cx="4881979" cy="3282710"/>
          </a:xfrm>
          <a:prstGeom prst="rect">
            <a:avLst/>
          </a:prstGeom>
          <a:noFill/>
          <a:ln>
            <a:noFill/>
          </a:ln>
        </p:spPr>
      </p:pic>
      <p:pic>
        <p:nvPicPr>
          <p:cNvPr id="196" name="Google Shape;196;p13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712427" y="1152263"/>
            <a:ext cx="4681192" cy="5705737"/>
          </a:xfrm>
          <a:custGeom>
            <a:avLst/>
            <a:gdLst/>
            <a:ahLst/>
            <a:cxnLst/>
            <a:rect l="l" t="t" r="r" b="b"/>
            <a:pathLst>
              <a:path w="3809685" h="4643489" extrusionOk="0">
                <a:moveTo>
                  <a:pt x="0" y="0"/>
                </a:moveTo>
                <a:lnTo>
                  <a:pt x="3809685" y="0"/>
                </a:lnTo>
                <a:lnTo>
                  <a:pt x="3809685" y="4643489"/>
                </a:lnTo>
                <a:lnTo>
                  <a:pt x="0" y="4643489"/>
                </a:lnTo>
                <a:close/>
              </a:path>
            </a:pathLst>
          </a:custGeom>
          <a:noFill/>
          <a:ln>
            <a:noFill/>
          </a:ln>
        </p:spPr>
      </p:pic>
      <p:sp>
        <p:nvSpPr>
          <p:cNvPr id="197" name="Google Shape;197;p137"/>
          <p:cNvSpPr>
            <a:spLocks noGrp="1"/>
          </p:cNvSpPr>
          <p:nvPr>
            <p:ph type="pic" idx="3"/>
          </p:nvPr>
        </p:nvSpPr>
        <p:spPr>
          <a:xfrm>
            <a:off x="7014500" y="1628440"/>
            <a:ext cx="4037037" cy="5208132"/>
          </a:xfrm>
          <a:prstGeom prst="rect">
            <a:avLst/>
          </a:prstGeom>
          <a:solidFill>
            <a:srgbClr val="F2F2F2"/>
          </a:solidFill>
          <a:ln>
            <a:noFill/>
          </a:ln>
        </p:spPr>
      </p:sp>
      <p:sp>
        <p:nvSpPr>
          <p:cNvPr id="198" name="Google Shape;198;p137"/>
          <p:cNvSpPr/>
          <p:nvPr/>
        </p:nvSpPr>
        <p:spPr>
          <a:xfrm>
            <a:off x="7776252" y="5580127"/>
            <a:ext cx="2513532" cy="532029"/>
          </a:xfrm>
          <a:prstGeom prst="rect">
            <a:avLst/>
          </a:prstGeom>
          <a:solidFill>
            <a:srgbClr val="3FB5A1"/>
          </a:solidFill>
          <a:ln>
            <a:noFill/>
          </a:ln>
        </p:spPr>
        <p:txBody>
          <a:bodyPr spcFirstLastPara="1" wrap="square" lIns="145425" tIns="72700" rIns="145425" bIns="72700" anchor="t" anchorCtr="0">
            <a:noAutofit/>
          </a:bodyPr>
          <a:lstStyle/>
          <a:p>
            <a:pPr marL="0" marR="0" lvl="0" indent="0" algn="ctr" rtl="0">
              <a:spcBef>
                <a:spcPts val="0"/>
              </a:spcBef>
              <a:spcAft>
                <a:spcPts val="0"/>
              </a:spcAft>
              <a:buNone/>
            </a:pPr>
            <a:endParaRPr sz="4294">
              <a:solidFill>
                <a:schemeClr val="dk1"/>
              </a:solidFill>
              <a:latin typeface="Calibri"/>
              <a:ea typeface="Calibri"/>
              <a:cs typeface="Calibri"/>
              <a:sym typeface="Calibri"/>
            </a:endParaRPr>
          </a:p>
        </p:txBody>
      </p:sp>
      <p:sp>
        <p:nvSpPr>
          <p:cNvPr id="199" name="Google Shape;199;p137"/>
          <p:cNvSpPr txBox="1">
            <a:spLocks noGrp="1"/>
          </p:cNvSpPr>
          <p:nvPr>
            <p:ph type="body" idx="4"/>
          </p:nvPr>
        </p:nvSpPr>
        <p:spPr>
          <a:xfrm>
            <a:off x="6578929" y="5627224"/>
            <a:ext cx="4744987" cy="437834"/>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000"/>
              <a:buFont typeface="Arial"/>
              <a:buNone/>
              <a:defRPr sz="2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159873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96"/>
                                        </p:tgtEl>
                                        <p:attrNameLst>
                                          <p:attrName>style.visibility</p:attrName>
                                        </p:attrNameLst>
                                      </p:cBhvr>
                                      <p:to>
                                        <p:strVal val="visible"/>
                                      </p:to>
                                    </p:set>
                                    <p:anim calcmode="lin" valueType="num">
                                      <p:cBhvr additive="base">
                                        <p:cTn id="7" dur="500"/>
                                        <p:tgtEl>
                                          <p:spTgt spid="19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200"/>
        <p:cNvGrpSpPr/>
        <p:nvPr/>
      </p:nvGrpSpPr>
      <p:grpSpPr>
        <a:xfrm>
          <a:off x="0" y="0"/>
          <a:ext cx="0" cy="0"/>
          <a:chOff x="0" y="0"/>
          <a:chExt cx="0" cy="0"/>
        </a:xfrm>
      </p:grpSpPr>
      <p:sp>
        <p:nvSpPr>
          <p:cNvPr id="201" name="Google Shape;201;p138"/>
          <p:cNvSpPr/>
          <p:nvPr/>
        </p:nvSpPr>
        <p:spPr>
          <a:xfrm rot="5400000" flipH="1">
            <a:off x="5832064" y="-240813"/>
            <a:ext cx="6115866" cy="660400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2" name="Google Shape;202;p138"/>
          <p:cNvPicPr preferRelativeResize="0"/>
          <p:nvPr/>
        </p:nvPicPr>
        <p:blipFill rotWithShape="1">
          <a:blip r:embed="rId2">
            <a:alphaModFix/>
          </a:blip>
          <a:srcRect/>
          <a:stretch/>
        </p:blipFill>
        <p:spPr>
          <a:xfrm flipH="1">
            <a:off x="6096000" y="904553"/>
            <a:ext cx="7890713" cy="5305824"/>
          </a:xfrm>
          <a:prstGeom prst="rect">
            <a:avLst/>
          </a:prstGeom>
          <a:noFill/>
          <a:ln>
            <a:noFill/>
          </a:ln>
        </p:spPr>
      </p:pic>
      <p:sp>
        <p:nvSpPr>
          <p:cNvPr id="203" name="Google Shape;203;p138"/>
          <p:cNvSpPr/>
          <p:nvPr/>
        </p:nvSpPr>
        <p:spPr>
          <a:xfrm>
            <a:off x="787883" y="454273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04" name="Google Shape;204;p138"/>
          <p:cNvSpPr txBox="1">
            <a:spLocks noGrp="1"/>
          </p:cNvSpPr>
          <p:nvPr>
            <p:ph type="body" idx="1"/>
          </p:nvPr>
        </p:nvSpPr>
        <p:spPr>
          <a:xfrm>
            <a:off x="8542553" y="2258450"/>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138"/>
          <p:cNvSpPr txBox="1">
            <a:spLocks noGrp="1"/>
          </p:cNvSpPr>
          <p:nvPr>
            <p:ph type="body" idx="2"/>
          </p:nvPr>
        </p:nvSpPr>
        <p:spPr>
          <a:xfrm>
            <a:off x="8542553" y="1448874"/>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5000"/>
              <a:buFont typeface="Arial"/>
              <a:buNone/>
              <a:defRPr sz="5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138"/>
          <p:cNvSpPr/>
          <p:nvPr/>
        </p:nvSpPr>
        <p:spPr>
          <a:xfrm>
            <a:off x="-36951" y="454273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07" name="Google Shape;207;p138"/>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08" name="Google Shape;208;p138"/>
          <p:cNvPicPr preferRelativeResize="0"/>
          <p:nvPr/>
        </p:nvPicPr>
        <p:blipFill rotWithShape="1">
          <a:blip r:embed="rId3">
            <a:alphaModFix/>
          </a:blip>
          <a:srcRect/>
          <a:stretch/>
        </p:blipFill>
        <p:spPr>
          <a:xfrm>
            <a:off x="277736" y="755000"/>
            <a:ext cx="4740502" cy="2306190"/>
          </a:xfrm>
          <a:prstGeom prst="rect">
            <a:avLst/>
          </a:prstGeom>
          <a:noFill/>
          <a:ln>
            <a:noFill/>
          </a:ln>
        </p:spPr>
      </p:pic>
      <p:grpSp>
        <p:nvGrpSpPr>
          <p:cNvPr id="209" name="Google Shape;209;p138"/>
          <p:cNvGrpSpPr/>
          <p:nvPr/>
        </p:nvGrpSpPr>
        <p:grpSpPr>
          <a:xfrm>
            <a:off x="421525" y="5746711"/>
            <a:ext cx="6884610" cy="712578"/>
            <a:chOff x="5715" y="85250"/>
            <a:chExt cx="6885355" cy="713130"/>
          </a:xfrm>
        </p:grpSpPr>
        <p:sp>
          <p:nvSpPr>
            <p:cNvPr id="210" name="Google Shape;210;p138"/>
            <p:cNvSpPr/>
            <p:nvPr/>
          </p:nvSpPr>
          <p:spPr>
            <a:xfrm>
              <a:off x="5715" y="85250"/>
              <a:ext cx="1255395" cy="276700"/>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800" b="1">
                  <a:solidFill>
                    <a:srgbClr val="000000"/>
                  </a:solidFill>
                  <a:latin typeface="Calibri"/>
                  <a:ea typeface="Calibri"/>
                  <a:cs typeface="Calibri"/>
                  <a:sym typeface="Calibri"/>
                </a:rPr>
                <a:t>This resource is licensed under CC BY 4.0</a:t>
              </a:r>
              <a:endParaRPr sz="1100">
                <a:solidFill>
                  <a:schemeClr val="dk1"/>
                </a:solidFill>
                <a:latin typeface="Calibri"/>
                <a:ea typeface="Calibri"/>
                <a:cs typeface="Calibri"/>
                <a:sym typeface="Calibri"/>
              </a:endParaRPr>
            </a:p>
          </p:txBody>
        </p:sp>
        <p:pic>
          <p:nvPicPr>
            <p:cNvPr id="211" name="Google Shape;211;p138" descr="A grey and black sign with a person in a circle&#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5250" y="361950"/>
              <a:ext cx="1076325" cy="374650"/>
            </a:xfrm>
            <a:prstGeom prst="rect">
              <a:avLst/>
            </a:prstGeom>
            <a:noFill/>
            <a:ln>
              <a:noFill/>
            </a:ln>
          </p:spPr>
        </p:pic>
        <p:pic>
          <p:nvPicPr>
            <p:cNvPr id="212" name="Google Shape;212;p138" descr="Co-funded by the European Union logo in png for web usage"/>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260584" y="438150"/>
              <a:ext cx="1530985" cy="320040"/>
            </a:xfrm>
            <a:prstGeom prst="rect">
              <a:avLst/>
            </a:prstGeom>
            <a:noFill/>
            <a:ln>
              <a:noFill/>
            </a:ln>
          </p:spPr>
        </p:pic>
        <p:sp>
          <p:nvSpPr>
            <p:cNvPr id="213" name="Google Shape;213;p138"/>
            <p:cNvSpPr/>
            <p:nvPr/>
          </p:nvSpPr>
          <p:spPr>
            <a:xfrm>
              <a:off x="2760854" y="397960"/>
              <a:ext cx="4130216" cy="400420"/>
            </a:xfrm>
            <a:prstGeom prst="rect">
              <a:avLst/>
            </a:prstGeom>
            <a:noFill/>
            <a:ln>
              <a:noFill/>
            </a:ln>
          </p:spPr>
          <p:txBody>
            <a:bodyPr spcFirstLastPara="1" wrap="square" lIns="91425" tIns="45700" rIns="91425" bIns="45700" anchor="t" anchorCtr="0">
              <a:spAutoFit/>
            </a:bodyPr>
            <a:lstStyle/>
            <a:p>
              <a:pPr marL="0" marR="0" lvl="0" indent="0" algn="just" rtl="0">
                <a:lnSpc>
                  <a:spcPct val="101333"/>
                </a:lnSpc>
                <a:spcBef>
                  <a:spcPts val="0"/>
                </a:spcBef>
                <a:spcAft>
                  <a:spcPts val="0"/>
                </a:spcAft>
                <a:buNone/>
              </a:pPr>
              <a:r>
                <a:rPr lang="en-US" sz="750">
                  <a:solidFill>
                    <a:srgbClr val="0C4659"/>
                  </a:solidFill>
                  <a:latin typeface="Calibri"/>
                  <a:ea typeface="Calibri"/>
                  <a:cs typeface="Calibri"/>
                  <a:sym typeface="Calibri"/>
                </a:rPr>
                <a:t>Funded by the European Union. Views and opinions expressed are however those of the author(s) only and do not necessarily reflect those of the European Union or the Finnish National Agency for Education. Neither the European Union nor the granting authority can be held responsible for them</a:t>
              </a:r>
              <a:endParaRPr sz="1100">
                <a:solidFill>
                  <a:srgbClr val="0C4659"/>
                </a:solidFill>
                <a:latin typeface="Calibri"/>
                <a:ea typeface="Calibri"/>
                <a:cs typeface="Calibri"/>
                <a:sym typeface="Calibri"/>
              </a:endParaRPr>
            </a:p>
          </p:txBody>
        </p:sp>
      </p:grpSp>
    </p:spTree>
    <p:extLst>
      <p:ext uri="{BB962C8B-B14F-4D97-AF65-F5344CB8AC3E}">
        <p14:creationId xmlns:p14="http://schemas.microsoft.com/office/powerpoint/2010/main" val="174108992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1_Cover Slide ">
  <p:cSld name="1_Cover Slide ">
    <p:spTree>
      <p:nvGrpSpPr>
        <p:cNvPr id="1" name="Shape 214"/>
        <p:cNvGrpSpPr/>
        <p:nvPr/>
      </p:nvGrpSpPr>
      <p:grpSpPr>
        <a:xfrm>
          <a:off x="0" y="0"/>
          <a:ext cx="0" cy="0"/>
          <a:chOff x="0" y="0"/>
          <a:chExt cx="0" cy="0"/>
        </a:xfrm>
      </p:grpSpPr>
    </p:spTree>
    <p:extLst>
      <p:ext uri="{BB962C8B-B14F-4D97-AF65-F5344CB8AC3E}">
        <p14:creationId xmlns:p14="http://schemas.microsoft.com/office/powerpoint/2010/main" val="19262340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Divider 02">
  <p:cSld name="Divider 02">
    <p:spTree>
      <p:nvGrpSpPr>
        <p:cNvPr id="1" name="Shape 215"/>
        <p:cNvGrpSpPr/>
        <p:nvPr/>
      </p:nvGrpSpPr>
      <p:grpSpPr>
        <a:xfrm>
          <a:off x="0" y="0"/>
          <a:ext cx="0" cy="0"/>
          <a:chOff x="0" y="0"/>
          <a:chExt cx="0" cy="0"/>
        </a:xfrm>
      </p:grpSpPr>
    </p:spTree>
    <p:extLst>
      <p:ext uri="{BB962C8B-B14F-4D97-AF65-F5344CB8AC3E}">
        <p14:creationId xmlns:p14="http://schemas.microsoft.com/office/powerpoint/2010/main" val="304324342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1_Photo/Text Slide 01">
  <p:cSld name="1_Photo/Text Slide 01">
    <p:spTree>
      <p:nvGrpSpPr>
        <p:cNvPr id="1" name="Shape 216"/>
        <p:cNvGrpSpPr/>
        <p:nvPr/>
      </p:nvGrpSpPr>
      <p:grpSpPr>
        <a:xfrm>
          <a:off x="0" y="0"/>
          <a:ext cx="0" cy="0"/>
          <a:chOff x="0" y="0"/>
          <a:chExt cx="0" cy="0"/>
        </a:xfrm>
      </p:grpSpPr>
      <p:sp>
        <p:nvSpPr>
          <p:cNvPr id="217" name="Google Shape;217;p141"/>
          <p:cNvSpPr/>
          <p:nvPr/>
        </p:nvSpPr>
        <p:spPr>
          <a:xfrm>
            <a:off x="391600" y="1650205"/>
            <a:ext cx="3423163" cy="4573986"/>
          </a:xfrm>
          <a:custGeom>
            <a:avLst/>
            <a:gdLst/>
            <a:ahLst/>
            <a:cxnLst/>
            <a:rect l="l" t="t" r="r" b="b"/>
            <a:pathLst>
              <a:path w="3998034" h="4950763" extrusionOk="0">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chemeClr val="lt1"/>
              </a:solidFill>
              <a:latin typeface="Calibri"/>
              <a:ea typeface="Calibri"/>
              <a:cs typeface="Calibri"/>
              <a:sym typeface="Calibri"/>
            </a:endParaRPr>
          </a:p>
        </p:txBody>
      </p:sp>
      <p:cxnSp>
        <p:nvCxnSpPr>
          <p:cNvPr id="218" name="Google Shape;218;p141"/>
          <p:cNvCxnSpPr/>
          <p:nvPr/>
        </p:nvCxnSpPr>
        <p:spPr>
          <a:xfrm>
            <a:off x="555777" y="323013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219" name="Google Shape;219;p141"/>
          <p:cNvSpPr txBox="1">
            <a:spLocks noGrp="1"/>
          </p:cNvSpPr>
          <p:nvPr>
            <p:ph type="body" idx="1"/>
          </p:nvPr>
        </p:nvSpPr>
        <p:spPr>
          <a:xfrm>
            <a:off x="675021" y="339202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141"/>
          <p:cNvSpPr txBox="1">
            <a:spLocks noGrp="1"/>
          </p:cNvSpPr>
          <p:nvPr>
            <p:ph type="body" idx="2"/>
          </p:nvPr>
        </p:nvSpPr>
        <p:spPr>
          <a:xfrm>
            <a:off x="691820" y="245710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1" name="Google Shape;221;p141"/>
          <p:cNvSpPr>
            <a:spLocks noGrp="1"/>
          </p:cNvSpPr>
          <p:nvPr>
            <p:ph type="pic" idx="3"/>
          </p:nvPr>
        </p:nvSpPr>
        <p:spPr>
          <a:xfrm>
            <a:off x="391600" y="0"/>
            <a:ext cx="3423163" cy="1945748"/>
          </a:xfrm>
          <a:prstGeom prst="rect">
            <a:avLst/>
          </a:prstGeom>
          <a:solidFill>
            <a:srgbClr val="F2F2F2"/>
          </a:solidFill>
          <a:ln>
            <a:noFill/>
          </a:ln>
        </p:spPr>
      </p:sp>
      <p:sp>
        <p:nvSpPr>
          <p:cNvPr id="222" name="Google Shape;222;p141"/>
          <p:cNvSpPr txBox="1">
            <a:spLocks noGrp="1"/>
          </p:cNvSpPr>
          <p:nvPr>
            <p:ph type="body" idx="4"/>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2400"/>
              <a:buFont typeface="Arial"/>
              <a:buNone/>
              <a:defRPr sz="2400" b="0" i="0" u="none" strike="noStrike" cap="none">
                <a:solidFill>
                  <a:srgbClr val="0C46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3" name="Google Shape;223;p141"/>
          <p:cNvSpPr txBox="1">
            <a:spLocks noGrp="1"/>
          </p:cNvSpPr>
          <p:nvPr>
            <p:ph type="body" idx="5"/>
          </p:nvPr>
        </p:nvSpPr>
        <p:spPr>
          <a:xfrm>
            <a:off x="4594469" y="319267"/>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C4659"/>
              </a:buClr>
              <a:buSzPts val="3600"/>
              <a:buFont typeface="Arial"/>
              <a:buNone/>
              <a:defRPr sz="3600" b="1" i="0" u="none" strike="noStrike" cap="none">
                <a:solidFill>
                  <a:srgbClr val="0C46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24" name="Google Shape;224;p141"/>
          <p:cNvCxnSpPr/>
          <p:nvPr/>
        </p:nvCxnSpPr>
        <p:spPr>
          <a:xfrm>
            <a:off x="4082903" y="1182485"/>
            <a:ext cx="7717497" cy="0"/>
          </a:xfrm>
          <a:prstGeom prst="straightConnector1">
            <a:avLst/>
          </a:prstGeom>
          <a:noFill/>
          <a:ln w="19050" cap="flat" cmpd="sng">
            <a:solidFill>
              <a:srgbClr val="3FB5A1"/>
            </a:solidFill>
            <a:prstDash val="solid"/>
            <a:miter lim="800000"/>
            <a:headEnd type="none" w="sm" len="sm"/>
            <a:tailEnd type="none" w="sm" len="sm"/>
          </a:ln>
        </p:spPr>
      </p:cxnSp>
    </p:spTree>
    <p:extLst>
      <p:ext uri="{BB962C8B-B14F-4D97-AF65-F5344CB8AC3E}">
        <p14:creationId xmlns:p14="http://schemas.microsoft.com/office/powerpoint/2010/main" val="31384779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Cover Slide  Part 1 ">
  <p:cSld name="Cover Slide  Part 1 ">
    <p:spTree>
      <p:nvGrpSpPr>
        <p:cNvPr id="1" name="Shape 36"/>
        <p:cNvGrpSpPr/>
        <p:nvPr/>
      </p:nvGrpSpPr>
      <p:grpSpPr>
        <a:xfrm>
          <a:off x="0" y="0"/>
          <a:ext cx="0" cy="0"/>
          <a:chOff x="0" y="0"/>
          <a:chExt cx="0" cy="0"/>
        </a:xfrm>
      </p:grpSpPr>
      <p:sp>
        <p:nvSpPr>
          <p:cNvPr id="37" name="Google Shape;37;p118"/>
          <p:cNvSpPr/>
          <p:nvPr/>
        </p:nvSpPr>
        <p:spPr>
          <a:xfrm>
            <a:off x="2269245" y="2551368"/>
            <a:ext cx="2200054" cy="3855329"/>
          </a:xfrm>
          <a:custGeom>
            <a:avLst/>
            <a:gdLst/>
            <a:ahLst/>
            <a:cxnLst/>
            <a:rect l="l" t="t" r="r" b="b"/>
            <a:pathLst>
              <a:path w="1511252" h="2643289" extrusionOk="0">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14D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38;p118"/>
          <p:cNvSpPr/>
          <p:nvPr/>
        </p:nvSpPr>
        <p:spPr>
          <a:xfrm rot="10800000">
            <a:off x="4732121" y="0"/>
            <a:ext cx="2205305" cy="2819194"/>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2B9B9F">
              <a:alpha val="8470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39;p118"/>
          <p:cNvSpPr/>
          <p:nvPr/>
        </p:nvSpPr>
        <p:spPr>
          <a:xfrm>
            <a:off x="7180659" y="2461430"/>
            <a:ext cx="2204214" cy="3855331"/>
          </a:xfrm>
          <a:custGeom>
            <a:avLst/>
            <a:gdLst/>
            <a:ahLst/>
            <a:cxnLst/>
            <a:rect l="l" t="t" r="r" b="b"/>
            <a:pathLst>
              <a:path w="1511252" h="2643290" extrusionOk="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3FB5A1">
              <a:alpha val="7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40;p118"/>
          <p:cNvSpPr/>
          <p:nvPr/>
        </p:nvSpPr>
        <p:spPr>
          <a:xfrm rot="10800000">
            <a:off x="9629195" y="0"/>
            <a:ext cx="2205305" cy="3416770"/>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4174B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41;p118"/>
          <p:cNvSpPr>
            <a:spLocks noGrp="1"/>
          </p:cNvSpPr>
          <p:nvPr>
            <p:ph type="pic" idx="2"/>
          </p:nvPr>
        </p:nvSpPr>
        <p:spPr>
          <a:xfrm>
            <a:off x="4722871" y="2442768"/>
            <a:ext cx="2204215" cy="3127986"/>
          </a:xfrm>
          <a:prstGeom prst="rect">
            <a:avLst/>
          </a:prstGeom>
          <a:solidFill>
            <a:srgbClr val="F2F2F2"/>
          </a:solidFill>
          <a:ln>
            <a:noFill/>
          </a:ln>
        </p:spPr>
      </p:sp>
      <p:sp>
        <p:nvSpPr>
          <p:cNvPr id="42" name="Google Shape;42;p118"/>
          <p:cNvSpPr>
            <a:spLocks noGrp="1"/>
          </p:cNvSpPr>
          <p:nvPr>
            <p:ph type="pic" idx="3"/>
          </p:nvPr>
        </p:nvSpPr>
        <p:spPr>
          <a:xfrm>
            <a:off x="7180659" y="5430"/>
            <a:ext cx="2204214" cy="3732852"/>
          </a:xfrm>
          <a:prstGeom prst="rect">
            <a:avLst/>
          </a:prstGeom>
          <a:solidFill>
            <a:srgbClr val="F2F2F2"/>
          </a:solidFill>
          <a:ln>
            <a:noFill/>
          </a:ln>
        </p:spPr>
      </p:sp>
      <p:sp>
        <p:nvSpPr>
          <p:cNvPr id="43" name="Google Shape;43;p118"/>
          <p:cNvSpPr>
            <a:spLocks noGrp="1"/>
          </p:cNvSpPr>
          <p:nvPr>
            <p:ph type="pic" idx="4"/>
          </p:nvPr>
        </p:nvSpPr>
        <p:spPr>
          <a:xfrm>
            <a:off x="9629195" y="2746545"/>
            <a:ext cx="2204215" cy="3195585"/>
          </a:xfrm>
          <a:prstGeom prst="rect">
            <a:avLst/>
          </a:prstGeom>
          <a:solidFill>
            <a:srgbClr val="F2F2F2"/>
          </a:solidFill>
          <a:ln>
            <a:noFill/>
          </a:ln>
        </p:spPr>
      </p:sp>
      <p:sp>
        <p:nvSpPr>
          <p:cNvPr id="44" name="Google Shape;44;p118"/>
          <p:cNvSpPr>
            <a:spLocks noGrp="1"/>
          </p:cNvSpPr>
          <p:nvPr>
            <p:ph type="pic" idx="5"/>
          </p:nvPr>
        </p:nvSpPr>
        <p:spPr>
          <a:xfrm>
            <a:off x="2269245" y="16945"/>
            <a:ext cx="2200054" cy="3855329"/>
          </a:xfrm>
          <a:prstGeom prst="rect">
            <a:avLst/>
          </a:prstGeom>
          <a:solidFill>
            <a:srgbClr val="F2F2F2"/>
          </a:solidFill>
          <a:ln>
            <a:noFill/>
          </a:ln>
        </p:spPr>
      </p:sp>
      <p:sp>
        <p:nvSpPr>
          <p:cNvPr id="45" name="Google Shape;45;p118"/>
          <p:cNvSpPr txBox="1">
            <a:spLocks noGrp="1"/>
          </p:cNvSpPr>
          <p:nvPr>
            <p:ph type="body" idx="1"/>
          </p:nvPr>
        </p:nvSpPr>
        <p:spPr>
          <a:xfrm rot="-5400000">
            <a:off x="-2087668" y="2729342"/>
            <a:ext cx="6351996" cy="82284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0C4659"/>
              </a:buClr>
              <a:buSzPts val="2600"/>
              <a:buFont typeface="Arial"/>
              <a:buNone/>
              <a:defRPr sz="2600" b="1" i="0" u="none" strike="noStrike" cap="none">
                <a:solidFill>
                  <a:srgbClr val="0C465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46" name="Google Shape;46;p118"/>
          <p:cNvCxnSpPr/>
          <p:nvPr/>
        </p:nvCxnSpPr>
        <p:spPr>
          <a:xfrm>
            <a:off x="2331308" y="4454009"/>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47" name="Google Shape;47;p118"/>
          <p:cNvSpPr txBox="1">
            <a:spLocks noGrp="1"/>
          </p:cNvSpPr>
          <p:nvPr>
            <p:ph type="body" idx="6"/>
          </p:nvPr>
        </p:nvSpPr>
        <p:spPr>
          <a:xfrm>
            <a:off x="2344748" y="4505224"/>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118"/>
          <p:cNvSpPr txBox="1">
            <a:spLocks noGrp="1"/>
          </p:cNvSpPr>
          <p:nvPr>
            <p:ph type="body" idx="7"/>
          </p:nvPr>
        </p:nvSpPr>
        <p:spPr>
          <a:xfrm>
            <a:off x="2351099" y="3981097"/>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118"/>
          <p:cNvSpPr txBox="1">
            <a:spLocks noGrp="1"/>
          </p:cNvSpPr>
          <p:nvPr>
            <p:ph type="body" idx="8"/>
          </p:nvPr>
        </p:nvSpPr>
        <p:spPr>
          <a:xfrm>
            <a:off x="3227039" y="4190312"/>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0" name="Google Shape;50;p118"/>
          <p:cNvCxnSpPr/>
          <p:nvPr/>
        </p:nvCxnSpPr>
        <p:spPr>
          <a:xfrm>
            <a:off x="4823039" y="878237"/>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51" name="Google Shape;51;p118"/>
          <p:cNvSpPr txBox="1">
            <a:spLocks noGrp="1"/>
          </p:cNvSpPr>
          <p:nvPr>
            <p:ph type="body" idx="9"/>
          </p:nvPr>
        </p:nvSpPr>
        <p:spPr>
          <a:xfrm>
            <a:off x="4836479" y="929452"/>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118"/>
          <p:cNvSpPr txBox="1">
            <a:spLocks noGrp="1"/>
          </p:cNvSpPr>
          <p:nvPr>
            <p:ph type="body" idx="13"/>
          </p:nvPr>
        </p:nvSpPr>
        <p:spPr>
          <a:xfrm>
            <a:off x="4842830" y="405325"/>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18"/>
          <p:cNvSpPr txBox="1">
            <a:spLocks noGrp="1"/>
          </p:cNvSpPr>
          <p:nvPr>
            <p:ph type="body" idx="14"/>
          </p:nvPr>
        </p:nvSpPr>
        <p:spPr>
          <a:xfrm>
            <a:off x="5718770" y="614540"/>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4" name="Google Shape;54;p118"/>
          <p:cNvCxnSpPr/>
          <p:nvPr/>
        </p:nvCxnSpPr>
        <p:spPr>
          <a:xfrm>
            <a:off x="7271140" y="4402794"/>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55" name="Google Shape;55;p118"/>
          <p:cNvSpPr txBox="1">
            <a:spLocks noGrp="1"/>
          </p:cNvSpPr>
          <p:nvPr>
            <p:ph type="body" idx="15"/>
          </p:nvPr>
        </p:nvSpPr>
        <p:spPr>
          <a:xfrm>
            <a:off x="7284580" y="4454009"/>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118"/>
          <p:cNvSpPr txBox="1">
            <a:spLocks noGrp="1"/>
          </p:cNvSpPr>
          <p:nvPr>
            <p:ph type="body" idx="16"/>
          </p:nvPr>
        </p:nvSpPr>
        <p:spPr>
          <a:xfrm>
            <a:off x="7290931" y="3929882"/>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118"/>
          <p:cNvSpPr txBox="1">
            <a:spLocks noGrp="1"/>
          </p:cNvSpPr>
          <p:nvPr>
            <p:ph type="body" idx="17"/>
          </p:nvPr>
        </p:nvSpPr>
        <p:spPr>
          <a:xfrm>
            <a:off x="8166871" y="4139097"/>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8" name="Google Shape;58;p118"/>
          <p:cNvCxnSpPr/>
          <p:nvPr/>
        </p:nvCxnSpPr>
        <p:spPr>
          <a:xfrm>
            <a:off x="9711285" y="841310"/>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59" name="Google Shape;59;p118"/>
          <p:cNvSpPr txBox="1">
            <a:spLocks noGrp="1"/>
          </p:cNvSpPr>
          <p:nvPr>
            <p:ph type="body" idx="18"/>
          </p:nvPr>
        </p:nvSpPr>
        <p:spPr>
          <a:xfrm>
            <a:off x="9724725" y="892525"/>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118"/>
          <p:cNvSpPr txBox="1">
            <a:spLocks noGrp="1"/>
          </p:cNvSpPr>
          <p:nvPr>
            <p:ph type="body" idx="19"/>
          </p:nvPr>
        </p:nvSpPr>
        <p:spPr>
          <a:xfrm>
            <a:off x="9731076" y="368398"/>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118"/>
          <p:cNvSpPr txBox="1">
            <a:spLocks noGrp="1"/>
          </p:cNvSpPr>
          <p:nvPr>
            <p:ph type="body" idx="20"/>
          </p:nvPr>
        </p:nvSpPr>
        <p:spPr>
          <a:xfrm>
            <a:off x="10607016" y="577613"/>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61110884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Cover Slide  Part 2">
  <p:cSld name="Cover Slide  Part 2">
    <p:spTree>
      <p:nvGrpSpPr>
        <p:cNvPr id="1" name="Shape 62"/>
        <p:cNvGrpSpPr/>
        <p:nvPr/>
      </p:nvGrpSpPr>
      <p:grpSpPr>
        <a:xfrm>
          <a:off x="0" y="0"/>
          <a:ext cx="0" cy="0"/>
          <a:chOff x="0" y="0"/>
          <a:chExt cx="0" cy="0"/>
        </a:xfrm>
      </p:grpSpPr>
      <p:sp>
        <p:nvSpPr>
          <p:cNvPr id="63" name="Google Shape;63;p119"/>
          <p:cNvSpPr/>
          <p:nvPr/>
        </p:nvSpPr>
        <p:spPr>
          <a:xfrm rot="10800000">
            <a:off x="676909" y="405325"/>
            <a:ext cx="2200054" cy="3855329"/>
          </a:xfrm>
          <a:custGeom>
            <a:avLst/>
            <a:gdLst/>
            <a:ahLst/>
            <a:cxnLst/>
            <a:rect l="l" t="t" r="r" b="b"/>
            <a:pathLst>
              <a:path w="1511252" h="2643289" extrusionOk="0">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A55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 name="Google Shape;64;p119"/>
          <p:cNvSpPr/>
          <p:nvPr/>
        </p:nvSpPr>
        <p:spPr>
          <a:xfrm rot="10800000">
            <a:off x="3130534" y="4038806"/>
            <a:ext cx="2205305" cy="2819194"/>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993F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 name="Google Shape;65;p119"/>
          <p:cNvSpPr/>
          <p:nvPr/>
        </p:nvSpPr>
        <p:spPr>
          <a:xfrm rot="10800000">
            <a:off x="5562616" y="183475"/>
            <a:ext cx="2204214" cy="3855331"/>
          </a:xfrm>
          <a:custGeom>
            <a:avLst/>
            <a:gdLst/>
            <a:ahLst/>
            <a:cxnLst/>
            <a:rect l="l" t="t" r="r" b="b"/>
            <a:pathLst>
              <a:path w="1511252" h="2643290" extrusionOk="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EE4F2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 name="Google Shape;66;p119"/>
          <p:cNvSpPr/>
          <p:nvPr/>
        </p:nvSpPr>
        <p:spPr>
          <a:xfrm rot="10800000">
            <a:off x="8034688" y="3952509"/>
            <a:ext cx="2205305" cy="2882175"/>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0C4659">
              <a:alpha val="7882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 name="Google Shape;67;p119"/>
          <p:cNvSpPr>
            <a:spLocks noGrp="1"/>
          </p:cNvSpPr>
          <p:nvPr>
            <p:ph type="pic" idx="2"/>
          </p:nvPr>
        </p:nvSpPr>
        <p:spPr>
          <a:xfrm>
            <a:off x="5562616" y="3101832"/>
            <a:ext cx="2204214" cy="3732852"/>
          </a:xfrm>
          <a:prstGeom prst="rect">
            <a:avLst/>
          </a:prstGeom>
          <a:solidFill>
            <a:srgbClr val="F2F2F2"/>
          </a:solidFill>
          <a:ln>
            <a:noFill/>
          </a:ln>
        </p:spPr>
      </p:sp>
      <p:sp>
        <p:nvSpPr>
          <p:cNvPr id="68" name="Google Shape;68;p119"/>
          <p:cNvSpPr>
            <a:spLocks noGrp="1"/>
          </p:cNvSpPr>
          <p:nvPr>
            <p:ph type="pic" idx="3"/>
          </p:nvPr>
        </p:nvSpPr>
        <p:spPr>
          <a:xfrm>
            <a:off x="676908" y="3002671"/>
            <a:ext cx="2200054" cy="3855329"/>
          </a:xfrm>
          <a:prstGeom prst="rect">
            <a:avLst/>
          </a:prstGeom>
          <a:solidFill>
            <a:srgbClr val="F2F2F2"/>
          </a:solidFill>
          <a:ln>
            <a:noFill/>
          </a:ln>
        </p:spPr>
      </p:sp>
      <p:sp>
        <p:nvSpPr>
          <p:cNvPr id="69" name="Google Shape;69;p119"/>
          <p:cNvSpPr txBox="1">
            <a:spLocks noGrp="1"/>
          </p:cNvSpPr>
          <p:nvPr>
            <p:ph type="body" idx="1"/>
          </p:nvPr>
        </p:nvSpPr>
        <p:spPr>
          <a:xfrm rot="-5400000">
            <a:off x="8040727" y="2764577"/>
            <a:ext cx="6351996" cy="82284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0C4659"/>
              </a:buClr>
              <a:buSzPts val="2600"/>
              <a:buFont typeface="Arial"/>
              <a:buNone/>
              <a:defRPr sz="2600" b="1" i="0" u="none" strike="noStrike" cap="none">
                <a:solidFill>
                  <a:srgbClr val="0C465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70" name="Google Shape;70;p119"/>
          <p:cNvCxnSpPr/>
          <p:nvPr/>
        </p:nvCxnSpPr>
        <p:spPr>
          <a:xfrm>
            <a:off x="744820" y="1704342"/>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71" name="Google Shape;71;p119"/>
          <p:cNvSpPr txBox="1">
            <a:spLocks noGrp="1"/>
          </p:cNvSpPr>
          <p:nvPr>
            <p:ph type="body" idx="4"/>
          </p:nvPr>
        </p:nvSpPr>
        <p:spPr>
          <a:xfrm>
            <a:off x="758260" y="1755557"/>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119"/>
          <p:cNvSpPr txBox="1">
            <a:spLocks noGrp="1"/>
          </p:cNvSpPr>
          <p:nvPr>
            <p:ph type="body" idx="5"/>
          </p:nvPr>
        </p:nvSpPr>
        <p:spPr>
          <a:xfrm>
            <a:off x="764611" y="1231430"/>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119"/>
          <p:cNvSpPr txBox="1">
            <a:spLocks noGrp="1"/>
          </p:cNvSpPr>
          <p:nvPr>
            <p:ph type="body" idx="6"/>
          </p:nvPr>
        </p:nvSpPr>
        <p:spPr>
          <a:xfrm>
            <a:off x="1640551" y="1440645"/>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74" name="Google Shape;74;p119"/>
          <p:cNvCxnSpPr/>
          <p:nvPr/>
        </p:nvCxnSpPr>
        <p:spPr>
          <a:xfrm>
            <a:off x="3221452" y="4917043"/>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75" name="Google Shape;75;p119"/>
          <p:cNvSpPr txBox="1">
            <a:spLocks noGrp="1"/>
          </p:cNvSpPr>
          <p:nvPr>
            <p:ph type="body" idx="7"/>
          </p:nvPr>
        </p:nvSpPr>
        <p:spPr>
          <a:xfrm>
            <a:off x="3234892" y="4968258"/>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119"/>
          <p:cNvSpPr txBox="1">
            <a:spLocks noGrp="1"/>
          </p:cNvSpPr>
          <p:nvPr>
            <p:ph type="body" idx="8"/>
          </p:nvPr>
        </p:nvSpPr>
        <p:spPr>
          <a:xfrm>
            <a:off x="3241243" y="4444131"/>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119"/>
          <p:cNvSpPr txBox="1">
            <a:spLocks noGrp="1"/>
          </p:cNvSpPr>
          <p:nvPr>
            <p:ph type="body" idx="9"/>
          </p:nvPr>
        </p:nvSpPr>
        <p:spPr>
          <a:xfrm>
            <a:off x="4117183" y="4653346"/>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78" name="Google Shape;78;p119"/>
          <p:cNvCxnSpPr/>
          <p:nvPr/>
        </p:nvCxnSpPr>
        <p:spPr>
          <a:xfrm>
            <a:off x="5617957" y="1724311"/>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79" name="Google Shape;79;p119"/>
          <p:cNvSpPr txBox="1">
            <a:spLocks noGrp="1"/>
          </p:cNvSpPr>
          <p:nvPr>
            <p:ph type="body" idx="13"/>
          </p:nvPr>
        </p:nvSpPr>
        <p:spPr>
          <a:xfrm>
            <a:off x="5631397" y="1775526"/>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119"/>
          <p:cNvSpPr txBox="1">
            <a:spLocks noGrp="1"/>
          </p:cNvSpPr>
          <p:nvPr>
            <p:ph type="body" idx="14"/>
          </p:nvPr>
        </p:nvSpPr>
        <p:spPr>
          <a:xfrm>
            <a:off x="5637748" y="1251399"/>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119"/>
          <p:cNvSpPr txBox="1">
            <a:spLocks noGrp="1"/>
          </p:cNvSpPr>
          <p:nvPr>
            <p:ph type="body" idx="15"/>
          </p:nvPr>
        </p:nvSpPr>
        <p:spPr>
          <a:xfrm>
            <a:off x="6513688" y="1460614"/>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82" name="Google Shape;82;p119"/>
          <p:cNvCxnSpPr/>
          <p:nvPr/>
        </p:nvCxnSpPr>
        <p:spPr>
          <a:xfrm>
            <a:off x="8116779" y="4793819"/>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83" name="Google Shape;83;p119"/>
          <p:cNvSpPr txBox="1">
            <a:spLocks noGrp="1"/>
          </p:cNvSpPr>
          <p:nvPr>
            <p:ph type="body" idx="16"/>
          </p:nvPr>
        </p:nvSpPr>
        <p:spPr>
          <a:xfrm>
            <a:off x="8130219" y="4845034"/>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119"/>
          <p:cNvSpPr txBox="1">
            <a:spLocks noGrp="1"/>
          </p:cNvSpPr>
          <p:nvPr>
            <p:ph type="body" idx="17"/>
          </p:nvPr>
        </p:nvSpPr>
        <p:spPr>
          <a:xfrm>
            <a:off x="8136570" y="4320907"/>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119"/>
          <p:cNvSpPr txBox="1">
            <a:spLocks noGrp="1"/>
          </p:cNvSpPr>
          <p:nvPr>
            <p:ph type="body" idx="18"/>
          </p:nvPr>
        </p:nvSpPr>
        <p:spPr>
          <a:xfrm>
            <a:off x="9012510" y="4530122"/>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119"/>
          <p:cNvSpPr>
            <a:spLocks noGrp="1"/>
          </p:cNvSpPr>
          <p:nvPr>
            <p:ph type="pic" idx="19"/>
          </p:nvPr>
        </p:nvSpPr>
        <p:spPr>
          <a:xfrm>
            <a:off x="3130533" y="939180"/>
            <a:ext cx="2204215" cy="3127986"/>
          </a:xfrm>
          <a:prstGeom prst="rect">
            <a:avLst/>
          </a:prstGeom>
          <a:solidFill>
            <a:srgbClr val="F2F2F2"/>
          </a:solidFill>
          <a:ln>
            <a:noFill/>
          </a:ln>
        </p:spPr>
      </p:sp>
      <p:sp>
        <p:nvSpPr>
          <p:cNvPr id="87" name="Google Shape;87;p119"/>
          <p:cNvSpPr>
            <a:spLocks noGrp="1"/>
          </p:cNvSpPr>
          <p:nvPr>
            <p:ph type="pic" idx="20"/>
          </p:nvPr>
        </p:nvSpPr>
        <p:spPr>
          <a:xfrm>
            <a:off x="8034688" y="756924"/>
            <a:ext cx="2204215" cy="3195585"/>
          </a:xfrm>
          <a:prstGeom prst="rect">
            <a:avLst/>
          </a:prstGeom>
          <a:solidFill>
            <a:srgbClr val="F2F2F2"/>
          </a:solidFill>
          <a:ln>
            <a:noFill/>
          </a:ln>
        </p:spPr>
      </p:sp>
    </p:spTree>
    <p:extLst>
      <p:ext uri="{BB962C8B-B14F-4D97-AF65-F5344CB8AC3E}">
        <p14:creationId xmlns:p14="http://schemas.microsoft.com/office/powerpoint/2010/main" val="20197106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2_Cover Slide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900CCE-F990-63A9-95C0-D67047DB39A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515" y="128942"/>
            <a:ext cx="4637790" cy="2256222"/>
          </a:xfrm>
          <a:prstGeom prst="rect">
            <a:avLst/>
          </a:prstGeom>
        </p:spPr>
      </p:pic>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0C46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891762" y="514857"/>
            <a:ext cx="6300238" cy="4375767"/>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Cover Design 1</a:t>
            </a:r>
          </a:p>
        </p:txBody>
      </p:sp>
      <p:grpSp>
        <p:nvGrpSpPr>
          <p:cNvPr id="4" name="Group 3">
            <a:extLst>
              <a:ext uri="{FF2B5EF4-FFF2-40B4-BE49-F238E27FC236}">
                <a16:creationId xmlns:a16="http://schemas.microsoft.com/office/drawing/2014/main" id="{6FF01A67-E008-D5A2-DFF3-E8B04F54140D}"/>
              </a:ext>
            </a:extLst>
          </p:cNvPr>
          <p:cNvGrpSpPr/>
          <p:nvPr userDrawn="1"/>
        </p:nvGrpSpPr>
        <p:grpSpPr>
          <a:xfrm>
            <a:off x="352315" y="5861594"/>
            <a:ext cx="6884610" cy="815170"/>
            <a:chOff x="5715" y="85250"/>
            <a:chExt cx="6885355" cy="815801"/>
          </a:xfrm>
        </p:grpSpPr>
        <p:sp>
          <p:nvSpPr>
            <p:cNvPr id="5" name="Rectangle 4">
              <a:extLst>
                <a:ext uri="{FF2B5EF4-FFF2-40B4-BE49-F238E27FC236}">
                  <a16:creationId xmlns:a16="http://schemas.microsoft.com/office/drawing/2014/main" id="{227747EB-41E2-B600-DC99-F67AD5FF4FF9}"/>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ey and black sign with a person in a circle&#10;&#10;Description automatically generated">
              <a:extLst>
                <a:ext uri="{FF2B5EF4-FFF2-40B4-BE49-F238E27FC236}">
                  <a16:creationId xmlns:a16="http://schemas.microsoft.com/office/drawing/2014/main" id="{4C142AA7-DB10-B313-18DC-79A55E53DB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7" name="Picture 6" descr="Co-funded by the European Union logo in png for web usage">
              <a:extLst>
                <a:ext uri="{FF2B5EF4-FFF2-40B4-BE49-F238E27FC236}">
                  <a16:creationId xmlns:a16="http://schemas.microsoft.com/office/drawing/2014/main" id="{DB4E3FF0-0537-3485-3365-F6809262CD3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8" name="Rectangle 7">
              <a:extLst>
                <a:ext uri="{FF2B5EF4-FFF2-40B4-BE49-F238E27FC236}">
                  <a16:creationId xmlns:a16="http://schemas.microsoft.com/office/drawing/2014/main" id="{83236D51-22D9-B374-C45C-6F32E684FDA9}"/>
                </a:ext>
              </a:extLst>
            </p:cNvPr>
            <p:cNvSpPr/>
            <p:nvPr userDrawn="1"/>
          </p:nvSpPr>
          <p:spPr>
            <a:xfrm>
              <a:off x="2760854" y="397960"/>
              <a:ext cx="4130216" cy="503091"/>
            </a:xfrm>
            <a:prstGeom prst="rect">
              <a:avLst/>
            </a:prstGeom>
          </p:spPr>
          <p:txBody>
            <a:bodyPr wrap="square">
              <a:spAutoFit/>
            </a:bodyPr>
            <a:lstStyle/>
            <a:p>
              <a:pPr algn="just" hangingPunct="0">
                <a:lnSpc>
                  <a:spcPts val="760"/>
                </a:lnSpc>
              </a:pPr>
              <a:r>
                <a:rPr lang="de-DE" sz="75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lang="en-IE" sz="11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1" name="Freeform 10">
            <a:extLst>
              <a:ext uri="{FF2B5EF4-FFF2-40B4-BE49-F238E27FC236}">
                <a16:creationId xmlns:a16="http://schemas.microsoft.com/office/drawing/2014/main" id="{7B4D666E-7E72-A25D-F9EE-EFEB9EC42D1E}"/>
              </a:ext>
            </a:extLst>
          </p:cNvPr>
          <p:cNvSpPr/>
          <p:nvPr userDrawn="1"/>
        </p:nvSpPr>
        <p:spPr>
          <a:xfrm flipH="1">
            <a:off x="5543621" y="5155053"/>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err="1"/>
              <a:t>www.website.eu</a:t>
            </a:r>
            <a:endParaRPr lang="en-US"/>
          </a:p>
        </p:txBody>
      </p:sp>
    </p:spTree>
    <p:extLst>
      <p:ext uri="{BB962C8B-B14F-4D97-AF65-F5344CB8AC3E}">
        <p14:creationId xmlns:p14="http://schemas.microsoft.com/office/powerpoint/2010/main" val="1739557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263367692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Include ME+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069266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900CCE-F990-63A9-95C0-D67047DB39A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515" y="128942"/>
            <a:ext cx="4637790" cy="2256222"/>
          </a:xfrm>
          <a:prstGeom prst="rect">
            <a:avLst/>
          </a:prstGeom>
        </p:spPr>
      </p:pic>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0C46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891762" y="514857"/>
            <a:ext cx="6300238" cy="4375767"/>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Cover Design 1</a:t>
            </a:r>
          </a:p>
        </p:txBody>
      </p:sp>
      <p:grpSp>
        <p:nvGrpSpPr>
          <p:cNvPr id="4" name="Group 3">
            <a:extLst>
              <a:ext uri="{FF2B5EF4-FFF2-40B4-BE49-F238E27FC236}">
                <a16:creationId xmlns:a16="http://schemas.microsoft.com/office/drawing/2014/main" id="{6FF01A67-E008-D5A2-DFF3-E8B04F54140D}"/>
              </a:ext>
            </a:extLst>
          </p:cNvPr>
          <p:cNvGrpSpPr/>
          <p:nvPr userDrawn="1"/>
        </p:nvGrpSpPr>
        <p:grpSpPr>
          <a:xfrm>
            <a:off x="352315" y="5861594"/>
            <a:ext cx="6884610" cy="712578"/>
            <a:chOff x="5715" y="85250"/>
            <a:chExt cx="6885355" cy="713130"/>
          </a:xfrm>
        </p:grpSpPr>
        <p:sp>
          <p:nvSpPr>
            <p:cNvPr id="5" name="Rectangle 4">
              <a:extLst>
                <a:ext uri="{FF2B5EF4-FFF2-40B4-BE49-F238E27FC236}">
                  <a16:creationId xmlns:a16="http://schemas.microsoft.com/office/drawing/2014/main" id="{227747EB-41E2-B600-DC99-F67AD5FF4FF9}"/>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ey and black sign with a person in a circle&#10;&#10;Description automatically generated">
              <a:extLst>
                <a:ext uri="{FF2B5EF4-FFF2-40B4-BE49-F238E27FC236}">
                  <a16:creationId xmlns:a16="http://schemas.microsoft.com/office/drawing/2014/main" id="{4C142AA7-DB10-B313-18DC-79A55E53DB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7" name="Picture 6" descr="Co-funded by the European Union logo in png for web usage">
              <a:extLst>
                <a:ext uri="{FF2B5EF4-FFF2-40B4-BE49-F238E27FC236}">
                  <a16:creationId xmlns:a16="http://schemas.microsoft.com/office/drawing/2014/main" id="{DB4E3FF0-0537-3485-3365-F6809262CD3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8" name="Rectangle 7">
              <a:extLst>
                <a:ext uri="{FF2B5EF4-FFF2-40B4-BE49-F238E27FC236}">
                  <a16:creationId xmlns:a16="http://schemas.microsoft.com/office/drawing/2014/main" id="{83236D51-22D9-B374-C45C-6F32E684FDA9}"/>
                </a:ext>
              </a:extLst>
            </p:cNvPr>
            <p:cNvSpPr/>
            <p:nvPr userDrawn="1"/>
          </p:nvSpPr>
          <p:spPr>
            <a:xfrm>
              <a:off x="2760854" y="397960"/>
              <a:ext cx="4130216" cy="400420"/>
            </a:xfrm>
            <a:prstGeom prst="rect">
              <a:avLst/>
            </a:prstGeom>
          </p:spPr>
          <p:txBody>
            <a:bodyPr wrap="square">
              <a:spAutoFit/>
            </a:bodyPr>
            <a:lstStyle/>
            <a:p>
              <a:pPr algn="just" hangingPunct="0">
                <a:lnSpc>
                  <a:spcPts val="760"/>
                </a:lnSpc>
              </a:pPr>
              <a:r>
                <a:rPr lang="en-US" sz="75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Finnish National Agency for Education. Neither the European Union nor the granting authority can be held responsible for them</a:t>
              </a:r>
              <a:endParaRPr lang="en-IE" sz="11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1" name="Freeform 10">
            <a:extLst>
              <a:ext uri="{FF2B5EF4-FFF2-40B4-BE49-F238E27FC236}">
                <a16:creationId xmlns:a16="http://schemas.microsoft.com/office/drawing/2014/main" id="{7B4D666E-7E72-A25D-F9EE-EFEB9EC42D1E}"/>
              </a:ext>
            </a:extLst>
          </p:cNvPr>
          <p:cNvSpPr/>
          <p:nvPr userDrawn="1"/>
        </p:nvSpPr>
        <p:spPr>
          <a:xfrm flipH="1">
            <a:off x="5543621" y="5155053"/>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err="1"/>
              <a:t>www.website.eu</a:t>
            </a:r>
            <a:endParaRPr lang="en-US"/>
          </a:p>
        </p:txBody>
      </p:sp>
    </p:spTree>
    <p:extLst>
      <p:ext uri="{BB962C8B-B14F-4D97-AF65-F5344CB8AC3E}">
        <p14:creationId xmlns:p14="http://schemas.microsoft.com/office/powerpoint/2010/main" val="30234931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83416667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14DA1"/>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2B9B9F">
              <a:alpha val="8494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3FB5A1">
              <a:alpha val="75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174B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Tree>
    <p:extLst>
      <p:ext uri="{BB962C8B-B14F-4D97-AF65-F5344CB8AC3E}">
        <p14:creationId xmlns:p14="http://schemas.microsoft.com/office/powerpoint/2010/main" val="11292336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A555A1"/>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993F5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EE4F2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0C4659">
              <a:alpha val="79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98199077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4419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C4659"/>
          </a:solidFill>
          <a:ln w="3598"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135636304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2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DEC0DD"/>
          </a:solidFill>
          <a:ln w="3598"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208879762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2"/>
            <a:ext cx="7295015" cy="597581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174BA"/>
          </a:solidFill>
          <a:ln w="3598"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A55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3744724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97225" y="268990"/>
            <a:ext cx="6465660" cy="652625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C4659"/>
          </a:solidFill>
          <a:ln w="3598"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13334067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3FB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363713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6660370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145308781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97907C02-C29B-4682-BF14-AF9519A0D781}"/>
              </a:ext>
            </a:extLst>
          </p:cNvPr>
          <p:cNvSpPr/>
          <p:nvPr userDrawn="1"/>
        </p:nvSpPr>
        <p:spPr>
          <a:xfrm rot="16200000">
            <a:off x="6890543" y="-618919"/>
            <a:ext cx="4235981" cy="6366934"/>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174BA"/>
          </a:solidFill>
          <a:ln w="15768" cap="flat">
            <a:noFill/>
            <a:prstDash val="solid"/>
            <a:miter/>
          </a:ln>
        </p:spPr>
        <p:txBody>
          <a:bodyPr wrap="square" rtlCol="0" anchor="ctr">
            <a:noAutofit/>
          </a:bodyPr>
          <a:lstStyle/>
          <a:p>
            <a:endParaRPr lang="en-US"/>
          </a:p>
        </p:txBody>
      </p:sp>
      <p:sp>
        <p:nvSpPr>
          <p:cNvPr id="4" name="Picture Placeholder 3">
            <a:extLst>
              <a:ext uri="{FF2B5EF4-FFF2-40B4-BE49-F238E27FC236}">
                <a16:creationId xmlns:a16="http://schemas.microsoft.com/office/drawing/2014/main" id="{D600ECAA-36DC-0AF1-67CA-840D13C2D265}"/>
              </a:ext>
            </a:extLst>
          </p:cNvPr>
          <p:cNvSpPr>
            <a:spLocks noGrp="1"/>
          </p:cNvSpPr>
          <p:nvPr>
            <p:ph type="pic" sz="quarter" idx="40"/>
          </p:nvPr>
        </p:nvSpPr>
        <p:spPr>
          <a:xfrm>
            <a:off x="0" y="655053"/>
            <a:ext cx="8708941" cy="5921497"/>
          </a:xfrm>
          <a:custGeom>
            <a:avLst/>
            <a:gdLst>
              <a:gd name="connsiteX0" fmla="*/ 0 w 8708941"/>
              <a:gd name="connsiteY0" fmla="*/ 0 h 5921497"/>
              <a:gd name="connsiteX1" fmla="*/ 3108311 w 8708941"/>
              <a:gd name="connsiteY1" fmla="*/ 0 h 5921497"/>
              <a:gd name="connsiteX2" fmla="*/ 3108311 w 8708941"/>
              <a:gd name="connsiteY2" fmla="*/ 6178 h 5921497"/>
              <a:gd name="connsiteX3" fmla="*/ 3212361 w 8708941"/>
              <a:gd name="connsiteY3" fmla="*/ 772 h 5921497"/>
              <a:gd name="connsiteX4" fmla="*/ 3289432 w 8708941"/>
              <a:gd name="connsiteY4" fmla="*/ 200 h 5921497"/>
              <a:gd name="connsiteX5" fmla="*/ 3289413 w 8708941"/>
              <a:gd name="connsiteY5" fmla="*/ 0 h 5921497"/>
              <a:gd name="connsiteX6" fmla="*/ 3316413 w 8708941"/>
              <a:gd name="connsiteY6" fmla="*/ 0 h 5921497"/>
              <a:gd name="connsiteX7" fmla="*/ 5781600 w 8708941"/>
              <a:gd name="connsiteY7" fmla="*/ 0 h 5921497"/>
              <a:gd name="connsiteX8" fmla="*/ 5781600 w 8708941"/>
              <a:gd name="connsiteY8" fmla="*/ 6178 h 5921497"/>
              <a:gd name="connsiteX9" fmla="*/ 5948452 w 8708941"/>
              <a:gd name="connsiteY9" fmla="*/ 0 h 5921497"/>
              <a:gd name="connsiteX10" fmla="*/ 6689157 w 8708941"/>
              <a:gd name="connsiteY10" fmla="*/ 93039 h 5921497"/>
              <a:gd name="connsiteX11" fmla="*/ 6803405 w 8708941"/>
              <a:gd name="connsiteY11" fmla="*/ 126175 h 5921497"/>
              <a:gd name="connsiteX12" fmla="*/ 6759711 w 8708941"/>
              <a:gd name="connsiteY12" fmla="*/ 152693 h 5921497"/>
              <a:gd name="connsiteX13" fmla="*/ 5825068 w 8708941"/>
              <a:gd name="connsiteY13" fmla="*/ 1909495 h 5921497"/>
              <a:gd name="connsiteX14" fmla="*/ 7942566 w 8708941"/>
              <a:gd name="connsiteY14" fmla="*/ 4027486 h 5921497"/>
              <a:gd name="connsiteX15" fmla="*/ 8061925 w 8708941"/>
              <a:gd name="connsiteY15" fmla="*/ 4023066 h 5921497"/>
              <a:gd name="connsiteX16" fmla="*/ 8061925 w 8708941"/>
              <a:gd name="connsiteY16" fmla="*/ 4027486 h 5921497"/>
              <a:gd name="connsiteX17" fmla="*/ 8708941 w 8708941"/>
              <a:gd name="connsiteY17" fmla="*/ 4027486 h 5921497"/>
              <a:gd name="connsiteX18" fmla="*/ 8696081 w 8708941"/>
              <a:gd name="connsiteY18" fmla="*/ 4064332 h 5921497"/>
              <a:gd name="connsiteX19" fmla="*/ 5948452 w 8708941"/>
              <a:gd name="connsiteY19" fmla="*/ 5921497 h 5921497"/>
              <a:gd name="connsiteX20" fmla="*/ 5781600 w 8708941"/>
              <a:gd name="connsiteY20" fmla="*/ 5915319 h 5921497"/>
              <a:gd name="connsiteX21" fmla="*/ 5781600 w 8708941"/>
              <a:gd name="connsiteY21" fmla="*/ 5921497 h 5921497"/>
              <a:gd name="connsiteX22" fmla="*/ 3316413 w 8708941"/>
              <a:gd name="connsiteY22" fmla="*/ 5921497 h 5921497"/>
              <a:gd name="connsiteX23" fmla="*/ 3303481 w 8708941"/>
              <a:gd name="connsiteY23" fmla="*/ 5921497 h 5921497"/>
              <a:gd name="connsiteX24" fmla="*/ 3303481 w 8708941"/>
              <a:gd name="connsiteY24" fmla="*/ 5921404 h 5921497"/>
              <a:gd name="connsiteX25" fmla="*/ 3209471 w 8708941"/>
              <a:gd name="connsiteY25" fmla="*/ 5920725 h 5921497"/>
              <a:gd name="connsiteX26" fmla="*/ 3108311 w 8708941"/>
              <a:gd name="connsiteY26" fmla="*/ 5915319 h 5921497"/>
              <a:gd name="connsiteX27" fmla="*/ 3108311 w 8708941"/>
              <a:gd name="connsiteY27" fmla="*/ 5921497 h 5921497"/>
              <a:gd name="connsiteX28" fmla="*/ 17545 w 8708941"/>
              <a:gd name="connsiteY28" fmla="*/ 5921497 h 5921497"/>
              <a:gd name="connsiteX29" fmla="*/ 17545 w 8708941"/>
              <a:gd name="connsiteY29" fmla="*/ 541546 h 5921497"/>
              <a:gd name="connsiteX30" fmla="*/ 12540 w 8708941"/>
              <a:gd name="connsiteY30" fmla="*/ 541546 h 5921497"/>
              <a:gd name="connsiteX31" fmla="*/ 17545 w 8708941"/>
              <a:gd name="connsiteY31" fmla="*/ 364695 h 5921497"/>
              <a:gd name="connsiteX32" fmla="*/ 5189 w 8708941"/>
              <a:gd name="connsiteY32"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708941"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204329" y="0"/>
                  <a:pt x="6452512" y="32294"/>
                  <a:pt x="6689157" y="93039"/>
                </a:cubicBezTo>
                <a:lnTo>
                  <a:pt x="6803405" y="126175"/>
                </a:lnTo>
                <a:lnTo>
                  <a:pt x="6759711" y="152693"/>
                </a:lnTo>
                <a:cubicBezTo>
                  <a:pt x="6196336" y="532898"/>
                  <a:pt x="5825068" y="1177153"/>
                  <a:pt x="5825068" y="1909495"/>
                </a:cubicBezTo>
                <a:cubicBezTo>
                  <a:pt x="5825068" y="3081244"/>
                  <a:pt x="6771089" y="4027486"/>
                  <a:pt x="7942566" y="4027486"/>
                </a:cubicBezTo>
                <a:cubicBezTo>
                  <a:pt x="7982352" y="4027486"/>
                  <a:pt x="8022141" y="4027486"/>
                  <a:pt x="8061925" y="4023066"/>
                </a:cubicBezTo>
                <a:lnTo>
                  <a:pt x="8061925" y="4027486"/>
                </a:lnTo>
                <a:lnTo>
                  <a:pt x="8708941" y="4027486"/>
                </a:lnTo>
                <a:lnTo>
                  <a:pt x="8696081" y="4064332"/>
                </a:lnTo>
                <a:cubicBezTo>
                  <a:pt x="8258145" y="5154013"/>
                  <a:pt x="7191143"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74840078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431495"/>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3FB5A1"/>
          </a:solidFill>
          <a:ln w="24491" cap="flat">
            <a:solidFill>
              <a:srgbClr val="3FB5A1"/>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519171"/>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348829449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375436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66271355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211141350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319267"/>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cxnSp>
        <p:nvCxnSpPr>
          <p:cNvPr id="3" name="Straight Connector 2">
            <a:extLst>
              <a:ext uri="{FF2B5EF4-FFF2-40B4-BE49-F238E27FC236}">
                <a16:creationId xmlns:a16="http://schemas.microsoft.com/office/drawing/2014/main" id="{7C6D679B-A396-706D-3D7A-9B2D50227B97}"/>
              </a:ext>
            </a:extLst>
          </p:cNvPr>
          <p:cNvCxnSpPr>
            <a:cxnSpLocks/>
          </p:cNvCxnSpPr>
          <p:nvPr userDrawn="1"/>
        </p:nvCxnSpPr>
        <p:spPr>
          <a:xfrm>
            <a:off x="4082903" y="11824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521434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3FB5A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61715220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A555A1"/>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84030702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174BA"/>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436151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spTree>
    <p:extLst>
      <p:ext uri="{BB962C8B-B14F-4D97-AF65-F5344CB8AC3E}">
        <p14:creationId xmlns:p14="http://schemas.microsoft.com/office/powerpoint/2010/main" val="202433321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pic>
        <p:nvPicPr>
          <p:cNvPr id="4" name="Graphic 3">
            <a:extLst>
              <a:ext uri="{FF2B5EF4-FFF2-40B4-BE49-F238E27FC236}">
                <a16:creationId xmlns:a16="http://schemas.microsoft.com/office/drawing/2014/main" id="{DF4A8161-F6E2-79A4-C14D-2ADC4CDE20A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8166548" y="153249"/>
            <a:ext cx="4881979" cy="3282710"/>
          </a:xfrm>
          <a:prstGeom prst="rect">
            <a:avLst/>
          </a:prstGeom>
        </p:spPr>
      </p:pic>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11805" y="1413971"/>
            <a:ext cx="5561995" cy="4043975"/>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052162" y="1917700"/>
            <a:ext cx="3835577" cy="236722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321788693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pic>
        <p:nvPicPr>
          <p:cNvPr id="7" name="Graphic 6">
            <a:extLst>
              <a:ext uri="{FF2B5EF4-FFF2-40B4-BE49-F238E27FC236}">
                <a16:creationId xmlns:a16="http://schemas.microsoft.com/office/drawing/2014/main" id="{F06ADA73-58C0-120F-1940-1F0364CB5CA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751010" y="1933934"/>
            <a:ext cx="4881979" cy="3282710"/>
          </a:xfrm>
          <a:prstGeom prst="rect">
            <a:avLst/>
          </a:prstGeom>
        </p:spPr>
      </p:pic>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51153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pic>
        <p:nvPicPr>
          <p:cNvPr id="10" name="Graphic 9">
            <a:extLst>
              <a:ext uri="{FF2B5EF4-FFF2-40B4-BE49-F238E27FC236}">
                <a16:creationId xmlns:a16="http://schemas.microsoft.com/office/drawing/2014/main" id="{5134259A-BE70-7578-CDE3-696232B17AC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525453" y="2077108"/>
            <a:ext cx="4881979" cy="3282710"/>
          </a:xfrm>
          <a:prstGeom prst="rect">
            <a:avLst/>
          </a:prstGeom>
        </p:spPr>
      </p:pic>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screen">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3FB5A1"/>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Tree>
    <p:extLst>
      <p:ext uri="{BB962C8B-B14F-4D97-AF65-F5344CB8AC3E}">
        <p14:creationId xmlns:p14="http://schemas.microsoft.com/office/powerpoint/2010/main" val="190786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825153"/>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460378"/>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Tree>
    <p:extLst>
      <p:ext uri="{BB962C8B-B14F-4D97-AF65-F5344CB8AC3E}">
        <p14:creationId xmlns:p14="http://schemas.microsoft.com/office/powerpoint/2010/main" val="153542668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E8E54F00-3134-155A-1D55-D52ABB6223B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 name="Graphic 2">
            <a:extLst>
              <a:ext uri="{FF2B5EF4-FFF2-40B4-BE49-F238E27FC236}">
                <a16:creationId xmlns:a16="http://schemas.microsoft.com/office/drawing/2014/main" id="{25815831-B89C-44C1-224C-32BF28A4E1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6096000" y="904553"/>
            <a:ext cx="7890713" cy="5305824"/>
          </a:xfrm>
          <a:prstGeom prst="rect">
            <a:avLst/>
          </a:prstGeom>
        </p:spPr>
      </p:pic>
      <p:sp>
        <p:nvSpPr>
          <p:cNvPr id="4" name="Freeform 3">
            <a:extLst>
              <a:ext uri="{FF2B5EF4-FFF2-40B4-BE49-F238E27FC236}">
                <a16:creationId xmlns:a16="http://schemas.microsoft.com/office/drawing/2014/main" id="{43FE5F7C-FB7E-0F8C-10DC-12BAD231DEB6}"/>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35084AEF-AE63-AF38-8E25-209EDC4E56D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6" name="Text Placeholder 23">
            <a:extLst>
              <a:ext uri="{FF2B5EF4-FFF2-40B4-BE49-F238E27FC236}">
                <a16:creationId xmlns:a16="http://schemas.microsoft.com/office/drawing/2014/main" id="{FFFBB035-BAEA-852D-5691-A561017053D3}"/>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6" name="Freeform 15">
            <a:extLst>
              <a:ext uri="{FF2B5EF4-FFF2-40B4-BE49-F238E27FC236}">
                <a16:creationId xmlns:a16="http://schemas.microsoft.com/office/drawing/2014/main" id="{171EE17B-E3C0-4D3E-1767-7378A05EEF0D}"/>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7" name="Text Placeholder 23">
            <a:extLst>
              <a:ext uri="{FF2B5EF4-FFF2-40B4-BE49-F238E27FC236}">
                <a16:creationId xmlns:a16="http://schemas.microsoft.com/office/drawing/2014/main" id="{40B5682F-960F-6243-C236-A0EBF9088D0E}"/>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0" name="Group 19">
            <a:extLst>
              <a:ext uri="{FF2B5EF4-FFF2-40B4-BE49-F238E27FC236}">
                <a16:creationId xmlns:a16="http://schemas.microsoft.com/office/drawing/2014/main" id="{BCA90F84-6255-48FA-3962-F8326DC0488A}"/>
              </a:ext>
            </a:extLst>
          </p:cNvPr>
          <p:cNvGrpSpPr/>
          <p:nvPr userDrawn="1"/>
        </p:nvGrpSpPr>
        <p:grpSpPr>
          <a:xfrm>
            <a:off x="352315" y="5861594"/>
            <a:ext cx="6884610" cy="712578"/>
            <a:chOff x="5715" y="85250"/>
            <a:chExt cx="6885355" cy="713130"/>
          </a:xfrm>
        </p:grpSpPr>
        <p:sp>
          <p:nvSpPr>
            <p:cNvPr id="21" name="Rectangle 20">
              <a:extLst>
                <a:ext uri="{FF2B5EF4-FFF2-40B4-BE49-F238E27FC236}">
                  <a16:creationId xmlns:a16="http://schemas.microsoft.com/office/drawing/2014/main" id="{3B0E0B48-2943-1CB4-A68E-269F6B283DA6}"/>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 name="Picture 21" descr="A grey and black sign with a person in a circle&#10;&#10;Description automatically generated">
              <a:extLst>
                <a:ext uri="{FF2B5EF4-FFF2-40B4-BE49-F238E27FC236}">
                  <a16:creationId xmlns:a16="http://schemas.microsoft.com/office/drawing/2014/main" id="{CC9C2A16-A799-F268-AF24-DDB7839E6C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250" y="361950"/>
              <a:ext cx="1076325" cy="374650"/>
            </a:xfrm>
            <a:prstGeom prst="rect">
              <a:avLst/>
            </a:prstGeom>
          </p:spPr>
        </p:pic>
        <p:pic>
          <p:nvPicPr>
            <p:cNvPr id="23" name="Picture 22" descr="Co-funded by the European Union logo in png for web usage">
              <a:extLst>
                <a:ext uri="{FF2B5EF4-FFF2-40B4-BE49-F238E27FC236}">
                  <a16:creationId xmlns:a16="http://schemas.microsoft.com/office/drawing/2014/main" id="{9BF073EB-93A0-EB8D-5AFF-97210397A54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260584" y="438150"/>
              <a:ext cx="1530985" cy="320040"/>
            </a:xfrm>
            <a:prstGeom prst="rect">
              <a:avLst/>
            </a:prstGeom>
            <a:noFill/>
            <a:ln>
              <a:noFill/>
            </a:ln>
          </p:spPr>
        </p:pic>
        <p:sp>
          <p:nvSpPr>
            <p:cNvPr id="24" name="Rectangle 23">
              <a:extLst>
                <a:ext uri="{FF2B5EF4-FFF2-40B4-BE49-F238E27FC236}">
                  <a16:creationId xmlns:a16="http://schemas.microsoft.com/office/drawing/2014/main" id="{90A0997C-BB40-430E-994B-5942DD4F2F6D}"/>
                </a:ext>
              </a:extLst>
            </p:cNvPr>
            <p:cNvSpPr/>
            <p:nvPr userDrawn="1"/>
          </p:nvSpPr>
          <p:spPr>
            <a:xfrm>
              <a:off x="2760854" y="397960"/>
              <a:ext cx="4130216" cy="400420"/>
            </a:xfrm>
            <a:prstGeom prst="rect">
              <a:avLst/>
            </a:prstGeom>
          </p:spPr>
          <p:txBody>
            <a:bodyPr wrap="square">
              <a:spAutoFit/>
            </a:bodyPr>
            <a:lstStyle/>
            <a:p>
              <a:pPr algn="just" hangingPunct="0">
                <a:lnSpc>
                  <a:spcPts val="760"/>
                </a:lnSpc>
              </a:pPr>
              <a:r>
                <a:rPr lang="en-US" sz="75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Finnish National Agency for Education. Neither the European Union nor the granting authority can be held responsible for them</a:t>
              </a:r>
              <a:endParaRPr lang="en-IE" sz="11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90466381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C3B507-AE8D-98F8-C8FA-4BB16967AB70}"/>
              </a:ext>
            </a:extLst>
          </p:cNvPr>
          <p:cNvSpPr/>
          <p:nvPr userDrawn="1"/>
        </p:nvSpPr>
        <p:spPr>
          <a:xfrm>
            <a:off x="0" y="0"/>
            <a:ext cx="12192000" cy="6858000"/>
          </a:xfrm>
          <a:prstGeom prst="rect">
            <a:avLst/>
          </a:prstGeom>
          <a:solidFill>
            <a:srgbClr val="417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88E660A1-A967-4DBD-D2F7-C72A4854CBCC}"/>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E7AB82E9-B1F3-7E57-CFFD-D1B38C43B63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 name="Text Placeholder 23">
            <a:extLst>
              <a:ext uri="{FF2B5EF4-FFF2-40B4-BE49-F238E27FC236}">
                <a16:creationId xmlns:a16="http://schemas.microsoft.com/office/drawing/2014/main" id="{06189E12-E65A-8D8F-1202-E3532C7BB3B6}"/>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spTree>
    <p:extLst>
      <p:ext uri="{BB962C8B-B14F-4D97-AF65-F5344CB8AC3E}">
        <p14:creationId xmlns:p14="http://schemas.microsoft.com/office/powerpoint/2010/main" val="313663145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case study templat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17DFA76D-91BD-CB50-5821-E34A90D47DE4}"/>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2B9B9F"/>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Slide Number Placeholder 5">
            <a:extLst>
              <a:ext uri="{FF2B5EF4-FFF2-40B4-BE49-F238E27FC236}">
                <a16:creationId xmlns:a16="http://schemas.microsoft.com/office/drawing/2014/main" id="{D4395B7B-9316-B72A-2A67-24889D0DFB9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6" name="Text Placeholder 17">
            <a:extLst>
              <a:ext uri="{FF2B5EF4-FFF2-40B4-BE49-F238E27FC236}">
                <a16:creationId xmlns:a16="http://schemas.microsoft.com/office/drawing/2014/main" id="{385D118A-23E6-8BCD-6057-5829D565E583}"/>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7" name="Straight Connector 6">
            <a:extLst>
              <a:ext uri="{FF2B5EF4-FFF2-40B4-BE49-F238E27FC236}">
                <a16:creationId xmlns:a16="http://schemas.microsoft.com/office/drawing/2014/main" id="{AA449C32-16F6-3B31-0F78-A5C8A021566F}"/>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 Placeholder 32">
            <a:extLst>
              <a:ext uri="{FF2B5EF4-FFF2-40B4-BE49-F238E27FC236}">
                <a16:creationId xmlns:a16="http://schemas.microsoft.com/office/drawing/2014/main" id="{D29E6E6B-A0A8-DCE6-F3B2-2B32EE6ACC7C}"/>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A173C478-2AE5-1AF9-D889-B5363734F4E8}"/>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90215606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case study templat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E7D62C64-7BA7-000F-5571-606EC741D498}"/>
              </a:ext>
            </a:extLst>
          </p:cNvPr>
          <p:cNvSpPr/>
          <p:nvPr userDrawn="1"/>
        </p:nvSpPr>
        <p:spPr>
          <a:xfrm rot="16200000">
            <a:off x="1416075" y="-1187934"/>
            <a:ext cx="1988587" cy="4820735"/>
          </a:xfrm>
          <a:custGeom>
            <a:avLst/>
            <a:gdLst>
              <a:gd name="connsiteX0" fmla="*/ 1988587 w 1988587"/>
              <a:gd name="connsiteY0" fmla="*/ 2076 h 4820735"/>
              <a:gd name="connsiteX1" fmla="*/ 1988587 w 1988587"/>
              <a:gd name="connsiteY1" fmla="*/ 923916 h 4820735"/>
              <a:gd name="connsiteX2" fmla="*/ 1988587 w 1988587"/>
              <a:gd name="connsiteY2" fmla="*/ 1183721 h 4820735"/>
              <a:gd name="connsiteX3" fmla="*/ 1988587 w 1988587"/>
              <a:gd name="connsiteY3" fmla="*/ 1667154 h 4820735"/>
              <a:gd name="connsiteX4" fmla="*/ 1988587 w 1988587"/>
              <a:gd name="connsiteY4" fmla="*/ 1723187 h 4820735"/>
              <a:gd name="connsiteX5" fmla="*/ 1988587 w 1988587"/>
              <a:gd name="connsiteY5" fmla="*/ 2105561 h 4820735"/>
              <a:gd name="connsiteX6" fmla="*/ 1988587 w 1988587"/>
              <a:gd name="connsiteY6" fmla="*/ 2588994 h 4820735"/>
              <a:gd name="connsiteX7" fmla="*/ 1988587 w 1988587"/>
              <a:gd name="connsiteY7" fmla="*/ 2645027 h 4820735"/>
              <a:gd name="connsiteX8" fmla="*/ 1988587 w 1988587"/>
              <a:gd name="connsiteY8" fmla="*/ 2848799 h 4820735"/>
              <a:gd name="connsiteX9" fmla="*/ 1988587 w 1988587"/>
              <a:gd name="connsiteY9" fmla="*/ 2904832 h 4820735"/>
              <a:gd name="connsiteX10" fmla="*/ 1988587 w 1988587"/>
              <a:gd name="connsiteY10" fmla="*/ 3770639 h 4820735"/>
              <a:gd name="connsiteX11" fmla="*/ 1986512 w 1988587"/>
              <a:gd name="connsiteY11" fmla="*/ 3770639 h 4820735"/>
              <a:gd name="connsiteX12" fmla="*/ 1988587 w 1988587"/>
              <a:gd name="connsiteY12" fmla="*/ 3826672 h 4820735"/>
              <a:gd name="connsiteX13" fmla="*/ 994293 w 1988587"/>
              <a:gd name="connsiteY13" fmla="*/ 4820735 h 4820735"/>
              <a:gd name="connsiteX14" fmla="*/ 0 w 1988587"/>
              <a:gd name="connsiteY14" fmla="*/ 3826672 h 4820735"/>
              <a:gd name="connsiteX15" fmla="*/ 2075 w 1988587"/>
              <a:gd name="connsiteY15" fmla="*/ 3770638 h 4820735"/>
              <a:gd name="connsiteX16" fmla="*/ 0 w 1988587"/>
              <a:gd name="connsiteY16" fmla="*/ 3770638 h 4820735"/>
              <a:gd name="connsiteX17" fmla="*/ 0 w 1988587"/>
              <a:gd name="connsiteY17" fmla="*/ 2904832 h 4820735"/>
              <a:gd name="connsiteX18" fmla="*/ 0 w 1988587"/>
              <a:gd name="connsiteY18" fmla="*/ 2848798 h 4820735"/>
              <a:gd name="connsiteX19" fmla="*/ 0 w 1988587"/>
              <a:gd name="connsiteY19" fmla="*/ 2645026 h 4820735"/>
              <a:gd name="connsiteX20" fmla="*/ 0 w 1988587"/>
              <a:gd name="connsiteY20" fmla="*/ 2588993 h 4820735"/>
              <a:gd name="connsiteX21" fmla="*/ 0 w 1988587"/>
              <a:gd name="connsiteY21" fmla="*/ 2103548 h 4820735"/>
              <a:gd name="connsiteX22" fmla="*/ 0 w 1988587"/>
              <a:gd name="connsiteY22" fmla="*/ 1723186 h 4820735"/>
              <a:gd name="connsiteX23" fmla="*/ 0 w 1988587"/>
              <a:gd name="connsiteY23" fmla="*/ 1667153 h 4820735"/>
              <a:gd name="connsiteX24" fmla="*/ 0 w 1988587"/>
              <a:gd name="connsiteY24" fmla="*/ 1181709 h 4820735"/>
              <a:gd name="connsiteX25" fmla="*/ 0 w 1988587"/>
              <a:gd name="connsiteY25" fmla="*/ 921903 h 4820735"/>
              <a:gd name="connsiteX26" fmla="*/ 0 w 1988587"/>
              <a:gd name="connsiteY26" fmla="*/ 63 h 4820735"/>
              <a:gd name="connsiteX27" fmla="*/ 39976 w 1988587"/>
              <a:gd name="connsiteY27" fmla="*/ 2076 h 4820735"/>
              <a:gd name="connsiteX28" fmla="*/ 96009 w 1988587"/>
              <a:gd name="connsiteY28" fmla="*/ 0 h 4820735"/>
              <a:gd name="connsiteX29" fmla="*/ 96009 w 1988587"/>
              <a:gd name="connsiteY29" fmla="*/ 2076 h 482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988587" h="4820735">
                <a:moveTo>
                  <a:pt x="1988587" y="2076"/>
                </a:moveTo>
                <a:lnTo>
                  <a:pt x="1988587" y="923916"/>
                </a:lnTo>
                <a:lnTo>
                  <a:pt x="1988587" y="1183721"/>
                </a:lnTo>
                <a:lnTo>
                  <a:pt x="1988587" y="1667154"/>
                </a:lnTo>
                <a:lnTo>
                  <a:pt x="1988587" y="1723187"/>
                </a:lnTo>
                <a:lnTo>
                  <a:pt x="1988587" y="2105561"/>
                </a:lnTo>
                <a:lnTo>
                  <a:pt x="1988587" y="2588994"/>
                </a:lnTo>
                <a:lnTo>
                  <a:pt x="1988587" y="2645027"/>
                </a:lnTo>
                <a:lnTo>
                  <a:pt x="1988587" y="2848799"/>
                </a:lnTo>
                <a:lnTo>
                  <a:pt x="1988587" y="2904832"/>
                </a:lnTo>
                <a:lnTo>
                  <a:pt x="1988587" y="3770639"/>
                </a:lnTo>
                <a:lnTo>
                  <a:pt x="1986512" y="3770639"/>
                </a:lnTo>
                <a:cubicBezTo>
                  <a:pt x="1988587" y="3789317"/>
                  <a:pt x="1988587" y="3807994"/>
                  <a:pt x="1988587" y="3826672"/>
                </a:cubicBezTo>
                <a:cubicBezTo>
                  <a:pt x="1988587" y="4376624"/>
                  <a:pt x="1544373" y="4820735"/>
                  <a:pt x="994293" y="4820735"/>
                </a:cubicBezTo>
                <a:cubicBezTo>
                  <a:pt x="444215" y="4820735"/>
                  <a:pt x="0" y="4374547"/>
                  <a:pt x="0" y="3826672"/>
                </a:cubicBezTo>
                <a:cubicBezTo>
                  <a:pt x="0" y="3807994"/>
                  <a:pt x="0" y="3787240"/>
                  <a:pt x="2075" y="3770638"/>
                </a:cubicBezTo>
                <a:lnTo>
                  <a:pt x="0" y="3770638"/>
                </a:lnTo>
                <a:lnTo>
                  <a:pt x="0" y="2904832"/>
                </a:lnTo>
                <a:lnTo>
                  <a:pt x="0" y="2848798"/>
                </a:lnTo>
                <a:lnTo>
                  <a:pt x="0" y="2645026"/>
                </a:lnTo>
                <a:lnTo>
                  <a:pt x="0" y="2588993"/>
                </a:lnTo>
                <a:lnTo>
                  <a:pt x="0" y="2103548"/>
                </a:lnTo>
                <a:lnTo>
                  <a:pt x="0" y="1723186"/>
                </a:lnTo>
                <a:lnTo>
                  <a:pt x="0" y="1667153"/>
                </a:lnTo>
                <a:lnTo>
                  <a:pt x="0" y="1181709"/>
                </a:lnTo>
                <a:lnTo>
                  <a:pt x="0" y="921903"/>
                </a:lnTo>
                <a:lnTo>
                  <a:pt x="0" y="63"/>
                </a:lnTo>
                <a:lnTo>
                  <a:pt x="39976" y="2076"/>
                </a:lnTo>
                <a:cubicBezTo>
                  <a:pt x="58653" y="2076"/>
                  <a:pt x="77331" y="2076"/>
                  <a:pt x="96009" y="0"/>
                </a:cubicBezTo>
                <a:lnTo>
                  <a:pt x="96009" y="2076"/>
                </a:lnTo>
                <a:close/>
              </a:path>
            </a:pathLst>
          </a:custGeom>
          <a:solidFill>
            <a:srgbClr val="4174BA"/>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Slide Number Placeholder 5">
            <a:extLst>
              <a:ext uri="{FF2B5EF4-FFF2-40B4-BE49-F238E27FC236}">
                <a16:creationId xmlns:a16="http://schemas.microsoft.com/office/drawing/2014/main" id="{D4395B7B-9316-B72A-2A67-24889D0DFB9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6" name="Text Placeholder 17">
            <a:extLst>
              <a:ext uri="{FF2B5EF4-FFF2-40B4-BE49-F238E27FC236}">
                <a16:creationId xmlns:a16="http://schemas.microsoft.com/office/drawing/2014/main" id="{385D118A-23E6-8BCD-6057-5829D565E583}"/>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32">
            <a:extLst>
              <a:ext uri="{FF2B5EF4-FFF2-40B4-BE49-F238E27FC236}">
                <a16:creationId xmlns:a16="http://schemas.microsoft.com/office/drawing/2014/main" id="{D29E6E6B-A0A8-DCE6-F3B2-2B32EE6ACC7C}"/>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A173C478-2AE5-1AF9-D889-B5363734F4E8}"/>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608539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slideLayout" Target="../slideLayouts/slideLayout36.xml"/><Relationship Id="rId39" Type="http://schemas.openxmlformats.org/officeDocument/2006/relationships/image" Target="../media/image8.jpeg"/><Relationship Id="rId21" Type="http://schemas.openxmlformats.org/officeDocument/2006/relationships/slideLayout" Target="../slideLayouts/slideLayout31.xml"/><Relationship Id="rId34" Type="http://schemas.openxmlformats.org/officeDocument/2006/relationships/slideLayout" Target="../slideLayouts/slideLayout44.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33" Type="http://schemas.openxmlformats.org/officeDocument/2006/relationships/slideLayout" Target="../slideLayouts/slideLayout43.xml"/><Relationship Id="rId38" Type="http://schemas.openxmlformats.org/officeDocument/2006/relationships/theme" Target="../theme/theme2.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29" Type="http://schemas.openxmlformats.org/officeDocument/2006/relationships/slideLayout" Target="../slideLayouts/slideLayout39.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32" Type="http://schemas.openxmlformats.org/officeDocument/2006/relationships/slideLayout" Target="../slideLayouts/slideLayout42.xml"/><Relationship Id="rId37" Type="http://schemas.openxmlformats.org/officeDocument/2006/relationships/slideLayout" Target="../slideLayouts/slideLayout47.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28" Type="http://schemas.openxmlformats.org/officeDocument/2006/relationships/slideLayout" Target="../slideLayouts/slideLayout38.xml"/><Relationship Id="rId36" Type="http://schemas.openxmlformats.org/officeDocument/2006/relationships/slideLayout" Target="../slideLayouts/slideLayout46.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31" Type="http://schemas.openxmlformats.org/officeDocument/2006/relationships/slideLayout" Target="../slideLayouts/slideLayout41.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slideLayout" Target="../slideLayouts/slideLayout37.xml"/><Relationship Id="rId30" Type="http://schemas.openxmlformats.org/officeDocument/2006/relationships/slideLayout" Target="../slideLayouts/slideLayout40.xml"/><Relationship Id="rId35" Type="http://schemas.openxmlformats.org/officeDocument/2006/relationships/slideLayout" Target="../slideLayouts/slideLayout45.xml"/><Relationship Id="rId8" Type="http://schemas.openxmlformats.org/officeDocument/2006/relationships/slideLayout" Target="../slideLayouts/slideLayout18.xml"/><Relationship Id="rId3"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3" Type="http://schemas.openxmlformats.org/officeDocument/2006/relationships/slideLayout" Target="../slideLayouts/slideLayout50.xml"/><Relationship Id="rId21" Type="http://schemas.openxmlformats.org/officeDocument/2006/relationships/slideLayout" Target="../slideLayouts/slideLayout68.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image" Target="../media/image1.jpeg"/><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theme" Target="../theme/theme3.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26" Type="http://schemas.openxmlformats.org/officeDocument/2006/relationships/slideLayout" Target="../slideLayouts/slideLayout95.xml"/><Relationship Id="rId3" Type="http://schemas.openxmlformats.org/officeDocument/2006/relationships/slideLayout" Target="../slideLayouts/slideLayout72.xml"/><Relationship Id="rId21" Type="http://schemas.openxmlformats.org/officeDocument/2006/relationships/slideLayout" Target="../slideLayouts/slideLayout90.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5" Type="http://schemas.openxmlformats.org/officeDocument/2006/relationships/slideLayout" Target="../slideLayouts/slideLayout94.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slideLayout" Target="../slideLayouts/slideLayout89.xml"/><Relationship Id="rId29" Type="http://schemas.openxmlformats.org/officeDocument/2006/relationships/theme" Target="../theme/theme4.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24" Type="http://schemas.openxmlformats.org/officeDocument/2006/relationships/slideLayout" Target="../slideLayouts/slideLayout93.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23" Type="http://schemas.openxmlformats.org/officeDocument/2006/relationships/slideLayout" Target="../slideLayouts/slideLayout92.xml"/><Relationship Id="rId28" Type="http://schemas.openxmlformats.org/officeDocument/2006/relationships/slideLayout" Target="../slideLayouts/slideLayout97.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 Id="rId22" Type="http://schemas.openxmlformats.org/officeDocument/2006/relationships/slideLayout" Target="../slideLayouts/slideLayout91.xml"/><Relationship Id="rId27" Type="http://schemas.openxmlformats.org/officeDocument/2006/relationships/slideLayout" Target="../slideLayouts/slideLayout96.xml"/><Relationship Id="rId30" Type="http://schemas.openxmlformats.org/officeDocument/2006/relationships/image" Target="../media/image8.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15"/>
          <p:cNvGrpSpPr/>
          <p:nvPr/>
        </p:nvGrpSpPr>
        <p:grpSpPr>
          <a:xfrm>
            <a:off x="11768660" y="4715933"/>
            <a:ext cx="423340" cy="1937035"/>
            <a:chOff x="11710927" y="5124802"/>
            <a:chExt cx="302525" cy="1384233"/>
          </a:xfrm>
        </p:grpSpPr>
        <p:cxnSp>
          <p:nvCxnSpPr>
            <p:cNvPr id="11" name="Google Shape;11;p115"/>
            <p:cNvCxnSpPr/>
            <p:nvPr/>
          </p:nvCxnSpPr>
          <p:spPr>
            <a:xfrm>
              <a:off x="11710927" y="6509035"/>
              <a:ext cx="302525" cy="0"/>
            </a:xfrm>
            <a:prstGeom prst="straightConnector1">
              <a:avLst/>
            </a:prstGeom>
            <a:noFill/>
            <a:ln w="12700" cap="flat" cmpd="sng">
              <a:solidFill>
                <a:srgbClr val="3FB5A1"/>
              </a:solidFill>
              <a:prstDash val="solid"/>
              <a:miter lim="800000"/>
              <a:headEnd type="none" w="sm" len="sm"/>
              <a:tailEnd type="none" w="sm" len="sm"/>
            </a:ln>
          </p:spPr>
        </p:cxnSp>
        <p:pic>
          <p:nvPicPr>
            <p:cNvPr id="12" name="Google Shape;12;p115"/>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rot="-5400000">
              <a:off x="11229942" y="5705095"/>
              <a:ext cx="1301944" cy="141358"/>
            </a:xfrm>
            <a:prstGeom prst="rect">
              <a:avLst/>
            </a:prstGeom>
            <a:noFill/>
            <a:ln>
              <a:noFill/>
            </a:ln>
          </p:spPr>
        </p:pic>
      </p:grpSp>
    </p:spTree>
    <p:extLst>
      <p:ext uri="{BB962C8B-B14F-4D97-AF65-F5344CB8AC3E}">
        <p14:creationId xmlns:p14="http://schemas.microsoft.com/office/powerpoint/2010/main" val="1875703555"/>
      </p:ext>
    </p:extLst>
  </p:cSld>
  <p:clrMap bg1="lt1" tx1="dk1" bg2="dk2" tx2="lt2" accent1="accent1" accent2="accent2" accent3="accent3" accent4="accent4" accent5="accent5" accent6="accent6" hlink="hlink" folHlink="folHlink"/>
  <p:sldLayoutIdLst>
    <p:sldLayoutId id="2147483665" r:id="rId1"/>
    <p:sldLayoutId id="2147483680" r:id="rId2"/>
    <p:sldLayoutId id="2147483681" r:id="rId3"/>
    <p:sldLayoutId id="2147483682" r:id="rId4"/>
    <p:sldLayoutId id="2147483683" r:id="rId5"/>
    <p:sldLayoutId id="2147483684" r:id="rId6"/>
    <p:sldLayoutId id="2147483814" r:id="rId7"/>
    <p:sldLayoutId id="2147483816" r:id="rId8"/>
    <p:sldLayoutId id="2147483818" r:id="rId9"/>
    <p:sldLayoutId id="2147483824"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502E046-F7AE-E3D3-0CF5-2E0DE3A488C5}"/>
              </a:ext>
            </a:extLst>
          </p:cNvPr>
          <p:cNvGrpSpPr/>
          <p:nvPr userDrawn="1"/>
        </p:nvGrpSpPr>
        <p:grpSpPr>
          <a:xfrm>
            <a:off x="11768660" y="4715933"/>
            <a:ext cx="423340" cy="1937035"/>
            <a:chOff x="11710927" y="5124802"/>
            <a:chExt cx="302525" cy="1384233"/>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10927" y="6509035"/>
              <a:ext cx="302525" cy="0"/>
            </a:xfrm>
            <a:prstGeom prst="line">
              <a:avLst/>
            </a:prstGeom>
            <a:ln w="12700">
              <a:solidFill>
                <a:srgbClr val="3FB5A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07B0093-C906-770B-4F3B-7E96B5D49AB7}"/>
                </a:ext>
              </a:extLst>
            </p:cNvPr>
            <p:cNvPicPr>
              <a:picLocks noChangeAspect="1"/>
            </p:cNvPicPr>
            <p:nvPr userDrawn="1"/>
          </p:nvPicPr>
          <p:blipFill rotWithShape="1">
            <a:blip r:embed="rId39" cstate="screen">
              <a:extLst>
                <a:ext uri="{28A0092B-C50C-407E-A947-70E740481C1C}">
                  <a14:useLocalDpi xmlns:a14="http://schemas.microsoft.com/office/drawing/2010/main"/>
                </a:ext>
              </a:extLst>
            </a:blip>
            <a:srcRect/>
            <a:stretch/>
          </p:blipFill>
          <p:spPr>
            <a:xfrm rot="16200000">
              <a:off x="11229942" y="5705095"/>
              <a:ext cx="1301944" cy="141358"/>
            </a:xfrm>
            <a:prstGeom prst="rect">
              <a:avLst/>
            </a:prstGeom>
          </p:spPr>
        </p:pic>
      </p:grpSp>
    </p:spTree>
    <p:extLst>
      <p:ext uri="{BB962C8B-B14F-4D97-AF65-F5344CB8AC3E}">
        <p14:creationId xmlns:p14="http://schemas.microsoft.com/office/powerpoint/2010/main" val="34091274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 id="2147483713" r:id="rId25"/>
    <p:sldLayoutId id="2147483714" r:id="rId26"/>
    <p:sldLayoutId id="2147483715" r:id="rId27"/>
    <p:sldLayoutId id="2147483716" r:id="rId28"/>
    <p:sldLayoutId id="2147483717" r:id="rId29"/>
    <p:sldLayoutId id="2147483718" r:id="rId30"/>
    <p:sldLayoutId id="2147483719" r:id="rId31"/>
    <p:sldLayoutId id="2147483720" r:id="rId32"/>
    <p:sldLayoutId id="2147483817" r:id="rId33"/>
    <p:sldLayoutId id="2147483819" r:id="rId34"/>
    <p:sldLayoutId id="2147483825" r:id="rId35"/>
    <p:sldLayoutId id="2147483826" r:id="rId36"/>
    <p:sldLayoutId id="2147483827" r:id="rId3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15"/>
          <p:cNvGrpSpPr/>
          <p:nvPr/>
        </p:nvGrpSpPr>
        <p:grpSpPr>
          <a:xfrm>
            <a:off x="11768660" y="4715933"/>
            <a:ext cx="423340" cy="1937035"/>
            <a:chOff x="11710927" y="5124802"/>
            <a:chExt cx="302525" cy="1384233"/>
          </a:xfrm>
        </p:grpSpPr>
        <p:cxnSp>
          <p:nvCxnSpPr>
            <p:cNvPr id="11" name="Google Shape;11;p115"/>
            <p:cNvCxnSpPr/>
            <p:nvPr/>
          </p:nvCxnSpPr>
          <p:spPr>
            <a:xfrm>
              <a:off x="11710927" y="6509035"/>
              <a:ext cx="302525" cy="0"/>
            </a:xfrm>
            <a:prstGeom prst="straightConnector1">
              <a:avLst/>
            </a:prstGeom>
            <a:noFill/>
            <a:ln w="12700" cap="flat" cmpd="sng">
              <a:solidFill>
                <a:srgbClr val="3FB5A1"/>
              </a:solidFill>
              <a:prstDash val="solid"/>
              <a:miter lim="800000"/>
              <a:headEnd type="none" w="sm" len="sm"/>
              <a:tailEnd type="none" w="sm" len="sm"/>
            </a:ln>
          </p:spPr>
        </p:cxnSp>
        <p:pic>
          <p:nvPicPr>
            <p:cNvPr id="12" name="Google Shape;12;p115"/>
            <p:cNvPicPr preferRelativeResize="0"/>
            <p:nvPr/>
          </p:nvPicPr>
          <p:blipFill rotWithShape="1">
            <a:blip r:embed="rId24" cstate="screen">
              <a:alphaModFix/>
              <a:extLst>
                <a:ext uri="{28A0092B-C50C-407E-A947-70E740481C1C}">
                  <a14:useLocalDpi xmlns:a14="http://schemas.microsoft.com/office/drawing/2010/main"/>
                </a:ext>
              </a:extLst>
            </a:blip>
            <a:srcRect/>
            <a:stretch/>
          </p:blipFill>
          <p:spPr>
            <a:xfrm rot="-5400000">
              <a:off x="11229942" y="5705095"/>
              <a:ext cx="1301944" cy="141358"/>
            </a:xfrm>
            <a:prstGeom prst="rect">
              <a:avLst/>
            </a:prstGeom>
            <a:noFill/>
            <a:ln>
              <a:noFill/>
            </a:ln>
          </p:spPr>
        </p:pic>
      </p:grpSp>
    </p:spTree>
    <p:extLst>
      <p:ext uri="{BB962C8B-B14F-4D97-AF65-F5344CB8AC3E}">
        <p14:creationId xmlns:p14="http://schemas.microsoft.com/office/powerpoint/2010/main" val="1916030463"/>
      </p:ext>
    </p:extLst>
  </p:cSld>
  <p:clrMap bg1="lt1" tx1="dk1" bg2="dk2" tx2="lt2" accent1="accent1" accent2="accent2" accent3="accent3" accent4="accent4" accent5="accent5" accent6="accent6" hlink="hlink" folHlink="folHlink"/>
  <p:sldLayoutIdLst>
    <p:sldLayoutId id="2147483724" r:id="rId1"/>
    <p:sldLayoutId id="2147483725" r:id="rId2"/>
    <p:sldLayoutId id="2147483726" r:id="rId3"/>
    <p:sldLayoutId id="2147483728"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 id="2147483743" r:id="rId18"/>
    <p:sldLayoutId id="2147483744" r:id="rId19"/>
    <p:sldLayoutId id="2147483745" r:id="rId20"/>
    <p:sldLayoutId id="2147483746" r:id="rId21"/>
    <p:sldLayoutId id="2147483809"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502E046-F7AE-E3D3-0CF5-2E0DE3A488C5}"/>
              </a:ext>
            </a:extLst>
          </p:cNvPr>
          <p:cNvGrpSpPr/>
          <p:nvPr userDrawn="1"/>
        </p:nvGrpSpPr>
        <p:grpSpPr>
          <a:xfrm>
            <a:off x="11768660" y="4715933"/>
            <a:ext cx="423340" cy="1937035"/>
            <a:chOff x="11710927" y="5124802"/>
            <a:chExt cx="302525" cy="1384233"/>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10927" y="6509035"/>
              <a:ext cx="302525" cy="0"/>
            </a:xfrm>
            <a:prstGeom prst="line">
              <a:avLst/>
            </a:prstGeom>
            <a:ln w="12700">
              <a:solidFill>
                <a:srgbClr val="3FB5A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07B0093-C906-770B-4F3B-7E96B5D49AB7}"/>
                </a:ext>
              </a:extLst>
            </p:cNvPr>
            <p:cNvPicPr>
              <a:picLocks noChangeAspect="1"/>
            </p:cNvPicPr>
            <p:nvPr userDrawn="1"/>
          </p:nvPicPr>
          <p:blipFill rotWithShape="1">
            <a:blip r:embed="rId30" cstate="screen">
              <a:extLst>
                <a:ext uri="{28A0092B-C50C-407E-A947-70E740481C1C}">
                  <a14:useLocalDpi xmlns:a14="http://schemas.microsoft.com/office/drawing/2010/main"/>
                </a:ext>
              </a:extLst>
            </a:blip>
            <a:srcRect/>
            <a:stretch/>
          </p:blipFill>
          <p:spPr>
            <a:xfrm rot="16200000">
              <a:off x="11229942" y="5705095"/>
              <a:ext cx="1301944" cy="141358"/>
            </a:xfrm>
            <a:prstGeom prst="rect">
              <a:avLst/>
            </a:prstGeom>
          </p:spPr>
        </p:pic>
      </p:grpSp>
    </p:spTree>
    <p:extLst>
      <p:ext uri="{BB962C8B-B14F-4D97-AF65-F5344CB8AC3E}">
        <p14:creationId xmlns:p14="http://schemas.microsoft.com/office/powerpoint/2010/main" val="401656479"/>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 id="2147483800" r:id="rId18"/>
    <p:sldLayoutId id="2147483801" r:id="rId19"/>
    <p:sldLayoutId id="2147483802" r:id="rId20"/>
    <p:sldLayoutId id="2147483803" r:id="rId21"/>
    <p:sldLayoutId id="2147483804" r:id="rId22"/>
    <p:sldLayoutId id="2147483805" r:id="rId23"/>
    <p:sldLayoutId id="2147483806" r:id="rId24"/>
    <p:sldLayoutId id="2147483807" r:id="rId25"/>
    <p:sldLayoutId id="2147483808" r:id="rId26"/>
    <p:sldLayoutId id="2147483820" r:id="rId27"/>
    <p:sldLayoutId id="2147483821"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jpeg"/><Relationship Id="rId1" Type="http://schemas.openxmlformats.org/officeDocument/2006/relationships/slideLayout" Target="../slideLayouts/slideLayout69.xml"/></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hyperlink" Target="https://disinfo-prompt.eu/" TargetMode="External"/><Relationship Id="rId7"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20.svg"/><Relationship Id="rId4" Type="http://schemas.openxmlformats.org/officeDocument/2006/relationships/hyperlink" Target="https://edmo.eu/edmo-news/guiding-principles-for-the-edmo-network/"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hyperlink" Target="https://www.ebu.ch/files/live/sites/ebu/files/Publications/EBU-Empowering-Society_EN.pdf" TargetMode="External"/><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hyperlink" Target="https://podcasts.apple.com/be/podcast/a-traffic-accident-that-changed-reporting-standards/id1620335317?i=1000558244094"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hyperlink" Target="https://podcasts.apple.com/be/podcast/im-not-going-to-live-like-this-jessikka-aros-fight/id1620335317?i=1000558616099" TargetMode="External"/><Relationship Id="rId5" Type="http://schemas.openxmlformats.org/officeDocument/2006/relationships/image" Target="../media/image35.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hyperlink" Target="https://euvsdisinfo.eu/" TargetMode="External"/><Relationship Id="rId7" Type="http://schemas.openxmlformats.org/officeDocument/2006/relationships/hyperlink" Target="https://euvsdisinfo.eu/report/the-task-of-the-europeans-is-to-continue-the-war-and-use-ukraine-to-destroy-russia/"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37.png"/><Relationship Id="rId5" Type="http://schemas.openxmlformats.org/officeDocument/2006/relationships/image" Target="../media/image11.png"/><Relationship Id="rId4" Type="http://schemas.openxmlformats.org/officeDocument/2006/relationships/image" Target="../media/image20.svg"/></Relationships>
</file>

<file path=ppt/slides/_rels/slide17.xml.rels><?xml version="1.0" encoding="UTF-8" standalone="yes"?>
<Relationships xmlns="http://schemas.openxmlformats.org/package/2006/relationships"><Relationship Id="rId8" Type="http://schemas.openxmlformats.org/officeDocument/2006/relationships/hyperlink" Target="https://cfmm.org.uk/wp-content/uploads/2024/03/CfMM-Report-Final-MEDIA-BIAS-GAZA-2023-24-ePDF.pdf" TargetMode="External"/><Relationship Id="rId3" Type="http://schemas.openxmlformats.org/officeDocument/2006/relationships/hyperlink" Target="https://360info.org/western-reporting-of-israel-reflects-a-deep-rooted-bias/" TargetMode="External"/><Relationship Id="rId7"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33.png"/><Relationship Id="rId5" Type="http://schemas.openxmlformats.org/officeDocument/2006/relationships/image" Target="../media/image20.svg"/><Relationship Id="rId4" Type="http://schemas.openxmlformats.org/officeDocument/2006/relationships/image" Target="../media/image23.svg"/></Relationships>
</file>

<file path=ppt/slides/_rels/slide1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0.svg"/><Relationship Id="rId7" Type="http://schemas.openxmlformats.org/officeDocument/2006/relationships/hyperlink" Target="https://www.factcheck.org/askfactcheck" TargetMode="External"/><Relationship Id="rId2" Type="http://schemas.openxmlformats.org/officeDocument/2006/relationships/image" Target="../media/image39.svg"/><Relationship Id="rId1" Type="http://schemas.openxmlformats.org/officeDocument/2006/relationships/slideLayout" Target="../slideLayouts/slideLayout95.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hyperlink" Target="https://www.youtube.com/watch?v=AkwWcHekMdo" TargetMode="External"/><Relationship Id="rId9" Type="http://schemas.openxmlformats.org/officeDocument/2006/relationships/hyperlink" Target="https://www.newsguardtech.com/"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3.png"/><Relationship Id="rId7" Type="http://schemas.openxmlformats.org/officeDocument/2006/relationships/hyperlink" Target="https://en.ejo.ch/recent/romania-how-a-disinformation-campaign-prevented-free-suffrage" TargetMode="External"/><Relationship Id="rId2" Type="http://schemas.openxmlformats.org/officeDocument/2006/relationships/image" Target="../media/image10.svg"/><Relationship Id="rId1" Type="http://schemas.openxmlformats.org/officeDocument/2006/relationships/slideLayout" Target="../slideLayouts/slideLayout95.xml"/><Relationship Id="rId6" Type="http://schemas.openxmlformats.org/officeDocument/2006/relationships/image" Target="../media/image45.png"/><Relationship Id="rId5" Type="http://schemas.openxmlformats.org/officeDocument/2006/relationships/hyperlink" Target="https://www.youtube.com/watch?v=diLvmoMe8SM" TargetMode="Externa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criticalthinking.org/pages/defining-critical-thinking/766" TargetMode="External"/><Relationship Id="rId7" Type="http://schemas.openxmlformats.org/officeDocument/2006/relationships/image" Target="../media/image10.svg"/><Relationship Id="rId2" Type="http://schemas.openxmlformats.org/officeDocument/2006/relationships/image" Target="../media/image47.svg"/><Relationship Id="rId1" Type="http://schemas.openxmlformats.org/officeDocument/2006/relationships/slideLayout" Target="../slideLayouts/slideLayout42.xml"/><Relationship Id="rId6" Type="http://schemas.openxmlformats.org/officeDocument/2006/relationships/image" Target="../media/image50.svg"/><Relationship Id="rId5" Type="http://schemas.openxmlformats.org/officeDocument/2006/relationships/image" Target="../media/image49.svg"/><Relationship Id="rId4" Type="http://schemas.openxmlformats.org/officeDocument/2006/relationships/image" Target="../media/image48.svg"/></Relationships>
</file>

<file path=ppt/slides/_rels/slide2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51.jpe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0.svg"/><Relationship Id="rId7" Type="http://schemas.openxmlformats.org/officeDocument/2006/relationships/hyperlink" Target="https://www.osce.org/files/f/documents/d/b/99560.pdf" TargetMode="External"/><Relationship Id="rId2" Type="http://schemas.openxmlformats.org/officeDocument/2006/relationships/notesSlide" Target="../notesSlides/notesSlide11.xml"/><Relationship Id="rId1" Type="http://schemas.openxmlformats.org/officeDocument/2006/relationships/slideLayout" Target="../slideLayouts/slideLayout26.xml"/><Relationship Id="rId6" Type="http://schemas.openxmlformats.org/officeDocument/2006/relationships/hyperlink" Target="https://efcsn.com/" TargetMode="External"/><Relationship Id="rId5" Type="http://schemas.openxmlformats.org/officeDocument/2006/relationships/image" Target="../media/image54.pn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0.svg"/><Relationship Id="rId7" Type="http://schemas.openxmlformats.org/officeDocument/2006/relationships/hyperlink" Target="https://www.osce.org/files/f/documents/d/b/99560.pdf" TargetMode="External"/><Relationship Id="rId2" Type="http://schemas.openxmlformats.org/officeDocument/2006/relationships/notesSlide" Target="../notesSlides/notesSlide12.xml"/><Relationship Id="rId1" Type="http://schemas.openxmlformats.org/officeDocument/2006/relationships/slideLayout" Target="../slideLayouts/slideLayout26.xml"/><Relationship Id="rId6" Type="http://schemas.openxmlformats.org/officeDocument/2006/relationships/hyperlink" Target="https://maldita.es/malditobulo/20250312/bill-gates-nueva-religion-inteligencia-artificial-agenda-globalista/" TargetMode="External"/><Relationship Id="rId5" Type="http://schemas.openxmlformats.org/officeDocument/2006/relationships/image" Target="../media/image55.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wv5PueaXI" TargetMode="External"/><Relationship Id="rId2" Type="http://schemas.openxmlformats.org/officeDocument/2006/relationships/hyperlink" Target="https://digital-strategy.ec.europa.eu/en/library/2022-strengthened-code-practice-disinformation" TargetMode="External"/><Relationship Id="rId1" Type="http://schemas.openxmlformats.org/officeDocument/2006/relationships/slideLayout" Target="../slideLayouts/slideLayout27.xml"/><Relationship Id="rId4" Type="http://schemas.openxmlformats.org/officeDocument/2006/relationships/image" Target="../media/image56.jpeg"/></Relationships>
</file>

<file path=ppt/slides/_rels/slide2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3.xml"/><Relationship Id="rId1" Type="http://schemas.openxmlformats.org/officeDocument/2006/relationships/slideLayout" Target="../slideLayouts/slideLayout26.xml"/><Relationship Id="rId6" Type="http://schemas.openxmlformats.org/officeDocument/2006/relationships/hyperlink" Target="https://disinfocode.eu/" TargetMode="External"/><Relationship Id="rId5" Type="http://schemas.openxmlformats.org/officeDocument/2006/relationships/image" Target="../media/image57.png"/><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8" Type="http://schemas.openxmlformats.org/officeDocument/2006/relationships/hyperlink" Target="http://isdglobal.org/" TargetMode="External"/><Relationship Id="rId13" Type="http://schemas.openxmlformats.org/officeDocument/2006/relationships/hyperlink" Target="https://www.clashdigital.com/" TargetMode="External"/><Relationship Id="rId3" Type="http://schemas.openxmlformats.org/officeDocument/2006/relationships/image" Target="../media/image20.svg"/><Relationship Id="rId7" Type="http://schemas.openxmlformats.org/officeDocument/2006/relationships/hyperlink" Target="http://feedback.org/" TargetMode="External"/><Relationship Id="rId12" Type="http://schemas.openxmlformats.org/officeDocument/2006/relationships/hyperlink" Target="https://fakenews.pl/" TargetMode="External"/><Relationship Id="rId17" Type="http://schemas.openxmlformats.org/officeDocument/2006/relationships/hyperlink" Target="https://www.logicallyfacts.com/" TargetMode="External"/><Relationship Id="rId2" Type="http://schemas.openxmlformats.org/officeDocument/2006/relationships/notesSlide" Target="../notesSlides/notesSlide14.xml"/><Relationship Id="rId16" Type="http://schemas.openxmlformats.org/officeDocument/2006/relationships/hyperlink" Target="http://odpowiedzialnapolityka.pl/" TargetMode="External"/><Relationship Id="rId1" Type="http://schemas.openxmlformats.org/officeDocument/2006/relationships/slideLayout" Target="../slideLayouts/slideLayout26.xml"/><Relationship Id="rId6" Type="http://schemas.openxmlformats.org/officeDocument/2006/relationships/hyperlink" Target="https://checkfirst.network/" TargetMode="External"/><Relationship Id="rId11" Type="http://schemas.openxmlformats.org/officeDocument/2006/relationships/hyperlink" Target="https://www.disarm.foundation/" TargetMode="External"/><Relationship Id="rId5" Type="http://schemas.openxmlformats.org/officeDocument/2006/relationships/hyperlink" Target="https://alliance4europe.eu/" TargetMode="External"/><Relationship Id="rId15" Type="http://schemas.openxmlformats.org/officeDocument/2006/relationships/hyperlink" Target="http://ceeddw.org/" TargetMode="External"/><Relationship Id="rId10" Type="http://schemas.openxmlformats.org/officeDocument/2006/relationships/hyperlink" Target="http://globsec.org/" TargetMode="External"/><Relationship Id="rId4" Type="http://schemas.openxmlformats.org/officeDocument/2006/relationships/image" Target="../media/image23.svg"/><Relationship Id="rId9" Type="http://schemas.openxmlformats.org/officeDocument/2006/relationships/hyperlink" Target="http://infoops.pl/" TargetMode="External"/><Relationship Id="rId14" Type="http://schemas.openxmlformats.org/officeDocument/2006/relationships/hyperlink" Target="https://aiforensics.org/"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osce.org/files/f/documents/d/b/99560.pdf" TargetMode="External"/><Relationship Id="rId3" Type="http://schemas.openxmlformats.org/officeDocument/2006/relationships/image" Target="../media/image20.svg"/><Relationship Id="rId7" Type="http://schemas.openxmlformats.org/officeDocument/2006/relationships/hyperlink" Target="https://checkfirst.network/unchecked-political-ads-a-surge-of-pro-russian-propaganda-on-metas-platforms-ahead-of-eu-elections/" TargetMode="External"/><Relationship Id="rId2" Type="http://schemas.openxmlformats.org/officeDocument/2006/relationships/notesSlide" Target="../notesSlides/notesSlide15.xml"/><Relationship Id="rId1" Type="http://schemas.openxmlformats.org/officeDocument/2006/relationships/slideLayout" Target="../slideLayouts/slideLayout46.xml"/><Relationship Id="rId6" Type="http://schemas.openxmlformats.org/officeDocument/2006/relationships/hyperlink" Target="https://alliance4europe.eu/first-summary-report-of-the-eu-election-network-pre-election-analysis" TargetMode="External"/><Relationship Id="rId5" Type="http://schemas.openxmlformats.org/officeDocument/2006/relationships/image" Target="../media/image58.png"/><Relationship Id="rId4" Type="http://schemas.openxmlformats.org/officeDocument/2006/relationships/image" Target="../media/image11.png"/><Relationship Id="rId9" Type="http://schemas.openxmlformats.org/officeDocument/2006/relationships/image" Target="../media/image23.svg"/></Relationships>
</file>

<file path=ppt/slides/_rels/slide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hyperlink" Target="https://www.youtube.com/watch?v=--wv5PueaXI" TargetMode="External"/><Relationship Id="rId1" Type="http://schemas.openxmlformats.org/officeDocument/2006/relationships/slideLayout" Target="../slideLayouts/slideLayout28.xml"/><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6.xml"/><Relationship Id="rId1" Type="http://schemas.openxmlformats.org/officeDocument/2006/relationships/slideLayout" Target="../slideLayouts/slideLayout26.xml"/><Relationship Id="rId6" Type="http://schemas.openxmlformats.org/officeDocument/2006/relationships/hyperlink" Target="https://digital-strategy.ec.europa.eu/en/policies/digital-services-act-package" TargetMode="External"/><Relationship Id="rId5" Type="http://schemas.openxmlformats.org/officeDocument/2006/relationships/image" Target="../media/image60.png"/><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7.xml"/><Relationship Id="rId1" Type="http://schemas.openxmlformats.org/officeDocument/2006/relationships/slideLayout" Target="../slideLayouts/slideLayout26.xml"/><Relationship Id="rId6" Type="http://schemas.openxmlformats.org/officeDocument/2006/relationships/hyperlink" Target="https://digital-strategy.ec.europa.eu/en/policies/digital-services-act-package" TargetMode="External"/><Relationship Id="rId5" Type="http://schemas.openxmlformats.org/officeDocument/2006/relationships/image" Target="../media/image60.png"/><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hyperlink" Target="https://digital-strategy.ec.europa.eu/en/policies/erga" TargetMode="External"/><Relationship Id="rId7" Type="http://schemas.openxmlformats.org/officeDocument/2006/relationships/hyperlink" Target="https://media-board.europa.eu/index_en" TargetMode="External"/><Relationship Id="rId2" Type="http://schemas.openxmlformats.org/officeDocument/2006/relationships/notesSlide" Target="../notesSlides/notesSlide18.xml"/><Relationship Id="rId1" Type="http://schemas.openxmlformats.org/officeDocument/2006/relationships/slideLayout" Target="../slideLayouts/slideLayout26.xml"/><Relationship Id="rId6" Type="http://schemas.openxmlformats.org/officeDocument/2006/relationships/image" Target="../media/image61.png"/><Relationship Id="rId5" Type="http://schemas.openxmlformats.org/officeDocument/2006/relationships/image" Target="../media/image11.png"/><Relationship Id="rId4" Type="http://schemas.openxmlformats.org/officeDocument/2006/relationships/image" Target="../media/image20.svg"/></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svg"/><Relationship Id="rId1" Type="http://schemas.openxmlformats.org/officeDocument/2006/relationships/slideLayout" Target="../slideLayouts/slideLayout46.xml"/><Relationship Id="rId5" Type="http://schemas.openxmlformats.org/officeDocument/2006/relationships/hyperlink" Target="https://www.disinfo.eu/publications/indian-chronicles-deep-dive-into-a-15-year-operation-targeting-the-eu-and-un-to-serve-indian-interests/" TargetMode="External"/><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3" Type="http://schemas.openxmlformats.org/officeDocument/2006/relationships/hyperlink" Target="https://www.disinfo.eu/publications/how-to-detect-and-analyse-identity-based-disinformation-fimi/" TargetMode="External"/><Relationship Id="rId7" Type="http://schemas.openxmlformats.org/officeDocument/2006/relationships/image" Target="../media/image63.png"/><Relationship Id="rId2" Type="http://schemas.openxmlformats.org/officeDocument/2006/relationships/notesSlide" Target="../notesSlides/notesSlide19.xml"/><Relationship Id="rId1" Type="http://schemas.openxmlformats.org/officeDocument/2006/relationships/slideLayout" Target="../slideLayouts/slideLayout26.xml"/><Relationship Id="rId6" Type="http://schemas.openxmlformats.org/officeDocument/2006/relationships/image" Target="../media/image11.png"/><Relationship Id="rId5" Type="http://schemas.openxmlformats.org/officeDocument/2006/relationships/image" Target="../media/image20.svg"/><Relationship Id="rId4" Type="http://schemas.openxmlformats.org/officeDocument/2006/relationships/hyperlink" Target="https://www.youtube.com/watch?v=8cUL9G-C0Xk"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10.svg"/><Relationship Id="rId7" Type="http://schemas.openxmlformats.org/officeDocument/2006/relationships/hyperlink" Target="https://faktabaari.fi/" TargetMode="External"/><Relationship Id="rId12" Type="http://schemas.openxmlformats.org/officeDocument/2006/relationships/hyperlink" Target="https://hoaxy.osome.iu.edu/" TargetMode="External"/><Relationship Id="rId2" Type="http://schemas.openxmlformats.org/officeDocument/2006/relationships/notesSlide" Target="../notesSlides/notesSlide20.xml"/><Relationship Id="rId1" Type="http://schemas.openxmlformats.org/officeDocument/2006/relationships/slideLayout" Target="../slideLayouts/slideLayout42.xml"/><Relationship Id="rId6" Type="http://schemas.openxmlformats.org/officeDocument/2006/relationships/image" Target="../media/image64.png"/><Relationship Id="rId11" Type="http://schemas.openxmlformats.org/officeDocument/2006/relationships/image" Target="../media/image66.png"/><Relationship Id="rId5" Type="http://schemas.openxmlformats.org/officeDocument/2006/relationships/image" Target="../media/image40.png"/><Relationship Id="rId10" Type="http://schemas.openxmlformats.org/officeDocument/2006/relationships/hyperlink" Target="https://www.newsguardtech.com/" TargetMode="External"/><Relationship Id="rId4" Type="http://schemas.openxmlformats.org/officeDocument/2006/relationships/hyperlink" Target="https://www.faktabaari.fi/assets/FactBar_EDU_Fact-checking_for_educators_and_future_voters_13112018.pdf" TargetMode="External"/><Relationship Id="rId9" Type="http://schemas.openxmlformats.org/officeDocument/2006/relationships/image" Target="../media/image65.png"/></Relationships>
</file>

<file path=ppt/slides/_rels/slide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svg"/><Relationship Id="rId1" Type="http://schemas.openxmlformats.org/officeDocument/2006/relationships/slideLayout" Target="../slideLayouts/slideLayout42.xml"/><Relationship Id="rId5" Type="http://schemas.openxmlformats.org/officeDocument/2006/relationships/image" Target="../media/image10.svg"/><Relationship Id="rId4" Type="http://schemas.openxmlformats.org/officeDocument/2006/relationships/image" Target="../media/image50.svg"/></Relationships>
</file>

<file path=ppt/slides/_rels/slide38.xml.rels><?xml version="1.0" encoding="UTF-8" standalone="yes"?>
<Relationships xmlns="http://schemas.openxmlformats.org/package/2006/relationships"><Relationship Id="rId8" Type="http://schemas.openxmlformats.org/officeDocument/2006/relationships/hyperlink" Target="https://www.osce.org/files/f/documents/d/b/99560.pdf" TargetMode="External"/><Relationship Id="rId3" Type="http://schemas.openxmlformats.org/officeDocument/2006/relationships/image" Target="../media/image20.svg"/><Relationship Id="rId7" Type="http://schemas.openxmlformats.org/officeDocument/2006/relationships/hyperlink" Target="https://checkfirst.network/unchecked-political-ads-a-surge-of-pro-russian-propaganda-on-metas-platforms-ahead-of-eu-elections/" TargetMode="External"/><Relationship Id="rId2" Type="http://schemas.openxmlformats.org/officeDocument/2006/relationships/notesSlide" Target="../notesSlides/notesSlide21.xml"/><Relationship Id="rId1" Type="http://schemas.openxmlformats.org/officeDocument/2006/relationships/slideLayout" Target="../slideLayouts/slideLayout46.xml"/><Relationship Id="rId6" Type="http://schemas.openxmlformats.org/officeDocument/2006/relationships/hyperlink" Target="https://alliance4europe.eu/first-summary-report-of-the-eu-election-network-pre-election-analysis" TargetMode="External"/><Relationship Id="rId5" Type="http://schemas.openxmlformats.org/officeDocument/2006/relationships/image" Target="../media/image58.png"/><Relationship Id="rId4" Type="http://schemas.openxmlformats.org/officeDocument/2006/relationships/image" Target="../media/image11.png"/><Relationship Id="rId9" Type="http://schemas.openxmlformats.org/officeDocument/2006/relationships/image" Target="../media/image23.svg"/></Relationships>
</file>

<file path=ppt/slides/_rels/slide3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67.jpe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1.xml"/></Relationships>
</file>

<file path=ppt/slides/_rels/slide4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68.png"/><Relationship Id="rId1" Type="http://schemas.openxmlformats.org/officeDocument/2006/relationships/slideLayout" Target="../slideLayouts/slideLayout45.xml"/></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2.xml"/><Relationship Id="rId1" Type="http://schemas.openxmlformats.org/officeDocument/2006/relationships/slideLayout" Target="../slideLayouts/slideLayout26.xml"/><Relationship Id="rId4" Type="http://schemas.openxmlformats.org/officeDocument/2006/relationships/image" Target="../media/image20.svg"/></Relationships>
</file>

<file path=ppt/slides/_rels/slide4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hyperlink" Target="https://www.youtube.com/watch?v=--wv5PueaXI" TargetMode="External"/><Relationship Id="rId1" Type="http://schemas.openxmlformats.org/officeDocument/2006/relationships/slideLayout" Target="../slideLayouts/slideLayout27.xml"/><Relationship Id="rId4" Type="http://schemas.openxmlformats.org/officeDocument/2006/relationships/image" Target="../media/image10.svg"/></Relationships>
</file>

<file path=ppt/slides/_rels/slide4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3.xml"/><Relationship Id="rId1" Type="http://schemas.openxmlformats.org/officeDocument/2006/relationships/slideLayout" Target="../slideLayouts/slideLayout26.xml"/><Relationship Id="rId6" Type="http://schemas.openxmlformats.org/officeDocument/2006/relationships/hyperlink" Target="https://www.stopfake.org/en/main/" TargetMode="External"/><Relationship Id="rId5" Type="http://schemas.openxmlformats.org/officeDocument/2006/relationships/image" Target="../media/image72.png"/><Relationship Id="rId4" Type="http://schemas.openxmlformats.org/officeDocument/2006/relationships/image" Target="../media/image71.png"/></Relationships>
</file>

<file path=ppt/slides/_rels/slide44.xml.rels><?xml version="1.0" encoding="UTF-8" standalone="yes"?>
<Relationships xmlns="http://schemas.openxmlformats.org/package/2006/relationships"><Relationship Id="rId8" Type="http://schemas.openxmlformats.org/officeDocument/2006/relationships/hyperlink" Target="https://www.uab.cat/web/universitat-autonoma-de-barcelona-1345467954774.html" TargetMode="External"/><Relationship Id="rId3" Type="http://schemas.openxmlformats.org/officeDocument/2006/relationships/image" Target="../media/image20.svg"/><Relationship Id="rId7" Type="http://schemas.openxmlformats.org/officeDocument/2006/relationships/image" Target="../media/image74.png"/><Relationship Id="rId2" Type="http://schemas.openxmlformats.org/officeDocument/2006/relationships/notesSlide" Target="../notesSlides/notesSlide24.xml"/><Relationship Id="rId1" Type="http://schemas.openxmlformats.org/officeDocument/2006/relationships/slideLayout" Target="../slideLayouts/slideLayout26.xml"/><Relationship Id="rId6" Type="http://schemas.openxmlformats.org/officeDocument/2006/relationships/hyperlink" Target="https://www.ucd.ie/professionalacademy/" TargetMode="External"/><Relationship Id="rId5" Type="http://schemas.openxmlformats.org/officeDocument/2006/relationships/image" Target="../media/image73.png"/><Relationship Id="rId4" Type="http://schemas.openxmlformats.org/officeDocument/2006/relationships/image" Target="../media/image71.png"/><Relationship Id="rId9" Type="http://schemas.openxmlformats.org/officeDocument/2006/relationships/image" Target="../media/image10.svg"/></Relationships>
</file>

<file path=ppt/slides/_rels/slide4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hyperlink" Target="https://www.youtube.com/watch?v=--wv5PueaXI" TargetMode="External"/><Relationship Id="rId1" Type="http://schemas.openxmlformats.org/officeDocument/2006/relationships/slideLayout" Target="../slideLayouts/slideLayout27.xml"/><Relationship Id="rId4" Type="http://schemas.openxmlformats.org/officeDocument/2006/relationships/image" Target="../media/image56.jpeg"/></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6.xml"/><Relationship Id="rId1" Type="http://schemas.openxmlformats.org/officeDocument/2006/relationships/video" Target="https://www.youtube.com/embed/uNidQHk5SZs?start=2&amp;feature=oembed" TargetMode="External"/><Relationship Id="rId6" Type="http://schemas.openxmlformats.org/officeDocument/2006/relationships/hyperlink" Target="https://ethicaljournalismnetwork.org/5-core-values-of-journalism" TargetMode="External"/><Relationship Id="rId5" Type="http://schemas.openxmlformats.org/officeDocument/2006/relationships/image" Target="../media/image20.svg"/><Relationship Id="rId4" Type="http://schemas.openxmlformats.org/officeDocument/2006/relationships/image" Target="../media/image75.jpeg"/></Relationships>
</file>

<file path=ppt/slides/_rels/slide48.xml.rels><?xml version="1.0" encoding="UTF-8" standalone="yes"?>
<Relationships xmlns="http://schemas.openxmlformats.org/package/2006/relationships"><Relationship Id="rId3" Type="http://schemas.openxmlformats.org/officeDocument/2006/relationships/hyperlink" Target="https://eufactcheck.eu/" TargetMode="External"/><Relationship Id="rId7" Type="http://schemas.openxmlformats.org/officeDocument/2006/relationships/image" Target="../media/image76.png"/><Relationship Id="rId2" Type="http://schemas.openxmlformats.org/officeDocument/2006/relationships/notesSlide" Target="../notesSlides/notesSlide26.xml"/><Relationship Id="rId1" Type="http://schemas.openxmlformats.org/officeDocument/2006/relationships/slideLayout" Target="../slideLayouts/slideLayout26.xml"/><Relationship Id="rId6" Type="http://schemas.openxmlformats.org/officeDocument/2006/relationships/image" Target="../media/image71.png"/><Relationship Id="rId5" Type="http://schemas.openxmlformats.org/officeDocument/2006/relationships/image" Target="../media/image20.svg"/><Relationship Id="rId4" Type="http://schemas.openxmlformats.org/officeDocument/2006/relationships/hyperlink" Target="https://ejta.eu/wp-content/uploads/2025/06/EJTA-Recommendations-for-AI-version-1.0-VDEF.pdf"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www.youtube.com/watch?v=--wv5PueaXI" TargetMode="External"/><Relationship Id="rId2" Type="http://schemas.openxmlformats.org/officeDocument/2006/relationships/notesSlide" Target="../notesSlides/notesSlide27.xml"/><Relationship Id="rId1" Type="http://schemas.openxmlformats.org/officeDocument/2006/relationships/slideLayout" Target="../slideLayouts/slideLayout28.xml"/><Relationship Id="rId5" Type="http://schemas.openxmlformats.org/officeDocument/2006/relationships/image" Target="../media/image59.png"/><Relationship Id="rId4" Type="http://schemas.openxmlformats.org/officeDocument/2006/relationships/image" Target="../media/image56.jpeg"/></Relationships>
</file>

<file path=ppt/slides/_rels/slide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5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8.xml"/><Relationship Id="rId1" Type="http://schemas.openxmlformats.org/officeDocument/2006/relationships/slideLayout" Target="../slideLayouts/slideLayout26.xml"/><Relationship Id="rId6" Type="http://schemas.openxmlformats.org/officeDocument/2006/relationships/hyperlink" Target="https://www.rte.ie/documents/news/2024/06/report2024.pdf" TargetMode="External"/><Relationship Id="rId5" Type="http://schemas.openxmlformats.org/officeDocument/2006/relationships/image" Target="../media/image78.png"/><Relationship Id="rId4" Type="http://schemas.openxmlformats.org/officeDocument/2006/relationships/image" Target="../media/image77.png"/></Relationships>
</file>

<file path=ppt/slides/_rels/slide5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20.svg"/><Relationship Id="rId1" Type="http://schemas.openxmlformats.org/officeDocument/2006/relationships/slideLayout" Target="../slideLayouts/slideLayout42.xml"/><Relationship Id="rId6" Type="http://schemas.openxmlformats.org/officeDocument/2006/relationships/image" Target="../media/image80.svg"/><Relationship Id="rId5" Type="http://schemas.openxmlformats.org/officeDocument/2006/relationships/hyperlink" Target="https://journals.sagepub.com/doi/10.1177/00936502241288103" TargetMode="External"/><Relationship Id="rId4" Type="http://schemas.openxmlformats.org/officeDocument/2006/relationships/image" Target="../media/image79.png"/></Relationships>
</file>

<file path=ppt/slides/_rels/slide5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9.xml"/><Relationship Id="rId1" Type="http://schemas.openxmlformats.org/officeDocument/2006/relationships/slideLayout" Target="../slideLayouts/slideLayout46.xml"/><Relationship Id="rId6" Type="http://schemas.openxmlformats.org/officeDocument/2006/relationships/hyperlink" Target="https://www.tuni.fi/en" TargetMode="External"/><Relationship Id="rId5" Type="http://schemas.openxmlformats.org/officeDocument/2006/relationships/image" Target="../media/image82.png"/><Relationship Id="rId4" Type="http://schemas.openxmlformats.org/officeDocument/2006/relationships/image" Target="../media/image81.png"/></Relationships>
</file>

<file path=ppt/slides/_rels/slide53.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3.png"/><Relationship Id="rId7" Type="http://schemas.openxmlformats.org/officeDocument/2006/relationships/image" Target="../media/image85.png"/><Relationship Id="rId2" Type="http://schemas.openxmlformats.org/officeDocument/2006/relationships/image" Target="../media/image10.svg"/><Relationship Id="rId1" Type="http://schemas.openxmlformats.org/officeDocument/2006/relationships/slideLayout" Target="../slideLayouts/slideLayout42.xml"/><Relationship Id="rId6" Type="http://schemas.openxmlformats.org/officeDocument/2006/relationships/image" Target="../media/image39.svg"/><Relationship Id="rId5" Type="http://schemas.openxmlformats.org/officeDocument/2006/relationships/hyperlink" Target="https://op.europa.eu/en/publication-detail/-/publication/543ccb41-26d3-11ef-a195-01aa75ed71a1/language-en" TargetMode="External"/><Relationship Id="rId4" Type="http://schemas.openxmlformats.org/officeDocument/2006/relationships/image" Target="../media/image84.png"/><Relationship Id="rId9" Type="http://schemas.openxmlformats.org/officeDocument/2006/relationships/hyperlink" Target="https://www.unesco.org/mil4teachers/en/curriculum"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87.png"/><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88.png"/><Relationship Id="rId1" Type="http://schemas.openxmlformats.org/officeDocument/2006/relationships/slideLayout" Target="../slideLayouts/slideLayout45.xml"/></Relationships>
</file>

<file path=ppt/slides/_rels/slide5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30.xml"/><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hyperlink" Target="https://www.youtube.com/watch?v=--wv5PueaXI" TargetMode="External"/><Relationship Id="rId1" Type="http://schemas.openxmlformats.org/officeDocument/2006/relationships/slideLayout" Target="../slideLayouts/slideLayout27.xml"/><Relationship Id="rId4" Type="http://schemas.openxmlformats.org/officeDocument/2006/relationships/image" Target="../media/image89.jpeg"/></Relationships>
</file>

<file path=ppt/slides/_rels/slide5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31.xml"/><Relationship Id="rId1" Type="http://schemas.openxmlformats.org/officeDocument/2006/relationships/slideLayout" Target="../slideLayouts/slideLayout46.xml"/><Relationship Id="rId6" Type="http://schemas.openxmlformats.org/officeDocument/2006/relationships/hyperlink" Target="https://www.oversightboard.com/" TargetMode="External"/><Relationship Id="rId5" Type="http://schemas.openxmlformats.org/officeDocument/2006/relationships/image" Target="../media/image90.png"/><Relationship Id="rId4" Type="http://schemas.openxmlformats.org/officeDocument/2006/relationships/image" Target="../media/image11.png"/></Relationships>
</file>

<file path=ppt/slides/_rels/slide5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hyperlink" Target="https://www.youtube.com/watch?v=--wv5PueaXI" TargetMode="External"/><Relationship Id="rId1" Type="http://schemas.openxmlformats.org/officeDocument/2006/relationships/slideLayout" Target="../slideLayouts/slideLayout27.xml"/><Relationship Id="rId4" Type="http://schemas.openxmlformats.org/officeDocument/2006/relationships/image" Target="../media/image89.jpeg"/></Relationships>
</file>

<file path=ppt/slides/_rels/slide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image" Target="../media/image23.svg"/><Relationship Id="rId5" Type="http://schemas.openxmlformats.org/officeDocument/2006/relationships/hyperlink" Target="https://www.osce.org/files/f/documents/d/b/99560.pdf" TargetMode="External"/><Relationship Id="rId4" Type="http://schemas.openxmlformats.org/officeDocument/2006/relationships/hyperlink" Target="https://www.presscouncils.eu/comparative-data-on-media-councils/comparison/"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32.xml"/><Relationship Id="rId1" Type="http://schemas.openxmlformats.org/officeDocument/2006/relationships/slideLayout" Target="../slideLayouts/slideLayout26.xml"/></Relationships>
</file>

<file path=ppt/slides/_rels/slide6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33.xml"/><Relationship Id="rId1" Type="http://schemas.openxmlformats.org/officeDocument/2006/relationships/slideLayout" Target="../slideLayouts/slideLayout26.xml"/><Relationship Id="rId6" Type="http://schemas.openxmlformats.org/officeDocument/2006/relationships/hyperlink" Target="https://noyb.eu/en" TargetMode="External"/><Relationship Id="rId5" Type="http://schemas.openxmlformats.org/officeDocument/2006/relationships/image" Target="../media/image91.png"/><Relationship Id="rId4" Type="http://schemas.openxmlformats.org/officeDocument/2006/relationships/image" Target="../media/image11.png"/></Relationships>
</file>

<file path=ppt/slides/_rels/slide62.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notesSlide" Target="../notesSlides/notesSlide34.xml"/><Relationship Id="rId1" Type="http://schemas.openxmlformats.org/officeDocument/2006/relationships/slideLayout" Target="../slideLayouts/slideLayout47.xml"/><Relationship Id="rId5" Type="http://schemas.openxmlformats.org/officeDocument/2006/relationships/hyperlink" Target="https://www.factcheck.org/newsfeed-defenders/" TargetMode="External"/><Relationship Id="rId4" Type="http://schemas.openxmlformats.org/officeDocument/2006/relationships/image" Target="../media/image93.png"/></Relationships>
</file>

<file path=ppt/slides/_rels/slide63.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39.svg"/><Relationship Id="rId7" Type="http://schemas.openxmlformats.org/officeDocument/2006/relationships/hyperlink" Target="https://www.youtube.com/watch?v=biH0WBGEpTo" TargetMode="External"/><Relationship Id="rId2" Type="http://schemas.openxmlformats.org/officeDocument/2006/relationships/notesSlide" Target="../notesSlides/notesSlide35.xml"/><Relationship Id="rId1" Type="http://schemas.openxmlformats.org/officeDocument/2006/relationships/slideLayout" Target="../slideLayouts/slideLayout42.xml"/><Relationship Id="rId6" Type="http://schemas.openxmlformats.org/officeDocument/2006/relationships/image" Target="../media/image94.png"/><Relationship Id="rId5" Type="http://schemas.openxmlformats.org/officeDocument/2006/relationships/image" Target="../media/image40.png"/><Relationship Id="rId10" Type="http://schemas.openxmlformats.org/officeDocument/2006/relationships/hyperlink" Target="https://unesdoc.unesco.org/ark:/48223/pf0000385813/PDF/385813eng.pdf.multi" TargetMode="External"/><Relationship Id="rId4" Type="http://schemas.openxmlformats.org/officeDocument/2006/relationships/image" Target="../media/image10.svg"/><Relationship Id="rId9" Type="http://schemas.openxmlformats.org/officeDocument/2006/relationships/image" Target="../media/image96.png"/></Relationships>
</file>

<file path=ppt/slides/_rels/slide64.xml.rels><?xml version="1.0" encoding="UTF-8" standalone="yes"?>
<Relationships xmlns="http://schemas.openxmlformats.org/package/2006/relationships"><Relationship Id="rId2" Type="http://schemas.openxmlformats.org/officeDocument/2006/relationships/hyperlink" Target="https://www.linkedin.com/company/include-me-media" TargetMode="Externa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8" Type="http://schemas.openxmlformats.org/officeDocument/2006/relationships/hyperlink" Target="https://www.osce.org/files/f/documents/d/b/99560.pdf" TargetMode="External"/><Relationship Id="rId3" Type="http://schemas.openxmlformats.org/officeDocument/2006/relationships/image" Target="../media/image20.svg"/><Relationship Id="rId7" Type="http://schemas.openxmlformats.org/officeDocument/2006/relationships/hyperlink" Target="https://www.rusi.org/explore-our-research/publications/commentary/how-did-foreign-actors-exploit-recent-riots-uk" TargetMode="External"/><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hyperlink" Target="https://www.bbc.com/news/articles/c5y38gjp4ygo" TargetMode="External"/><Relationship Id="rId5" Type="http://schemas.openxmlformats.org/officeDocument/2006/relationships/image" Target="../media/image24.png"/><Relationship Id="rId4" Type="http://schemas.openxmlformats.org/officeDocument/2006/relationships/image" Target="../media/image11.png"/><Relationship Id="rId9" Type="http://schemas.openxmlformats.org/officeDocument/2006/relationships/image" Target="../media/image23.sv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www.presscouncils.eu/ethical-codes-database/codes/" TargetMode="External"/><Relationship Id="rId1" Type="http://schemas.openxmlformats.org/officeDocument/2006/relationships/slideLayout" Target="../slideLayouts/slideLayout27.xml"/><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hyperlink" Target="https://digital-strategy.ec.europa.eu/en/policies/digital-services-act-package" TargetMode="External"/><Relationship Id="rId7" Type="http://schemas.openxmlformats.org/officeDocument/2006/relationships/hyperlink" Target="https://www.media-freedom-act.com/" TargetMode="External"/><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openxmlformats.org/officeDocument/2006/relationships/image" Target="../media/image27.png"/><Relationship Id="rId5" Type="http://schemas.openxmlformats.org/officeDocument/2006/relationships/image" Target="../media/image11.png"/><Relationship Id="rId4"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7" descr="A couple of women sitting in chairs with microphones&#10;&#10;AI-generated content may be incorrect.">
            <a:extLst>
              <a:ext uri="{FF2B5EF4-FFF2-40B4-BE49-F238E27FC236}">
                <a16:creationId xmlns:a16="http://schemas.microsoft.com/office/drawing/2014/main" id="{80FB644A-01DC-5052-4E03-996D9FD8913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5891762" y="5337594"/>
            <a:ext cx="4862945" cy="679345"/>
          </a:xfrm>
          <a:prstGeom prst="rect">
            <a:avLst/>
          </a:prstGeom>
        </p:spPr>
        <p:txBody>
          <a:bodyPr/>
          <a:lstStyle/>
          <a:p>
            <a:pPr marL="0" indent="0" algn="r">
              <a:buNone/>
            </a:pP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www.includememedia.eu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6E33BAEA-711E-B832-1C6B-1B5DCE628D02}"/>
              </a:ext>
            </a:extLst>
          </p:cNvPr>
          <p:cNvSpPr>
            <a:spLocks noGrp="1"/>
          </p:cNvSpPr>
          <p:nvPr>
            <p:ph type="body" sz="quarter" idx="15"/>
          </p:nvPr>
        </p:nvSpPr>
        <p:spPr>
          <a:xfrm>
            <a:off x="463131" y="4008243"/>
            <a:ext cx="5509060" cy="1336019"/>
          </a:xfrm>
        </p:spPr>
        <p:txBody>
          <a:bodyPr/>
          <a:lstStyle/>
          <a:p>
            <a:r>
              <a:rPr lang="en-US" sz="3200" b="0" dirty="0">
                <a:solidFill>
                  <a:schemeClr val="bg1"/>
                </a:solidFill>
              </a:rPr>
              <a:t>Das Internet zu einem sichereren, faireren und ehrlicheren Ort machen</a:t>
            </a:r>
          </a:p>
          <a:p>
            <a:endParaRPr lang="en-IE" sz="2400" b="0" dirty="0">
              <a:solidFill>
                <a:schemeClr val="bg1"/>
              </a:solidFill>
            </a:endParaRPr>
          </a:p>
        </p:txBody>
      </p:sp>
      <p:sp>
        <p:nvSpPr>
          <p:cNvPr id="5" name="Text Placeholder 4">
            <a:extLst>
              <a:ext uri="{FF2B5EF4-FFF2-40B4-BE49-F238E27FC236}">
                <a16:creationId xmlns:a16="http://schemas.microsoft.com/office/drawing/2014/main" id="{77826572-DB69-2C37-5A47-E6D14F43985D}"/>
              </a:ext>
            </a:extLst>
          </p:cNvPr>
          <p:cNvSpPr>
            <a:spLocks noGrp="1"/>
          </p:cNvSpPr>
          <p:nvPr>
            <p:ph type="body" sz="quarter" idx="16"/>
          </p:nvPr>
        </p:nvSpPr>
        <p:spPr>
          <a:xfrm>
            <a:off x="463131" y="2681893"/>
            <a:ext cx="9039627" cy="1144323"/>
          </a:xfrm>
        </p:spPr>
        <p:txBody>
          <a:bodyPr>
            <a:normAutofit/>
          </a:bodyPr>
          <a:lstStyle/>
          <a:p>
            <a:r>
              <a:rPr lang="en-US" sz="4400" b="1" dirty="0"/>
              <a:t>Modul</a:t>
            </a:r>
            <a:r>
              <a:rPr lang="tr-TR" sz="4400" b="1" dirty="0"/>
              <a:t> 7</a:t>
            </a:r>
            <a:endParaRPr lang="en-US" sz="4400" b="1" dirty="0"/>
          </a:p>
        </p:txBody>
      </p:sp>
      <p:sp>
        <p:nvSpPr>
          <p:cNvPr id="9" name="TextBox 8">
            <a:extLst>
              <a:ext uri="{FF2B5EF4-FFF2-40B4-BE49-F238E27FC236}">
                <a16:creationId xmlns:a16="http://schemas.microsoft.com/office/drawing/2014/main" id="{C17477AD-A865-B544-D8B5-3E7F4BBE9EDC}"/>
              </a:ext>
            </a:extLst>
          </p:cNvPr>
          <p:cNvSpPr txBox="1"/>
          <p:nvPr/>
        </p:nvSpPr>
        <p:spPr>
          <a:xfrm>
            <a:off x="8797772" y="6056335"/>
            <a:ext cx="3262484" cy="461665"/>
          </a:xfrm>
          <a:prstGeom prst="rect">
            <a:avLst/>
          </a:prstGeom>
          <a:noFill/>
        </p:spPr>
        <p:txBody>
          <a:bodyPr wrap="square" rtlCol="0">
            <a:spAutoFit/>
          </a:bodyPr>
          <a:lstStyle/>
          <a:p>
            <a:pPr algn="just"/>
            <a:r>
              <a:rPr lang="en-IE" sz="800" dirty="0">
                <a:solidFill>
                  <a:srgbClr val="0C4659"/>
                </a:solidFill>
                <a:latin typeface="Calibri" panose="020F0502020204030204" pitchFamily="34" charset="0"/>
                <a:ea typeface="Calibri" panose="020F0502020204030204" pitchFamily="34" charset="0"/>
                <a:cs typeface="Calibri" panose="020F0502020204030204" pitchFamily="34" charset="0"/>
              </a:rPr>
              <a:t>* Hinweis zur Abfallvermeidung: Bitte drucken Sie dieses Dokument in Graustufen oder Schwarz-Weiß statt in Farbe aus. Bitte drucken Sie beidseitig (Duplex) und, wenn möglich, mehrere Folien oder Seiten auf einer Seite.</a:t>
            </a:r>
          </a:p>
        </p:txBody>
      </p:sp>
      <p:pic>
        <p:nvPicPr>
          <p:cNvPr id="2" name="Graphic 1">
            <a:extLst>
              <a:ext uri="{FF2B5EF4-FFF2-40B4-BE49-F238E27FC236}">
                <a16:creationId xmlns:a16="http://schemas.microsoft.com/office/drawing/2014/main" id="{B0CD3A23-BB19-ED3D-7AB2-BFC28A5FE72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9152461" y="2296918"/>
            <a:ext cx="5414059" cy="3640488"/>
          </a:xfrm>
          <a:prstGeom prst="rect">
            <a:avLst/>
          </a:prstGeom>
        </p:spPr>
      </p:pic>
      <p:sp>
        <p:nvSpPr>
          <p:cNvPr id="8" name="Freeform 7">
            <a:extLst>
              <a:ext uri="{FF2B5EF4-FFF2-40B4-BE49-F238E27FC236}">
                <a16:creationId xmlns:a16="http://schemas.microsoft.com/office/drawing/2014/main" id="{552CEA47-D1DB-6526-7810-261F4C7B69FC}"/>
              </a:ext>
            </a:extLst>
          </p:cNvPr>
          <p:cNvSpPr/>
          <p:nvPr/>
        </p:nvSpPr>
        <p:spPr>
          <a:xfrm>
            <a:off x="0" y="3603945"/>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3FB5A1"/>
          </a:solidFill>
          <a:ln w="24491" cap="flat">
            <a:solidFill>
              <a:srgbClr val="3FB5A1"/>
            </a:solidFill>
            <a:prstDash val="solid"/>
            <a:miter/>
          </a:ln>
        </p:spPr>
        <p:txBody>
          <a:bodyPr rtlCol="0" anchor="ctr"/>
          <a:lstStyle/>
          <a:p>
            <a:endParaRPr lang="en-US"/>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B525D-5078-8E5C-AB24-64120E115B32}"/>
            </a:ext>
          </a:extLst>
        </p:cNvPr>
        <p:cNvGrpSpPr/>
        <p:nvPr/>
      </p:nvGrpSpPr>
      <p:grpSpPr>
        <a:xfrm>
          <a:off x="0" y="0"/>
          <a:ext cx="0" cy="0"/>
          <a:chOff x="0" y="0"/>
          <a:chExt cx="0" cy="0"/>
        </a:xfrm>
      </p:grpSpPr>
      <p:sp>
        <p:nvSpPr>
          <p:cNvPr id="12" name="Text Placeholder 4">
            <a:extLst>
              <a:ext uri="{FF2B5EF4-FFF2-40B4-BE49-F238E27FC236}">
                <a16:creationId xmlns:a16="http://schemas.microsoft.com/office/drawing/2014/main" id="{DD275786-2ED6-3FBA-0781-26BCF4320B8D}"/>
              </a:ext>
            </a:extLst>
          </p:cNvPr>
          <p:cNvSpPr txBox="1">
            <a:spLocks/>
          </p:cNvSpPr>
          <p:nvPr/>
        </p:nvSpPr>
        <p:spPr>
          <a:xfrm>
            <a:off x="5513987" y="138223"/>
            <a:ext cx="6263121" cy="5746321"/>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Aft>
                <a:spcPts val="500"/>
              </a:spcAft>
              <a:buClr>
                <a:srgbClr val="3FB5A1"/>
              </a:buClr>
            </a:pPr>
            <a:r>
              <a:rPr lang="en-US" sz="1800" dirty="0">
                <a:solidFill>
                  <a:srgbClr val="0C4659"/>
                </a:solidFill>
                <a:latin typeface="Calibri" panose="020F0502020204030204" pitchFamily="34" charset="0"/>
                <a:cs typeface="Calibri" panose="020F0502020204030204" pitchFamily="34" charset="0"/>
              </a:rPr>
              <a:t>Das von der Europäischen Kommission finanzierte </a:t>
            </a:r>
            <a:r>
              <a:rPr lang="en-US" sz="1800" b="1" dirty="0">
                <a:solidFill>
                  <a:srgbClr val="0C4659"/>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PROMPT </a:t>
            </a:r>
            <a:r>
              <a:rPr lang="en-US" sz="1800" dirty="0">
                <a:solidFill>
                  <a:srgbClr val="0C4659"/>
                </a:solidFill>
                <a:latin typeface="Calibri" panose="020F0502020204030204" pitchFamily="34" charset="0"/>
                <a:cs typeface="Calibri" panose="020F0502020204030204" pitchFamily="34" charset="0"/>
              </a:rPr>
              <a:t>European Narrative Observatory nutzt KI-Tools, um Desinformation zu kontroversen Themen aufzudecken und zu verfolgen:</a:t>
            </a:r>
          </a:p>
          <a:p>
            <a:pPr marL="342900" indent="-342900">
              <a:lnSpc>
                <a:spcPts val="2300"/>
              </a:lnSpc>
              <a:spcBef>
                <a:spcPts val="0"/>
              </a:spcBef>
              <a:spcAft>
                <a:spcPts val="500"/>
              </a:spcAft>
              <a:buClr>
                <a:srgbClr val="3FB5A1"/>
              </a:buClr>
              <a:buFont typeface="Arial" panose="020B0604020202020204" pitchFamily="34" charset="0"/>
              <a:buChar char="•"/>
            </a:pPr>
            <a:r>
              <a:rPr lang="en-US" sz="1800" dirty="0">
                <a:solidFill>
                  <a:srgbClr val="0C4659"/>
                </a:solidFill>
                <a:latin typeface="Calibri" panose="020F0502020204030204" pitchFamily="34" charset="0"/>
                <a:cs typeface="Calibri" panose="020F0502020204030204" pitchFamily="34" charset="0"/>
              </a:rPr>
              <a:t>Der Krieg in der Ukraine</a:t>
            </a:r>
          </a:p>
          <a:p>
            <a:pPr marL="342900" indent="-342900">
              <a:lnSpc>
                <a:spcPts val="2300"/>
              </a:lnSpc>
              <a:spcBef>
                <a:spcPts val="0"/>
              </a:spcBef>
              <a:spcAft>
                <a:spcPts val="500"/>
              </a:spcAft>
              <a:buClr>
                <a:srgbClr val="3FB5A1"/>
              </a:buClr>
              <a:buFont typeface="Arial" panose="020B0604020202020204" pitchFamily="34" charset="0"/>
              <a:buChar char="•"/>
            </a:pPr>
            <a:r>
              <a:rPr lang="en-US" sz="1800" dirty="0">
                <a:solidFill>
                  <a:srgbClr val="0C4659"/>
                </a:solidFill>
                <a:latin typeface="Calibri" panose="020F0502020204030204" pitchFamily="34" charset="0"/>
                <a:cs typeface="Calibri" panose="020F0502020204030204" pitchFamily="34" charset="0"/>
              </a:rPr>
              <a:t>LGBTQIA+-Rechte</a:t>
            </a:r>
          </a:p>
          <a:p>
            <a:pPr marL="342900" indent="-342900">
              <a:lnSpc>
                <a:spcPts val="2300"/>
              </a:lnSpc>
              <a:spcBef>
                <a:spcPts val="0"/>
              </a:spcBef>
              <a:spcAft>
                <a:spcPts val="500"/>
              </a:spcAft>
              <a:buClr>
                <a:srgbClr val="3FB5A1"/>
              </a:buClr>
              <a:buFont typeface="Arial" panose="020B0604020202020204" pitchFamily="34" charset="0"/>
              <a:buChar char="•"/>
            </a:pPr>
            <a:r>
              <a:rPr lang="en-US" sz="1800" dirty="0">
                <a:solidFill>
                  <a:srgbClr val="0C4659"/>
                </a:solidFill>
                <a:latin typeface="Calibri" panose="020F0502020204030204" pitchFamily="34" charset="0"/>
                <a:cs typeface="Calibri" panose="020F0502020204030204" pitchFamily="34" charset="0"/>
              </a:rPr>
              <a:t>Die Europawahlen 2024</a:t>
            </a:r>
          </a:p>
          <a:p>
            <a:pPr indent="0">
              <a:lnSpc>
                <a:spcPts val="2300"/>
              </a:lnSpc>
              <a:spcBef>
                <a:spcPts val="0"/>
              </a:spcBef>
              <a:spcAft>
                <a:spcPts val="500"/>
              </a:spcAft>
              <a:buClr>
                <a:srgbClr val="3FB5A1"/>
              </a:buClr>
            </a:pPr>
            <a:endParaRPr lang="en-US" sz="1800" dirty="0">
              <a:solidFill>
                <a:srgbClr val="0C4659"/>
              </a:solidFill>
              <a:latin typeface="Calibri" panose="020F0502020204030204" pitchFamily="34" charset="0"/>
              <a:cs typeface="Calibri" panose="020F0502020204030204" pitchFamily="34" charset="0"/>
            </a:endParaRPr>
          </a:p>
          <a:p>
            <a:pPr marL="342900" indent="-342900">
              <a:lnSpc>
                <a:spcPts val="2300"/>
              </a:lnSpc>
              <a:spcBef>
                <a:spcPts val="0"/>
              </a:spcBef>
              <a:spcAft>
                <a:spcPts val="500"/>
              </a:spcAft>
              <a:buClr>
                <a:srgbClr val="3FB5A1"/>
              </a:buClr>
              <a:buFont typeface="Arial" panose="020B0604020202020204" pitchFamily="34" charset="0"/>
              <a:buChar char="•"/>
            </a:pPr>
            <a:endParaRPr lang="en-US" sz="1800" dirty="0">
              <a:solidFill>
                <a:srgbClr val="0C4659"/>
              </a:solidFill>
              <a:latin typeface="Calibri" panose="020F0502020204030204" pitchFamily="34" charset="0"/>
              <a:cs typeface="Calibri" panose="020F0502020204030204" pitchFamily="34" charset="0"/>
            </a:endParaRPr>
          </a:p>
          <a:p>
            <a:pPr marL="15875" marR="0" lvl="0" indent="-15875" algn="l" defTabSz="914400" rtl="0" eaLnBrk="1" fontAlgn="auto" latinLnBrk="0" hangingPunct="1">
              <a:lnSpc>
                <a:spcPts val="2300"/>
              </a:lnSpc>
              <a:spcBef>
                <a:spcPts val="0"/>
              </a:spcBef>
              <a:spcAft>
                <a:spcPts val="500"/>
              </a:spcAft>
              <a:buClrTx/>
              <a:buSzTx/>
              <a:buFontTx/>
              <a:buNone/>
              <a:tabLst/>
              <a:defRPr/>
            </a:pPr>
            <a:r>
              <a:rPr kumimoji="0" lang="en-US" sz="1800" b="1" i="0" u="none" strike="noStrike" kern="1200" cap="none" spc="0" normalizeH="0" baseline="0" noProof="0" dirty="0">
                <a:ln>
                  <a:noFill/>
                </a:ln>
                <a:solidFill>
                  <a:srgbClr val="0C4659"/>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Das European Digital Media Observatory (EDMO) </a:t>
            </a:r>
            <a:r>
              <a:rPr kumimoji="0" lang="en-US" sz="1800" b="0" i="0" u="none" strike="noStrike" kern="1200" cap="none" spc="0" normalizeH="0" baseline="0" noProof="0" dirty="0">
                <a:ln>
                  <a:noFill/>
                </a:ln>
                <a:solidFill>
                  <a:srgbClr val="0C4659"/>
                </a:solidFill>
                <a:effectLst/>
                <a:uLnTx/>
                <a:uFillTx/>
                <a:latin typeface="Calibri" panose="020F0502020204030204" pitchFamily="34" charset="0"/>
                <a:ea typeface="+mn-ea"/>
                <a:cs typeface="Calibri" panose="020F0502020204030204" pitchFamily="34" charset="0"/>
              </a:rPr>
              <a:t>vereint Faktenprüfer, Forscher und Experten für Medienkompetenz in 14 Zentren in 27 EU-Ländern und Norwegen. </a:t>
            </a:r>
          </a:p>
          <a:p>
            <a:pPr marL="342900" indent="-342900">
              <a:lnSpc>
                <a:spcPts val="2300"/>
              </a:lnSpc>
              <a:spcBef>
                <a:spcPts val="0"/>
              </a:spcBef>
              <a:spcAft>
                <a:spcPts val="500"/>
              </a:spcAft>
              <a:buClr>
                <a:srgbClr val="3FB5A1"/>
              </a:buClr>
              <a:buFont typeface="Arial" panose="020B0604020202020204" pitchFamily="34" charset="0"/>
              <a:buChar char="•"/>
            </a:pPr>
            <a:endParaRPr lang="en-US" sz="1800" dirty="0">
              <a:solidFill>
                <a:srgbClr val="0C4659"/>
              </a:solidFill>
              <a:latin typeface="Calibri" panose="020F0502020204030204" pitchFamily="34" charset="0"/>
              <a:cs typeface="Calibri" panose="020F0502020204030204" pitchFamily="34" charset="0"/>
            </a:endParaRPr>
          </a:p>
          <a:p>
            <a:pPr marL="0" indent="0">
              <a:lnSpc>
                <a:spcPts val="2300"/>
              </a:lnSpc>
              <a:spcBef>
                <a:spcPts val="0"/>
              </a:spcBef>
              <a:spcAft>
                <a:spcPts val="500"/>
              </a:spcAft>
              <a:buClr>
                <a:srgbClr val="3FB5A1"/>
              </a:buClr>
            </a:pPr>
            <a:endParaRPr lang="en-US" sz="1800" dirty="0">
              <a:solidFill>
                <a:srgbClr val="0C4659"/>
              </a:solidFill>
              <a:latin typeface="Calibri" panose="020F0502020204030204" pitchFamily="34" charset="0"/>
              <a:cs typeface="Calibri" panose="020F0502020204030204" pitchFamily="34" charset="0"/>
            </a:endParaRPr>
          </a:p>
          <a:p>
            <a:pPr marL="342900" indent="-342900">
              <a:lnSpc>
                <a:spcPts val="2300"/>
              </a:lnSpc>
              <a:spcBef>
                <a:spcPts val="0"/>
              </a:spcBef>
              <a:spcAft>
                <a:spcPts val="500"/>
              </a:spcAft>
              <a:buClr>
                <a:srgbClr val="3FB5A1"/>
              </a:buClr>
              <a:buFont typeface="Wingdings"/>
              <a:buChar char="ü"/>
            </a:pPr>
            <a:endParaRPr lang="en-US" sz="1800" dirty="0">
              <a:solidFill>
                <a:srgbClr val="0C4659"/>
              </a:solidFill>
              <a:latin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303A719D-AEDE-13D1-93ED-5570C96D5601}"/>
              </a:ext>
            </a:extLst>
          </p:cNvPr>
          <p:cNvSpPr txBox="1">
            <a:spLocks/>
          </p:cNvSpPr>
          <p:nvPr/>
        </p:nvSpPr>
        <p:spPr>
          <a:xfrm>
            <a:off x="653780" y="472365"/>
            <a:ext cx="3782753"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520"/>
              </a:lnSpc>
              <a:spcBef>
                <a:spcPts val="0"/>
              </a:spcBef>
            </a:pPr>
            <a:r>
              <a:rPr lang="en-US" sz="2800" dirty="0">
                <a:latin typeface="Calibri" panose="020F0502020204030204" pitchFamily="34" charset="0"/>
                <a:cs typeface="Calibri" panose="020F0502020204030204" pitchFamily="34" charset="0"/>
              </a:rPr>
              <a:t>Europäisches Observatorium</a:t>
            </a:r>
          </a:p>
          <a:p>
            <a:pPr>
              <a:lnSpc>
                <a:spcPts val="3520"/>
              </a:lnSpc>
              <a:spcBef>
                <a:spcPts val="0"/>
              </a:spcBef>
            </a:pPr>
            <a:endParaRPr lang="en-US" sz="2800"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0907AF64-B941-3412-3DD1-4DEABF6829B6}"/>
              </a:ext>
            </a:extLst>
          </p:cNvPr>
          <p:cNvCxnSpPr>
            <a:cxnSpLocks/>
          </p:cNvCxnSpPr>
          <p:nvPr/>
        </p:nvCxnSpPr>
        <p:spPr>
          <a:xfrm>
            <a:off x="-60863" y="2095961"/>
            <a:ext cx="4672091"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C6234D25-61F8-58F5-9D8F-4289FBBAB09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3735298" y="2268315"/>
            <a:ext cx="6010481" cy="4041530"/>
          </a:xfrm>
          <a:prstGeom prst="rect">
            <a:avLst/>
          </a:prstGeom>
        </p:spPr>
      </p:pic>
      <p:grpSp>
        <p:nvGrpSpPr>
          <p:cNvPr id="13" name="Group 12">
            <a:extLst>
              <a:ext uri="{FF2B5EF4-FFF2-40B4-BE49-F238E27FC236}">
                <a16:creationId xmlns:a16="http://schemas.microsoft.com/office/drawing/2014/main" id="{F583D8FD-535A-132A-CC4C-C6707B6DC547}"/>
              </a:ext>
            </a:extLst>
          </p:cNvPr>
          <p:cNvGrpSpPr/>
          <p:nvPr/>
        </p:nvGrpSpPr>
        <p:grpSpPr>
          <a:xfrm>
            <a:off x="196535" y="2915904"/>
            <a:ext cx="3551837" cy="3117227"/>
            <a:chOff x="0" y="2752400"/>
            <a:chExt cx="5691407" cy="4346432"/>
          </a:xfrm>
        </p:grpSpPr>
        <p:pic>
          <p:nvPicPr>
            <p:cNvPr id="2" name="Picture 1">
              <a:extLst>
                <a:ext uri="{FF2B5EF4-FFF2-40B4-BE49-F238E27FC236}">
                  <a16:creationId xmlns:a16="http://schemas.microsoft.com/office/drawing/2014/main" id="{8951E501-C04F-6B69-A14E-5C03F811711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2752400"/>
              <a:ext cx="5691407" cy="4346432"/>
            </a:xfrm>
            <a:prstGeom prst="rect">
              <a:avLst/>
            </a:prstGeom>
            <a:noFill/>
          </p:spPr>
        </p:pic>
        <p:sp>
          <p:nvSpPr>
            <p:cNvPr id="7" name="Rectangle 6">
              <a:extLst>
                <a:ext uri="{FF2B5EF4-FFF2-40B4-BE49-F238E27FC236}">
                  <a16:creationId xmlns:a16="http://schemas.microsoft.com/office/drawing/2014/main" id="{0313587F-9910-5098-C1E8-B3CD5AE7860D}"/>
                </a:ext>
              </a:extLst>
            </p:cNvPr>
            <p:cNvSpPr/>
            <p:nvPr/>
          </p:nvSpPr>
          <p:spPr>
            <a:xfrm>
              <a:off x="841895" y="3226659"/>
              <a:ext cx="4012442" cy="2634018"/>
            </a:xfrm>
            <a:prstGeom prst="rect">
              <a:avLst/>
            </a:prstGeom>
            <a:blipFill>
              <a:blip r:embed="rId7" cstate="screen">
                <a:extLst>
                  <a:ext uri="{28A0092B-C50C-407E-A947-70E740481C1C}">
                    <a14:useLocalDpi xmlns:a14="http://schemas.microsoft.com/office/drawing/2010/main"/>
                  </a:ext>
                </a:extLst>
              </a:blip>
              <a:srcRect/>
              <a:stretch>
                <a:fillRect t="842" r="6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Calibri" panose="020F0502020204030204" pitchFamily="34" charset="0"/>
                <a:cs typeface="Calibri" panose="020F0502020204030204" pitchFamily="34" charset="0"/>
              </a:endParaRPr>
            </a:p>
          </p:txBody>
        </p:sp>
      </p:grpSp>
      <p:grpSp>
        <p:nvGrpSpPr>
          <p:cNvPr id="14" name="Group 13">
            <a:extLst>
              <a:ext uri="{FF2B5EF4-FFF2-40B4-BE49-F238E27FC236}">
                <a16:creationId xmlns:a16="http://schemas.microsoft.com/office/drawing/2014/main" id="{02D5EE36-8905-198C-24D2-9621E23D617E}"/>
              </a:ext>
            </a:extLst>
          </p:cNvPr>
          <p:cNvGrpSpPr/>
          <p:nvPr/>
        </p:nvGrpSpPr>
        <p:grpSpPr>
          <a:xfrm>
            <a:off x="2409019" y="2743550"/>
            <a:ext cx="1553382" cy="1545529"/>
            <a:chOff x="3288496" y="3347112"/>
            <a:chExt cx="1677287" cy="1584974"/>
          </a:xfrm>
        </p:grpSpPr>
        <p:sp>
          <p:nvSpPr>
            <p:cNvPr id="8" name="Oval 7">
              <a:extLst>
                <a:ext uri="{FF2B5EF4-FFF2-40B4-BE49-F238E27FC236}">
                  <a16:creationId xmlns:a16="http://schemas.microsoft.com/office/drawing/2014/main" id="{DD203C2E-BC44-F4FB-98F2-ABED0641AB89}"/>
                </a:ext>
              </a:extLst>
            </p:cNvPr>
            <p:cNvSpPr/>
            <p:nvPr/>
          </p:nvSpPr>
          <p:spPr>
            <a:xfrm>
              <a:off x="3334652" y="3347112"/>
              <a:ext cx="1584974" cy="1584974"/>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Calibri" panose="020F0502020204030204" pitchFamily="34" charset="0"/>
                <a:cs typeface="Calibri" panose="020F0502020204030204" pitchFamily="34" charset="0"/>
              </a:endParaRPr>
            </a:p>
          </p:txBody>
        </p:sp>
        <p:sp>
          <p:nvSpPr>
            <p:cNvPr id="10" name="Rectangle: Rounded Corners 13">
              <a:extLst>
                <a:ext uri="{FF2B5EF4-FFF2-40B4-BE49-F238E27FC236}">
                  <a16:creationId xmlns:a16="http://schemas.microsoft.com/office/drawing/2014/main" id="{7BF4BB18-9D81-C6CB-1B12-5F8CDB5AC0BE}"/>
                </a:ext>
              </a:extLst>
            </p:cNvPr>
            <p:cNvSpPr/>
            <p:nvPr/>
          </p:nvSpPr>
          <p:spPr>
            <a:xfrm>
              <a:off x="3288496" y="3747184"/>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Zum Anzeigen hier klicken</a:t>
              </a:r>
              <a:endParaRPr lang="en-IE" sz="2000" b="1" dirty="0">
                <a:solidFill>
                  <a:schemeClr val="bg1"/>
                </a:solidFill>
                <a:latin typeface="Calibri" panose="020F0502020204030204" pitchFamily="34" charset="0"/>
                <a:cs typeface="Calibri" panose="020F0502020204030204" pitchFamily="34" charset="0"/>
              </a:endParaRPr>
            </a:p>
          </p:txBody>
        </p:sp>
      </p:grpSp>
      <p:pic>
        <p:nvPicPr>
          <p:cNvPr id="4" name="Picture 3">
            <a:extLst>
              <a:ext uri="{FF2B5EF4-FFF2-40B4-BE49-F238E27FC236}">
                <a16:creationId xmlns:a16="http://schemas.microsoft.com/office/drawing/2014/main" id="{33B86A7A-DAEA-CBBA-56A2-3531BE76A96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970081" y="4200587"/>
            <a:ext cx="3710124" cy="2830624"/>
          </a:xfrm>
          <a:prstGeom prst="rect">
            <a:avLst/>
          </a:prstGeom>
        </p:spPr>
      </p:pic>
      <p:grpSp>
        <p:nvGrpSpPr>
          <p:cNvPr id="11" name="Group 10">
            <a:extLst>
              <a:ext uri="{FF2B5EF4-FFF2-40B4-BE49-F238E27FC236}">
                <a16:creationId xmlns:a16="http://schemas.microsoft.com/office/drawing/2014/main" id="{1603E0E8-2247-3003-46FD-71B1BCB2A702}"/>
              </a:ext>
            </a:extLst>
          </p:cNvPr>
          <p:cNvGrpSpPr/>
          <p:nvPr/>
        </p:nvGrpSpPr>
        <p:grpSpPr>
          <a:xfrm>
            <a:off x="6887432" y="4289080"/>
            <a:ext cx="1262282" cy="1239627"/>
            <a:chOff x="3288496" y="3347112"/>
            <a:chExt cx="1677287" cy="1584974"/>
          </a:xfrm>
        </p:grpSpPr>
        <p:sp>
          <p:nvSpPr>
            <p:cNvPr id="15" name="Oval 14">
              <a:extLst>
                <a:ext uri="{FF2B5EF4-FFF2-40B4-BE49-F238E27FC236}">
                  <a16:creationId xmlns:a16="http://schemas.microsoft.com/office/drawing/2014/main" id="{5C30142E-4283-EA9E-4EB0-2E9CD7657E0C}"/>
                </a:ext>
              </a:extLst>
            </p:cNvPr>
            <p:cNvSpPr/>
            <p:nvPr/>
          </p:nvSpPr>
          <p:spPr>
            <a:xfrm>
              <a:off x="3334652" y="3347112"/>
              <a:ext cx="1584974" cy="1584974"/>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Calibri" panose="020F0502020204030204" pitchFamily="34" charset="0"/>
                <a:cs typeface="Calibri" panose="020F0502020204030204" pitchFamily="34" charset="0"/>
              </a:endParaRPr>
            </a:p>
          </p:txBody>
        </p:sp>
        <p:sp>
          <p:nvSpPr>
            <p:cNvPr id="16" name="Rectangle: Rounded Corners 13">
              <a:extLst>
                <a:ext uri="{FF2B5EF4-FFF2-40B4-BE49-F238E27FC236}">
                  <a16:creationId xmlns:a16="http://schemas.microsoft.com/office/drawing/2014/main" id="{487006CC-A617-B3AD-2B2C-6F84CFA11BAB}"/>
                </a:ext>
              </a:extLst>
            </p:cNvPr>
            <p:cNvSpPr/>
            <p:nvPr/>
          </p:nvSpPr>
          <p:spPr>
            <a:xfrm>
              <a:off x="3288496" y="3747184"/>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Zum Anzeigen hier klicken</a:t>
              </a:r>
              <a:endParaRPr lang="en-IE" sz="20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603859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8E5E6-D5DD-EAA2-9B7F-5D5C88A9649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B60E796-BAD7-22FF-141E-390224268838}"/>
              </a:ext>
            </a:extLst>
          </p:cNvPr>
          <p:cNvSpPr>
            <a:spLocks noGrp="1"/>
          </p:cNvSpPr>
          <p:nvPr>
            <p:ph type="body" sz="quarter" idx="18"/>
          </p:nvPr>
        </p:nvSpPr>
        <p:spPr>
          <a:xfrm>
            <a:off x="675020" y="3354030"/>
            <a:ext cx="3054298" cy="1049221"/>
          </a:xfrm>
        </p:spPr>
        <p:txBody>
          <a:bodyPr/>
          <a:lstStyle/>
          <a:p>
            <a:pPr>
              <a:lnSpc>
                <a:spcPts val="2580"/>
              </a:lnSpc>
            </a:pPr>
            <a:r>
              <a:rPr lang="en-US" sz="2000" b="1" dirty="0"/>
              <a:t>Ethischer Journalismus im digitalen Zeitalter: </a:t>
            </a:r>
            <a:r>
              <a:rPr lang="en-US" sz="2000" dirty="0"/>
              <a:t>Die Rolle europäischer Medienstandards</a:t>
            </a:r>
          </a:p>
          <a:p>
            <a:pPr>
              <a:lnSpc>
                <a:spcPts val="2580"/>
              </a:lnSpc>
            </a:pPr>
            <a:endParaRPr lang="en-US" sz="2000" dirty="0"/>
          </a:p>
        </p:txBody>
      </p:sp>
      <p:sp>
        <p:nvSpPr>
          <p:cNvPr id="3" name="Text Placeholder 7">
            <a:extLst>
              <a:ext uri="{FF2B5EF4-FFF2-40B4-BE49-F238E27FC236}">
                <a16:creationId xmlns:a16="http://schemas.microsoft.com/office/drawing/2014/main" id="{AA19C050-4E49-BC8D-2AB1-BD643EB29766}"/>
              </a:ext>
            </a:extLst>
          </p:cNvPr>
          <p:cNvSpPr txBox="1">
            <a:spLocks/>
          </p:cNvSpPr>
          <p:nvPr/>
        </p:nvSpPr>
        <p:spPr>
          <a:xfrm>
            <a:off x="4312091" y="553591"/>
            <a:ext cx="7041709" cy="56149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ts val="2480"/>
              </a:lnSpc>
              <a:spcBef>
                <a:spcPts val="0"/>
              </a:spcBef>
              <a:defRPr/>
            </a:pPr>
            <a:r>
              <a:rPr lang="en-IE" sz="2000" dirty="0">
                <a:latin typeface="Calibri" panose="020F0502020204030204" pitchFamily="34" charset="0"/>
                <a:cs typeface="Calibri" panose="020F0502020204030204" pitchFamily="34" charset="0"/>
              </a:rPr>
              <a:t>Während Europa auf eine sichere und nachhaltige digitale Zukunft zusteuert, bleibt ethischer Journalismus ein Eckpfeiler für den Schutz der Demokratie, des Vertrauens und einer informierten Bürgerschaft. </a:t>
            </a:r>
          </a:p>
          <a:p>
            <a:pPr marL="0" indent="0" defTabSz="777514">
              <a:lnSpc>
                <a:spcPts val="2480"/>
              </a:lnSpc>
              <a:spcBef>
                <a:spcPts val="0"/>
              </a:spcBef>
              <a:defRPr/>
            </a:pPr>
            <a:endParaRPr lang="en-IE" sz="2000" dirty="0">
              <a:latin typeface="Calibri" panose="020F0502020204030204" pitchFamily="34" charset="0"/>
              <a:cs typeface="Calibri" panose="020F0502020204030204" pitchFamily="34" charset="0"/>
            </a:endParaRPr>
          </a:p>
          <a:p>
            <a:pPr marL="0" indent="0" defTabSz="777514">
              <a:lnSpc>
                <a:spcPts val="2480"/>
              </a:lnSpc>
              <a:spcBef>
                <a:spcPts val="0"/>
              </a:spcBef>
              <a:defRPr/>
            </a:pPr>
            <a:r>
              <a:rPr lang="en-IE" sz="2000" b="1" dirty="0">
                <a:latin typeface="Calibri" panose="020F0502020204030204" pitchFamily="34" charset="0"/>
                <a:cs typeface="Calibri" panose="020F0502020204030204" pitchFamily="34" charset="0"/>
              </a:rPr>
              <a:t>Die Vision der Europäischen Kommission für die digitale Transformation bis 2024 </a:t>
            </a:r>
            <a:r>
              <a:rPr lang="en-IE" sz="2000" dirty="0">
                <a:latin typeface="Calibri" panose="020F0502020204030204" pitchFamily="34" charset="0"/>
                <a:cs typeface="Calibri" panose="020F0502020204030204" pitchFamily="34" charset="0"/>
              </a:rPr>
              <a:t>umreißt sechs Leitprinzipien, um sicherzustellen, dass Technologie den Menschen dient, Rechte schützt und demokratische Werte stärkt. Sie bildet den </a:t>
            </a:r>
            <a:r>
              <a:rPr lang="en-IE" sz="2000" b="1" dirty="0">
                <a:latin typeface="Calibri" panose="020F0502020204030204" pitchFamily="34" charset="0"/>
                <a:cs typeface="Calibri" panose="020F0502020204030204" pitchFamily="34" charset="0"/>
              </a:rPr>
              <a:t>ethischen Rahmen</a:t>
            </a:r>
            <a:r>
              <a:rPr lang="en-IE" sz="2000" dirty="0">
                <a:latin typeface="Calibri" panose="020F0502020204030204" pitchFamily="34" charset="0"/>
                <a:cs typeface="Calibri" panose="020F0502020204030204" pitchFamily="34" charset="0"/>
              </a:rPr>
              <a:t>,</a:t>
            </a:r>
            <a:r>
              <a:rPr lang="en-IE" sz="2000" b="1" dirty="0">
                <a:latin typeface="Calibri" panose="020F0502020204030204" pitchFamily="34" charset="0"/>
                <a:cs typeface="Calibri" panose="020F0502020204030204" pitchFamily="34" charset="0"/>
              </a:rPr>
              <a:t> </a:t>
            </a:r>
            <a:r>
              <a:rPr lang="en-IE" sz="2000" dirty="0">
                <a:latin typeface="Calibri" panose="020F0502020204030204" pitchFamily="34" charset="0"/>
                <a:cs typeface="Calibri" panose="020F0502020204030204" pitchFamily="34" charset="0"/>
              </a:rPr>
              <a:t>innerhalb dessen europäische Medien und der Journalismus agieren sollen.</a:t>
            </a:r>
          </a:p>
          <a:p>
            <a:pPr marL="0" indent="0" defTabSz="777514">
              <a:lnSpc>
                <a:spcPts val="2480"/>
              </a:lnSpc>
              <a:spcBef>
                <a:spcPts val="0"/>
              </a:spcBef>
              <a:defRPr/>
            </a:pPr>
            <a:endParaRPr lang="en-IE" sz="2000" dirty="0">
              <a:latin typeface="Calibri" panose="020F0502020204030204" pitchFamily="34" charset="0"/>
              <a:cs typeface="Calibri" panose="020F0502020204030204" pitchFamily="34" charset="0"/>
            </a:endParaRPr>
          </a:p>
          <a:p>
            <a:pPr marL="0" indent="0" defTabSz="777514">
              <a:lnSpc>
                <a:spcPts val="2480"/>
              </a:lnSpc>
              <a:spcBef>
                <a:spcPts val="0"/>
              </a:spcBef>
              <a:defRPr/>
            </a:pPr>
            <a:r>
              <a:rPr lang="en-IE" sz="2000" dirty="0">
                <a:latin typeface="Calibri" panose="020F0502020204030204" pitchFamily="34" charset="0"/>
                <a:cs typeface="Calibri" panose="020F0502020204030204" pitchFamily="34" charset="0"/>
              </a:rPr>
              <a:t>Diese Vision schafft die Voraussetzungen für strengere Medienstandards, die </a:t>
            </a:r>
            <a:r>
              <a:rPr lang="en-IE" sz="2000" b="1" dirty="0">
                <a:latin typeface="Calibri" panose="020F0502020204030204" pitchFamily="34" charset="0"/>
                <a:cs typeface="Calibri" panose="020F0502020204030204" pitchFamily="34" charset="0"/>
              </a:rPr>
              <a:t>journalistische Integrität mit digitaler Innovation in Einklang bringen </a:t>
            </a:r>
            <a:r>
              <a:rPr lang="en-IE" sz="2000" dirty="0">
                <a:latin typeface="Calibri" panose="020F0502020204030204" pitchFamily="34" charset="0"/>
                <a:cs typeface="Calibri" panose="020F0502020204030204" pitchFamily="34" charset="0"/>
              </a:rPr>
              <a:t>und sicherstellen, dass Meinungsfreiheit, Datenschutz und der Zugang zu vertrauenswürdigen Informationen in einer zunehmend komplexen Medienlandschaft gewahrt bleiben.</a:t>
            </a:r>
          </a:p>
          <a:p>
            <a:pPr marL="0" indent="0" defTabSz="777514">
              <a:lnSpc>
                <a:spcPts val="2480"/>
              </a:lnSpc>
              <a:spcBef>
                <a:spcPts val="0"/>
              </a:spcBef>
              <a:defRPr/>
            </a:pPr>
            <a:endParaRPr lang="en-IE" sz="2000" dirty="0">
              <a:latin typeface="Calibri" panose="020F0502020204030204" pitchFamily="34" charset="0"/>
              <a:cs typeface="Calibri" panose="020F0502020204030204" pitchFamily="34" charset="0"/>
            </a:endParaRPr>
          </a:p>
        </p:txBody>
      </p:sp>
      <p:sp>
        <p:nvSpPr>
          <p:cNvPr id="12" name="Text Placeholder 6">
            <a:extLst>
              <a:ext uri="{FF2B5EF4-FFF2-40B4-BE49-F238E27FC236}">
                <a16:creationId xmlns:a16="http://schemas.microsoft.com/office/drawing/2014/main" id="{81B7D2C8-0D1C-5196-B65E-4D8098CA63F3}"/>
              </a:ext>
            </a:extLst>
          </p:cNvPr>
          <p:cNvSpPr>
            <a:spLocks noGrp="1"/>
          </p:cNvSpPr>
          <p:nvPr>
            <p:ph type="body" sz="quarter" idx="19"/>
          </p:nvPr>
        </p:nvSpPr>
        <p:spPr>
          <a:xfrm>
            <a:off x="606375" y="2392164"/>
            <a:ext cx="3122943" cy="385564"/>
          </a:xfrm>
        </p:spPr>
        <p:txBody>
          <a:bodyPr/>
          <a:lstStyle/>
          <a:p>
            <a:r>
              <a:rPr lang="en-US" sz="2400" dirty="0"/>
              <a:t>Schwerpunktbereich 2 </a:t>
            </a:r>
          </a:p>
        </p:txBody>
      </p:sp>
      <p:pic>
        <p:nvPicPr>
          <p:cNvPr id="9" name="Google Shape;484;p19" title="ethical stadardd.jpeg">
            <a:extLst>
              <a:ext uri="{FF2B5EF4-FFF2-40B4-BE49-F238E27FC236}">
                <a16:creationId xmlns:a16="http://schemas.microsoft.com/office/drawing/2014/main" id="{7D8C737A-B5BE-0F9D-D8D7-EEE815991C4C}"/>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91600" y="0"/>
            <a:ext cx="3423164" cy="2086868"/>
          </a:xfrm>
          <a:prstGeom prst="rect">
            <a:avLst/>
          </a:prstGeom>
          <a:noFill/>
          <a:ln>
            <a:noFill/>
          </a:ln>
        </p:spPr>
      </p:pic>
    </p:spTree>
    <p:extLst>
      <p:ext uri="{BB962C8B-B14F-4D97-AF65-F5344CB8AC3E}">
        <p14:creationId xmlns:p14="http://schemas.microsoft.com/office/powerpoint/2010/main" val="1334893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F07EB-DD39-0452-E355-03394D61924D}"/>
            </a:ext>
          </a:extLst>
        </p:cNvPr>
        <p:cNvGrpSpPr/>
        <p:nvPr/>
      </p:nvGrpSpPr>
      <p:grpSpPr>
        <a:xfrm>
          <a:off x="0" y="0"/>
          <a:ext cx="0" cy="0"/>
          <a:chOff x="0" y="0"/>
          <a:chExt cx="0" cy="0"/>
        </a:xfrm>
      </p:grpSpPr>
      <p:sp>
        <p:nvSpPr>
          <p:cNvPr id="5" name="Text Placeholder 3">
            <a:extLst>
              <a:ext uri="{FF2B5EF4-FFF2-40B4-BE49-F238E27FC236}">
                <a16:creationId xmlns:a16="http://schemas.microsoft.com/office/drawing/2014/main" id="{BBDA593B-A1D5-787F-DECD-C6FB1D1944ED}"/>
              </a:ext>
            </a:extLst>
          </p:cNvPr>
          <p:cNvSpPr txBox="1">
            <a:spLocks/>
          </p:cNvSpPr>
          <p:nvPr/>
        </p:nvSpPr>
        <p:spPr>
          <a:xfrm>
            <a:off x="653780" y="472365"/>
            <a:ext cx="9946488"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3720"/>
              </a:lnSpc>
            </a:pPr>
            <a:r>
              <a:rPr lang="en-US" sz="2800" dirty="0">
                <a:latin typeface="Calibri" panose="020F0502020204030204" pitchFamily="34" charset="0"/>
                <a:cs typeface="Calibri" panose="020F0502020204030204" pitchFamily="34" charset="0"/>
              </a:rPr>
              <a:t>Das Engagement der EU für eine sichere und nachhaltige digitale Transformation (Europäische Kommission, 2024)</a:t>
            </a:r>
          </a:p>
          <a:p>
            <a:pPr lvl="0">
              <a:lnSpc>
                <a:spcPts val="3720"/>
              </a:lnSpc>
            </a:pPr>
            <a:endParaRPr lang="en-US" sz="2800" dirty="0">
              <a:latin typeface="Calibri" panose="020F0502020204030204" pitchFamily="34" charset="0"/>
              <a:cs typeface="Calibri" panose="020F0502020204030204" pitchFamily="34" charset="0"/>
            </a:endParaRPr>
          </a:p>
        </p:txBody>
      </p:sp>
      <p:pic>
        <p:nvPicPr>
          <p:cNvPr id="9" name="Graphic 8">
            <a:extLst>
              <a:ext uri="{FF2B5EF4-FFF2-40B4-BE49-F238E27FC236}">
                <a16:creationId xmlns:a16="http://schemas.microsoft.com/office/drawing/2014/main" id="{427C2220-729E-EF1C-18B5-CD7138C721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2022879" y="3908736"/>
            <a:ext cx="6010481" cy="4041530"/>
          </a:xfrm>
          <a:prstGeom prst="rect">
            <a:avLst/>
          </a:prstGeom>
        </p:spPr>
      </p:pic>
      <p:pic>
        <p:nvPicPr>
          <p:cNvPr id="2" name="Google Shape;495;p20">
            <a:extLst>
              <a:ext uri="{FF2B5EF4-FFF2-40B4-BE49-F238E27FC236}">
                <a16:creationId xmlns:a16="http://schemas.microsoft.com/office/drawing/2014/main" id="{803B125B-7EB3-BD47-C527-7F844E176DEE}"/>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l="10486"/>
          <a:stretch/>
        </p:blipFill>
        <p:spPr>
          <a:xfrm>
            <a:off x="10080489" y="840632"/>
            <a:ext cx="1789779" cy="670267"/>
          </a:xfrm>
          <a:prstGeom prst="rect">
            <a:avLst/>
          </a:prstGeom>
          <a:noFill/>
          <a:ln>
            <a:noFill/>
          </a:ln>
        </p:spPr>
      </p:pic>
      <p:graphicFrame>
        <p:nvGraphicFramePr>
          <p:cNvPr id="3" name="Table 2">
            <a:extLst>
              <a:ext uri="{FF2B5EF4-FFF2-40B4-BE49-F238E27FC236}">
                <a16:creationId xmlns:a16="http://schemas.microsoft.com/office/drawing/2014/main" id="{A7A38D7E-7E0C-8611-3045-6917BC23CF55}"/>
              </a:ext>
            </a:extLst>
          </p:cNvPr>
          <p:cNvGraphicFramePr>
            <a:graphicFrameLocks noGrp="1"/>
          </p:cNvGraphicFramePr>
          <p:nvPr>
            <p:extLst>
              <p:ext uri="{D42A27DB-BD31-4B8C-83A1-F6EECF244321}">
                <p14:modId xmlns:p14="http://schemas.microsoft.com/office/powerpoint/2010/main" val="3249269097"/>
              </p:ext>
            </p:extLst>
          </p:nvPr>
        </p:nvGraphicFramePr>
        <p:xfrm>
          <a:off x="653780" y="1879166"/>
          <a:ext cx="10827021" cy="4326720"/>
        </p:xfrm>
        <a:graphic>
          <a:graphicData uri="http://schemas.openxmlformats.org/drawingml/2006/table">
            <a:tbl>
              <a:tblPr firstRow="1" bandRow="1">
                <a:tableStyleId>{5940675A-B579-460E-94D1-54222C63F5DA}</a:tableStyleId>
              </a:tblPr>
              <a:tblGrid>
                <a:gridCol w="3609007">
                  <a:extLst>
                    <a:ext uri="{9D8B030D-6E8A-4147-A177-3AD203B41FA5}">
                      <a16:colId xmlns:a16="http://schemas.microsoft.com/office/drawing/2014/main" val="3085445719"/>
                    </a:ext>
                  </a:extLst>
                </a:gridCol>
                <a:gridCol w="3609007">
                  <a:extLst>
                    <a:ext uri="{9D8B030D-6E8A-4147-A177-3AD203B41FA5}">
                      <a16:colId xmlns:a16="http://schemas.microsoft.com/office/drawing/2014/main" val="1672663062"/>
                    </a:ext>
                  </a:extLst>
                </a:gridCol>
                <a:gridCol w="3609007">
                  <a:extLst>
                    <a:ext uri="{9D8B030D-6E8A-4147-A177-3AD203B41FA5}">
                      <a16:colId xmlns:a16="http://schemas.microsoft.com/office/drawing/2014/main" val="3719548582"/>
                    </a:ext>
                  </a:extLst>
                </a:gridCol>
              </a:tblGrid>
              <a:tr h="350813">
                <a:tc>
                  <a:txBody>
                    <a:bodyPr/>
                    <a:lstStyle/>
                    <a:p>
                      <a:pPr marL="0" marR="0" lvl="0" indent="0" algn="ctr">
                        <a:lnSpc>
                          <a:spcPct val="100000"/>
                        </a:lnSpc>
                        <a:spcBef>
                          <a:spcPts val="0"/>
                        </a:spcBef>
                        <a:spcAft>
                          <a:spcPts val="0"/>
                        </a:spcAft>
                        <a:buNone/>
                      </a:pPr>
                      <a:r>
                        <a:rPr lang="en-US" sz="2000" b="1" i="0" u="none" strike="noStrike" noProof="0" dirty="0">
                          <a:solidFill>
                            <a:schemeClr val="bg1"/>
                          </a:solidFill>
                          <a:latin typeface="Calibri" panose="020F0502020204030204" pitchFamily="34" charset="0"/>
                          <a:cs typeface="Calibri" panose="020F0502020204030204" pitchFamily="34" charset="0"/>
                        </a:rPr>
                        <a:t>Der Mensch im Mittelpunkt</a:t>
                      </a:r>
                    </a:p>
                  </a:txBody>
                  <a:tcPr marL="68400" marR="68400" marT="68400" marB="684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FB5A1"/>
                    </a:solidFill>
                  </a:tcPr>
                </a:tc>
                <a:tc>
                  <a:txBody>
                    <a:bodyPr/>
                    <a:lstStyle/>
                    <a:p>
                      <a:pPr marL="0" lvl="0" indent="0" algn="ctr">
                        <a:lnSpc>
                          <a:spcPct val="100000"/>
                        </a:lnSpc>
                        <a:spcAft>
                          <a:spcPts val="300"/>
                        </a:spcAft>
                        <a:buNone/>
                      </a:pPr>
                      <a:r>
                        <a:rPr lang="en-GB" sz="2000" b="1" i="0" u="none" strike="noStrike" baseline="0" noProof="0" dirty="0">
                          <a:solidFill>
                            <a:schemeClr val="bg1"/>
                          </a:solidFill>
                          <a:latin typeface="Calibri" panose="020F0502020204030204" pitchFamily="34" charset="0"/>
                          <a:cs typeface="Calibri" panose="020F0502020204030204" pitchFamily="34" charset="0"/>
                        </a:rPr>
                        <a:t>Wahlfreiheit</a:t>
                      </a:r>
                      <a:endParaRPr lang="en-US" sz="2000" b="1" dirty="0">
                        <a:solidFill>
                          <a:schemeClr val="bg1"/>
                        </a:solidFill>
                        <a:latin typeface="Calibri" panose="020F0502020204030204" pitchFamily="34" charset="0"/>
                        <a:cs typeface="Calibri" panose="020F0502020204030204" pitchFamily="34" charset="0"/>
                      </a:endParaRPr>
                    </a:p>
                  </a:txBody>
                  <a:tcPr marL="68400" marR="68400" marT="68400" marB="684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FB5A1"/>
                    </a:solidFill>
                  </a:tcPr>
                </a:tc>
                <a:tc>
                  <a:txBody>
                    <a:bodyPr/>
                    <a:lstStyle/>
                    <a:p>
                      <a:pPr lvl="0" algn="ctr">
                        <a:lnSpc>
                          <a:spcPct val="100000"/>
                        </a:lnSpc>
                        <a:spcBef>
                          <a:spcPts val="0"/>
                        </a:spcBef>
                        <a:spcAft>
                          <a:spcPts val="0"/>
                        </a:spcAft>
                        <a:buNone/>
                      </a:pPr>
                      <a:r>
                        <a:rPr lang="en-GB" sz="2000" b="1" i="0" u="none" strike="noStrike" noProof="0" dirty="0">
                          <a:solidFill>
                            <a:schemeClr val="bg1"/>
                          </a:solidFill>
                          <a:latin typeface="Calibri" panose="020F0502020204030204" pitchFamily="34" charset="0"/>
                          <a:cs typeface="Calibri" panose="020F0502020204030204" pitchFamily="34" charset="0"/>
                        </a:rPr>
                        <a:t>Sicherheit</a:t>
                      </a:r>
                      <a:endParaRPr lang="en-US" sz="2000" b="1" dirty="0">
                        <a:solidFill>
                          <a:schemeClr val="bg1"/>
                        </a:solidFill>
                        <a:latin typeface="Calibri" panose="020F0502020204030204" pitchFamily="34" charset="0"/>
                        <a:cs typeface="Calibri" panose="020F0502020204030204" pitchFamily="34" charset="0"/>
                      </a:endParaRPr>
                    </a:p>
                  </a:txBody>
                  <a:tcPr marL="68400" marR="68400" marT="68400" marB="684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FB5A1"/>
                    </a:solidFill>
                  </a:tcPr>
                </a:tc>
                <a:extLst>
                  <a:ext uri="{0D108BD9-81ED-4DB2-BD59-A6C34878D82A}">
                    <a16:rowId xmlns:a16="http://schemas.microsoft.com/office/drawing/2014/main" val="2421742042"/>
                  </a:ext>
                </a:extLst>
              </a:tr>
              <a:tr h="1800000">
                <a:tc>
                  <a:txBody>
                    <a:bodyPr/>
                    <a:lstStyle/>
                    <a:p>
                      <a:pPr marL="0" marR="0" lvl="0" indent="0" algn="l">
                        <a:lnSpc>
                          <a:spcPct val="100000"/>
                        </a:lnSpc>
                        <a:spcBef>
                          <a:spcPts val="0"/>
                        </a:spcBef>
                        <a:spcAft>
                          <a:spcPts val="0"/>
                        </a:spcAft>
                        <a:buNone/>
                      </a:pPr>
                      <a:r>
                        <a:rPr lang="en-US" sz="1600" b="0" i="0" u="none" strike="noStrike" noProof="0" dirty="0">
                          <a:solidFill>
                            <a:srgbClr val="0C4659"/>
                          </a:solidFill>
                          <a:latin typeface="Calibri" panose="020F0502020204030204" pitchFamily="34" charset="0"/>
                          <a:cs typeface="Calibri" panose="020F0502020204030204" pitchFamily="34" charset="0"/>
                        </a:rPr>
                        <a:t>Digitale Technologien sollten die Rechte der Menschen schützen, die Demokratie stärken und sicherstellen, dass alle Akteure im digitalen Bereich verantwortungsbewusst und sicher handeln. Die EU fördert diese Werte weltweit.</a:t>
                      </a:r>
                      <a:endParaRPr lang="en-GB" sz="1600" b="0" dirty="0">
                        <a:solidFill>
                          <a:srgbClr val="0C4659"/>
                        </a:solidFill>
                        <a:latin typeface="Calibri" panose="020F0502020204030204" pitchFamily="34" charset="0"/>
                        <a:cs typeface="Calibri" panose="020F0502020204030204" pitchFamily="34" charset="0"/>
                      </a:endParaRPr>
                    </a:p>
                  </a:txBody>
                  <a:tcPr marL="68400" marR="68400" marT="68400" marB="684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lvl="0" indent="0" algn="l">
                        <a:lnSpc>
                          <a:spcPct val="100000"/>
                        </a:lnSpc>
                        <a:buNone/>
                      </a:pPr>
                      <a:r>
                        <a:rPr lang="en-GB" sz="1600" b="0" i="0" u="none" strike="noStrike" baseline="0" noProof="0" dirty="0">
                          <a:solidFill>
                            <a:srgbClr val="0C4659"/>
                          </a:solidFill>
                          <a:latin typeface="Calibri" panose="020F0502020204030204" pitchFamily="34" charset="0"/>
                          <a:cs typeface="Calibri" panose="020F0502020204030204" pitchFamily="34" charset="0"/>
                        </a:rPr>
                        <a:t>Die Menschen sollten von einem fairen Online-Umfeld profitieren, vor illegalen und schädlichen Inhalten geschützt sein und bei der Interaktion mit neuen und sich weiterentwickelnden Technologien wie künstlicher Intelligenz gestärkt werden.</a:t>
                      </a:r>
                      <a:endParaRPr lang="en-GB" sz="1600" dirty="0">
                        <a:solidFill>
                          <a:srgbClr val="0C4659"/>
                        </a:solidFill>
                        <a:latin typeface="Calibri" panose="020F0502020204030204" pitchFamily="34" charset="0"/>
                        <a:cs typeface="Calibri" panose="020F0502020204030204" pitchFamily="34" charset="0"/>
                      </a:endParaRPr>
                    </a:p>
                  </a:txBody>
                  <a:tcPr marL="68400" marR="68400" marT="68400" marB="684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lvl="0" algn="l">
                        <a:lnSpc>
                          <a:spcPct val="100000"/>
                        </a:lnSpc>
                        <a:spcBef>
                          <a:spcPts val="0"/>
                        </a:spcBef>
                        <a:spcAft>
                          <a:spcPts val="0"/>
                        </a:spcAft>
                        <a:buNone/>
                      </a:pPr>
                      <a:r>
                        <a:rPr lang="en-GB" sz="1600" b="0" i="0" u="none" strike="noStrike" noProof="0" dirty="0">
                          <a:solidFill>
                            <a:srgbClr val="0C4659"/>
                          </a:solidFill>
                          <a:latin typeface="Calibri" panose="020F0502020204030204" pitchFamily="34" charset="0"/>
                          <a:cs typeface="Calibri" panose="020F0502020204030204" pitchFamily="34" charset="0"/>
                        </a:rPr>
                        <a:t>Das digitale Umfeld sollte </a:t>
                      </a:r>
                      <a:r>
                        <a:rPr lang="en-GB" sz="1600" b="1" i="0" u="none" strike="noStrike" noProof="0" dirty="0">
                          <a:solidFill>
                            <a:srgbClr val="0C4659"/>
                          </a:solidFill>
                          <a:latin typeface="Calibri" panose="020F0502020204030204" pitchFamily="34" charset="0"/>
                          <a:cs typeface="Calibri" panose="020F0502020204030204" pitchFamily="34" charset="0"/>
                        </a:rPr>
                        <a:t>sicher und geschützt </a:t>
                      </a:r>
                      <a:r>
                        <a:rPr lang="en-GB" sz="1600" b="0" i="0" u="none" strike="noStrike" noProof="0" dirty="0">
                          <a:solidFill>
                            <a:srgbClr val="0C4659"/>
                          </a:solidFill>
                          <a:latin typeface="Calibri" panose="020F0502020204030204" pitchFamily="34" charset="0"/>
                          <a:cs typeface="Calibri" panose="020F0502020204030204" pitchFamily="34" charset="0"/>
                        </a:rPr>
                        <a:t>sein. Alle Nutzer, vom Kindesalter bis ins hohe Alter, sollten gestärkt und geschützt werden.</a:t>
                      </a:r>
                      <a:endParaRPr lang="en-GB" sz="1600" dirty="0">
                        <a:solidFill>
                          <a:srgbClr val="0C4659"/>
                        </a:solidFill>
                        <a:latin typeface="Calibri" panose="020F0502020204030204" pitchFamily="34" charset="0"/>
                        <a:cs typeface="Calibri" panose="020F0502020204030204" pitchFamily="34" charset="0"/>
                      </a:endParaRPr>
                    </a:p>
                  </a:txBody>
                  <a:tcPr marL="68400" marR="68400" marT="68400" marB="684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209202140"/>
                  </a:ext>
                </a:extLst>
              </a:tr>
              <a:tr h="331835">
                <a:tc>
                  <a:txBody>
                    <a:bodyPr/>
                    <a:lstStyle/>
                    <a:p>
                      <a:pPr lvl="0" algn="ctr">
                        <a:lnSpc>
                          <a:spcPct val="100000"/>
                        </a:lnSpc>
                        <a:spcBef>
                          <a:spcPts val="0"/>
                        </a:spcBef>
                        <a:spcAft>
                          <a:spcPts val="0"/>
                        </a:spcAft>
                        <a:buNone/>
                      </a:pPr>
                      <a:r>
                        <a:rPr lang="en-GB" sz="2000" b="1" i="0" u="none" strike="noStrike" noProof="0" dirty="0">
                          <a:solidFill>
                            <a:schemeClr val="bg1"/>
                          </a:solidFill>
                          <a:latin typeface="Calibri" panose="020F0502020204030204" pitchFamily="34" charset="0"/>
                          <a:cs typeface="Calibri" panose="020F0502020204030204" pitchFamily="34" charset="0"/>
                        </a:rPr>
                        <a:t>Solidarität und Inklusion</a:t>
                      </a:r>
                      <a:endParaRPr lang="en-US" sz="2000" b="1" dirty="0">
                        <a:solidFill>
                          <a:schemeClr val="bg1"/>
                        </a:solidFill>
                        <a:latin typeface="Calibri" panose="020F0502020204030204" pitchFamily="34" charset="0"/>
                        <a:cs typeface="Calibri" panose="020F0502020204030204" pitchFamily="34" charset="0"/>
                      </a:endParaRPr>
                    </a:p>
                  </a:txBody>
                  <a:tcPr marL="68400" marR="68400" marT="68400" marB="684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FB5A1"/>
                    </a:solidFill>
                  </a:tcPr>
                </a:tc>
                <a:tc>
                  <a:txBody>
                    <a:bodyPr/>
                    <a:lstStyle/>
                    <a:p>
                      <a:pPr lvl="0" algn="ctr">
                        <a:lnSpc>
                          <a:spcPct val="100000"/>
                        </a:lnSpc>
                        <a:spcBef>
                          <a:spcPts val="0"/>
                        </a:spcBef>
                        <a:spcAft>
                          <a:spcPts val="0"/>
                        </a:spcAft>
                        <a:buNone/>
                      </a:pPr>
                      <a:r>
                        <a:rPr lang="en-GB" sz="2000" b="1" i="0" u="none" strike="noStrike" noProof="0" dirty="0">
                          <a:solidFill>
                            <a:schemeClr val="bg1"/>
                          </a:solidFill>
                          <a:latin typeface="Calibri" panose="020F0502020204030204" pitchFamily="34" charset="0"/>
                          <a:cs typeface="Calibri" panose="020F0502020204030204" pitchFamily="34" charset="0"/>
                        </a:rPr>
                        <a:t>Teilnahme</a:t>
                      </a:r>
                      <a:endParaRPr lang="en-US" sz="2000" b="1" dirty="0">
                        <a:solidFill>
                          <a:schemeClr val="bg1"/>
                        </a:solidFill>
                        <a:latin typeface="Calibri" panose="020F0502020204030204" pitchFamily="34" charset="0"/>
                        <a:cs typeface="Calibri" panose="020F0502020204030204" pitchFamily="34" charset="0"/>
                      </a:endParaRPr>
                    </a:p>
                  </a:txBody>
                  <a:tcPr marL="68400" marR="68400" marT="68400" marB="684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FB5A1"/>
                    </a:solidFill>
                  </a:tcPr>
                </a:tc>
                <a:tc>
                  <a:txBody>
                    <a:bodyPr/>
                    <a:lstStyle/>
                    <a:p>
                      <a:pPr lvl="0" algn="ctr">
                        <a:lnSpc>
                          <a:spcPct val="100000"/>
                        </a:lnSpc>
                        <a:spcBef>
                          <a:spcPts val="0"/>
                        </a:spcBef>
                        <a:spcAft>
                          <a:spcPts val="0"/>
                        </a:spcAft>
                        <a:buNone/>
                      </a:pPr>
                      <a:r>
                        <a:rPr lang="en-GB" sz="2000" b="1" i="0" u="none" strike="noStrike" noProof="0" dirty="0">
                          <a:solidFill>
                            <a:schemeClr val="bg1"/>
                          </a:solidFill>
                          <a:latin typeface="Calibri" panose="020F0502020204030204" pitchFamily="34" charset="0"/>
                          <a:cs typeface="Calibri" panose="020F0502020204030204" pitchFamily="34" charset="0"/>
                        </a:rPr>
                        <a:t>Nachhaltigkeit</a:t>
                      </a:r>
                      <a:endParaRPr lang="en-US" sz="2000" b="1" dirty="0">
                        <a:solidFill>
                          <a:schemeClr val="bg1"/>
                        </a:solidFill>
                        <a:latin typeface="Calibri" panose="020F0502020204030204" pitchFamily="34" charset="0"/>
                        <a:cs typeface="Calibri" panose="020F0502020204030204" pitchFamily="34" charset="0"/>
                      </a:endParaRPr>
                    </a:p>
                  </a:txBody>
                  <a:tcPr marL="68400" marR="68400" marT="68400" marB="684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FB5A1"/>
                    </a:solidFill>
                  </a:tcPr>
                </a:tc>
                <a:extLst>
                  <a:ext uri="{0D108BD9-81ED-4DB2-BD59-A6C34878D82A}">
                    <a16:rowId xmlns:a16="http://schemas.microsoft.com/office/drawing/2014/main" val="3775654064"/>
                  </a:ext>
                </a:extLst>
              </a:tr>
              <a:tr h="1584000">
                <a:tc>
                  <a:txBody>
                    <a:bodyPr/>
                    <a:lstStyle/>
                    <a:p>
                      <a:pPr lvl="0" algn="l">
                        <a:lnSpc>
                          <a:spcPct val="100000"/>
                        </a:lnSpc>
                        <a:spcBef>
                          <a:spcPts val="0"/>
                        </a:spcBef>
                        <a:spcAft>
                          <a:spcPts val="0"/>
                        </a:spcAft>
                        <a:buNone/>
                      </a:pPr>
                      <a:r>
                        <a:rPr lang="en-GB" sz="1600" b="0" i="0" u="none" strike="noStrike" noProof="0" dirty="0">
                          <a:solidFill>
                            <a:srgbClr val="0C4659"/>
                          </a:solidFill>
                          <a:latin typeface="Calibri" panose="020F0502020204030204" pitchFamily="34" charset="0"/>
                          <a:cs typeface="Calibri" panose="020F0502020204030204" pitchFamily="34" charset="0"/>
                        </a:rPr>
                        <a:t>Technologie sollte Menschen verbinden, nicht trennen. Jeder sollte Zugang zum Internet, zu digitalen Kompetenzen, zu digitalen öffentlichen Diensten und zu fairen Arbeitsbedingungen haben.</a:t>
                      </a:r>
                      <a:endParaRPr lang="en-GB" sz="1600" b="0" dirty="0">
                        <a:solidFill>
                          <a:srgbClr val="0C4659"/>
                        </a:solidFill>
                        <a:latin typeface="Calibri" panose="020F0502020204030204" pitchFamily="34" charset="0"/>
                        <a:cs typeface="Calibri" panose="020F0502020204030204" pitchFamily="34" charset="0"/>
                      </a:endParaRPr>
                    </a:p>
                  </a:txBody>
                  <a:tcPr marL="68400" marR="68400" marT="68400" marB="684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l">
                        <a:lnSpc>
                          <a:spcPct val="100000"/>
                        </a:lnSpc>
                        <a:spcBef>
                          <a:spcPts val="0"/>
                        </a:spcBef>
                        <a:spcAft>
                          <a:spcPts val="0"/>
                        </a:spcAft>
                        <a:buNone/>
                      </a:pPr>
                      <a:r>
                        <a:rPr lang="en-GB" sz="1800" b="0" i="0" u="none" strike="noStrike" noProof="0" dirty="0">
                          <a:solidFill>
                            <a:srgbClr val="0C4659"/>
                          </a:solidFill>
                          <a:latin typeface="Calibri" panose="020F0502020204030204" pitchFamily="34" charset="0"/>
                          <a:cs typeface="Calibri" panose="020F0502020204030204" pitchFamily="34" charset="0"/>
                        </a:rPr>
                        <a:t>Die Bürger sollten in der Lage sein, sich auf allen Ebenen am demokratischen Prozess zu beteiligen und die Kontrolle über ihre eigenen Daten zu haben.</a:t>
                      </a:r>
                      <a:endParaRPr lang="en-GB" sz="1800" b="0" dirty="0">
                        <a:solidFill>
                          <a:srgbClr val="0C4659"/>
                        </a:solidFill>
                        <a:latin typeface="Calibri" panose="020F0502020204030204" pitchFamily="34" charset="0"/>
                        <a:cs typeface="Calibri" panose="020F0502020204030204" pitchFamily="34" charset="0"/>
                      </a:endParaRPr>
                    </a:p>
                  </a:txBody>
                  <a:tcPr marL="68400" marR="68400" marT="68400" marB="684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l">
                        <a:lnSpc>
                          <a:spcPct val="100000"/>
                        </a:lnSpc>
                        <a:spcBef>
                          <a:spcPts val="0"/>
                        </a:spcBef>
                        <a:spcAft>
                          <a:spcPts val="0"/>
                        </a:spcAft>
                        <a:buNone/>
                      </a:pPr>
                      <a:r>
                        <a:rPr lang="en-GB" sz="1600" b="0" i="0" u="none" strike="noStrike" noProof="0" dirty="0">
                          <a:solidFill>
                            <a:srgbClr val="0C4659"/>
                          </a:solidFill>
                          <a:latin typeface="Calibri" panose="020F0502020204030204" pitchFamily="34" charset="0"/>
                          <a:cs typeface="Calibri" panose="020F0502020204030204" pitchFamily="34" charset="0"/>
                        </a:rPr>
                        <a:t>Digitale Geräte sollten Nachhaltigkeit und den ökologischen Wandel fördern. Die Menschen müssen über die Umweltauswirkungen und den Energieverbrauch ihrer Geräte informiert sein.</a:t>
                      </a:r>
                      <a:endParaRPr lang="en-GB" sz="1600" b="0" dirty="0">
                        <a:solidFill>
                          <a:srgbClr val="0C4659"/>
                        </a:solidFill>
                        <a:latin typeface="Calibri" panose="020F0502020204030204" pitchFamily="34" charset="0"/>
                        <a:cs typeface="Calibri" panose="020F0502020204030204" pitchFamily="34" charset="0"/>
                      </a:endParaRPr>
                    </a:p>
                  </a:txBody>
                  <a:tcPr marL="68400" marR="68400" marT="68400" marB="684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45047773"/>
                  </a:ext>
                </a:extLst>
              </a:tr>
            </a:tbl>
          </a:graphicData>
        </a:graphic>
      </p:graphicFrame>
    </p:spTree>
    <p:extLst>
      <p:ext uri="{BB962C8B-B14F-4D97-AF65-F5344CB8AC3E}">
        <p14:creationId xmlns:p14="http://schemas.microsoft.com/office/powerpoint/2010/main" val="2160734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D81AC-B5A1-1B7D-5C7F-77940A2809DA}"/>
            </a:ext>
          </a:extLst>
        </p:cNvPr>
        <p:cNvGrpSpPr/>
        <p:nvPr/>
      </p:nvGrpSpPr>
      <p:grpSpPr>
        <a:xfrm>
          <a:off x="0" y="0"/>
          <a:ext cx="0" cy="0"/>
          <a:chOff x="0" y="0"/>
          <a:chExt cx="0" cy="0"/>
        </a:xfrm>
      </p:grpSpPr>
      <p:sp>
        <p:nvSpPr>
          <p:cNvPr id="12" name="Text Placeholder 4">
            <a:extLst>
              <a:ext uri="{FF2B5EF4-FFF2-40B4-BE49-F238E27FC236}">
                <a16:creationId xmlns:a16="http://schemas.microsoft.com/office/drawing/2014/main" id="{B4328601-4B91-4AD4-8D7B-E5118DC17C97}"/>
              </a:ext>
            </a:extLst>
          </p:cNvPr>
          <p:cNvSpPr txBox="1">
            <a:spLocks/>
          </p:cNvSpPr>
          <p:nvPr/>
        </p:nvSpPr>
        <p:spPr>
          <a:xfrm>
            <a:off x="4824346" y="552516"/>
            <a:ext cx="6713874" cy="575732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5875" lvl="0" indent="-15875">
              <a:lnSpc>
                <a:spcPts val="2300"/>
              </a:lnSpc>
            </a:pPr>
            <a:r>
              <a:rPr lang="en-US" sz="1800" dirty="0">
                <a:solidFill>
                  <a:srgbClr val="0C4659"/>
                </a:solidFill>
                <a:latin typeface="Calibri" panose="020F0502020204030204" pitchFamily="34" charset="0"/>
                <a:cs typeface="Calibri" panose="020F0502020204030204" pitchFamily="34" charset="0"/>
              </a:rPr>
              <a:t>Die EBU, die über hundert </a:t>
            </a:r>
            <a:r>
              <a:rPr lang="en-US" sz="1800" dirty="0" err="1">
                <a:solidFill>
                  <a:srgbClr val="0C4659"/>
                </a:solidFill>
                <a:latin typeface="Calibri" panose="020F0502020204030204" pitchFamily="34" charset="0"/>
                <a:cs typeface="Calibri" panose="020F0502020204030204" pitchFamily="34" charset="0"/>
              </a:rPr>
              <a:t>Organisationen</a:t>
            </a:r>
            <a:r>
              <a:rPr lang="en-US" sz="1800" dirty="0">
                <a:solidFill>
                  <a:srgbClr val="0C4659"/>
                </a:solidFill>
                <a:latin typeface="Calibri" panose="020F0502020204030204" pitchFamily="34" charset="0"/>
                <a:cs typeface="Calibri" panose="020F0502020204030204" pitchFamily="34" charset="0"/>
              </a:rPr>
              <a:t> vertritt, ist ein </a:t>
            </a:r>
            <a:r>
              <a:rPr lang="en-US" sz="1800" b="1" dirty="0">
                <a:solidFill>
                  <a:srgbClr val="0C4659"/>
                </a:solidFill>
                <a:latin typeface="Calibri" panose="020F0502020204030204" pitchFamily="34" charset="0"/>
                <a:cs typeface="Calibri" panose="020F0502020204030204" pitchFamily="34" charset="0"/>
              </a:rPr>
              <a:t>weltweit </a:t>
            </a:r>
            <a:r>
              <a:rPr lang="en-US" sz="1800" dirty="0" err="1">
                <a:solidFill>
                  <a:srgbClr val="0C4659"/>
                </a:solidFill>
                <a:latin typeface="Calibri" panose="020F0502020204030204" pitchFamily="34" charset="0"/>
                <a:cs typeface="Calibri" panose="020F0502020204030204" pitchFamily="34" charset="0"/>
              </a:rPr>
              <a:t>führender </a:t>
            </a:r>
            <a:r>
              <a:rPr lang="en-US" sz="1800" b="1" dirty="0">
                <a:solidFill>
                  <a:srgbClr val="0C4659"/>
                </a:solidFill>
                <a:latin typeface="Calibri" panose="020F0502020204030204" pitchFamily="34" charset="0"/>
                <a:cs typeface="Calibri" panose="020F0502020204030204" pitchFamily="34" charset="0"/>
              </a:rPr>
              <a:t>Zusammenschluss öffentlich-rechtlicher Medien (PSM), </a:t>
            </a:r>
            <a:r>
              <a:rPr lang="en-US" sz="1800" dirty="0">
                <a:solidFill>
                  <a:srgbClr val="0C4659"/>
                </a:solidFill>
                <a:latin typeface="Calibri" panose="020F0502020204030204" pitchFamily="34" charset="0"/>
                <a:cs typeface="Calibri" panose="020F0502020204030204" pitchFamily="34" charset="0"/>
              </a:rPr>
              <a:t>in dem Rundfunkprogramme von der Öffentlichkeit für die Öffentlichkeit produziert, finanziert und kontrolliert werden.</a:t>
            </a:r>
          </a:p>
          <a:p>
            <a:pPr marL="15875" lvl="0" indent="-15875">
              <a:lnSpc>
                <a:spcPts val="2300"/>
              </a:lnSpc>
            </a:pPr>
            <a:endParaRPr lang="en-US" sz="1800" dirty="0">
              <a:solidFill>
                <a:srgbClr val="0C4659"/>
              </a:solidFill>
              <a:latin typeface="Calibri" panose="020F0502020204030204" pitchFamily="34" charset="0"/>
              <a:cs typeface="Calibri" panose="020F0502020204030204" pitchFamily="34" charset="0"/>
            </a:endParaRPr>
          </a:p>
          <a:p>
            <a:pPr marL="15875" lvl="0" indent="-15875">
              <a:lnSpc>
                <a:spcPts val="2300"/>
              </a:lnSpc>
            </a:pPr>
            <a:r>
              <a:rPr lang="en-US" sz="1800" dirty="0">
                <a:solidFill>
                  <a:srgbClr val="0C4659"/>
                </a:solidFill>
                <a:latin typeface="Calibri" panose="020F0502020204030204" pitchFamily="34" charset="0"/>
                <a:cs typeface="Calibri" panose="020F0502020204030204" pitchFamily="34" charset="0"/>
              </a:rPr>
              <a:t>In einer von kommerziellen Interessen dominierten Medienlandschaft fördert die EBU Solidarität, Zusammenarbeit und einen vertrauenswürdigen Raum für Bildung. Sie unterstützt ihre Mitglieder dabei, den Wandel zu meistern und gleichzeitig zentrale demokratische Werte zu wahren. </a:t>
            </a:r>
          </a:p>
          <a:p>
            <a:pPr marL="15875" lvl="0" indent="-15875">
              <a:lnSpc>
                <a:spcPts val="2300"/>
              </a:lnSpc>
            </a:pPr>
            <a:endParaRPr lang="en-US" sz="1800" dirty="0">
              <a:solidFill>
                <a:srgbClr val="0C4659"/>
              </a:solidFill>
              <a:latin typeface="Calibri" panose="020F0502020204030204" pitchFamily="34" charset="0"/>
              <a:cs typeface="Calibri" panose="020F0502020204030204" pitchFamily="34" charset="0"/>
            </a:endParaRPr>
          </a:p>
          <a:p>
            <a:pPr marL="15875" lvl="0" indent="-15875">
              <a:lnSpc>
                <a:spcPts val="2300"/>
              </a:lnSpc>
            </a:pPr>
            <a:r>
              <a:rPr lang="en-US" sz="1800" b="1" dirty="0">
                <a:solidFill>
                  <a:srgbClr val="0C4659"/>
                </a:solidFill>
                <a:latin typeface="Calibri" panose="020F0502020204030204" pitchFamily="34" charset="0"/>
                <a:cs typeface="Calibri" panose="020F0502020204030204" pitchFamily="34" charset="0"/>
              </a:rPr>
              <a:t>Als öffentlich-rechtliche Medien teilen die EBU-Mitglieder</a:t>
            </a:r>
          </a:p>
          <a:p>
            <a:pPr marL="15875" lvl="0" indent="-15875">
              <a:lnSpc>
                <a:spcPts val="2300"/>
              </a:lnSpc>
            </a:pPr>
            <a:r>
              <a:rPr lang="en-US" sz="1800" b="1" dirty="0">
                <a:solidFill>
                  <a:srgbClr val="0C4659"/>
                </a:solidFill>
                <a:latin typeface="Calibri" panose="020F0502020204030204" pitchFamily="34" charset="0"/>
                <a:cs typeface="Calibri" panose="020F0502020204030204" pitchFamily="34" charset="0"/>
              </a:rPr>
              <a:t> die folgenden Grundwerte:​</a:t>
            </a:r>
          </a:p>
          <a:p>
            <a:pPr marL="342900" lvl="0" indent="-342900">
              <a:lnSpc>
                <a:spcPts val="2300"/>
              </a:lnSpc>
              <a:buClr>
                <a:srgbClr val="3FB5A1"/>
              </a:buClr>
              <a:buFont typeface="Arial" panose="020B0604020202020204" pitchFamily="34" charset="0"/>
              <a:buChar char="•"/>
            </a:pPr>
            <a:r>
              <a:rPr lang="en-US" sz="1800" b="1" dirty="0">
                <a:solidFill>
                  <a:srgbClr val="0C4659"/>
                </a:solidFill>
                <a:latin typeface="Calibri" panose="020F0502020204030204" pitchFamily="34" charset="0"/>
                <a:cs typeface="Calibri" panose="020F0502020204030204" pitchFamily="34" charset="0"/>
              </a:rPr>
              <a:t>Universalität: </a:t>
            </a:r>
            <a:r>
              <a:rPr lang="en-US" sz="1800" dirty="0">
                <a:solidFill>
                  <a:srgbClr val="0C4659"/>
                </a:solidFill>
                <a:latin typeface="Calibri" panose="020F0502020204030204" pitchFamily="34" charset="0"/>
                <a:cs typeface="Calibri" panose="020F0502020204030204" pitchFamily="34" charset="0"/>
              </a:rPr>
              <a:t>für alle zugänglich</a:t>
            </a:r>
          </a:p>
          <a:p>
            <a:pPr marL="342900" lvl="0" indent="-342900">
              <a:lnSpc>
                <a:spcPts val="2300"/>
              </a:lnSpc>
              <a:buClr>
                <a:srgbClr val="3FB5A1"/>
              </a:buClr>
              <a:buFont typeface="Arial" panose="020B0604020202020204" pitchFamily="34" charset="0"/>
              <a:buChar char="•"/>
            </a:pPr>
            <a:r>
              <a:rPr lang="en-US" sz="1800" dirty="0">
                <a:solidFill>
                  <a:srgbClr val="0C4659"/>
                </a:solidFill>
                <a:latin typeface="Calibri" panose="020F0502020204030204" pitchFamily="34" charset="0"/>
                <a:cs typeface="Calibri" panose="020F0502020204030204" pitchFamily="34" charset="0"/>
              </a:rPr>
              <a:t>Unabhängigkeit: frei von politischer/kommerzieller Einflussnahme </a:t>
            </a:r>
          </a:p>
          <a:p>
            <a:pPr marL="342900" lvl="0" indent="-342900">
              <a:lnSpc>
                <a:spcPts val="2300"/>
              </a:lnSpc>
              <a:buClr>
                <a:srgbClr val="3FB5A1"/>
              </a:buClr>
              <a:buFont typeface="Arial" panose="020B0604020202020204" pitchFamily="34" charset="0"/>
              <a:buChar char="•"/>
            </a:pPr>
            <a:r>
              <a:rPr lang="en-US" sz="1800" b="1" dirty="0">
                <a:solidFill>
                  <a:srgbClr val="0C4659"/>
                </a:solidFill>
                <a:latin typeface="Calibri" panose="020F0502020204030204" pitchFamily="34" charset="0"/>
                <a:cs typeface="Calibri" panose="020F0502020204030204" pitchFamily="34" charset="0"/>
              </a:rPr>
              <a:t>Exzellenz: </a:t>
            </a:r>
            <a:r>
              <a:rPr lang="en-US" sz="1800" dirty="0">
                <a:solidFill>
                  <a:srgbClr val="0C4659"/>
                </a:solidFill>
                <a:latin typeface="Calibri" panose="020F0502020204030204" pitchFamily="34" charset="0"/>
                <a:cs typeface="Calibri" panose="020F0502020204030204" pitchFamily="34" charset="0"/>
              </a:rPr>
              <a:t>hochwertige, vertrauenswürdige Inhalte</a:t>
            </a:r>
          </a:p>
          <a:p>
            <a:pPr marL="342900" lvl="0" indent="-342900">
              <a:lnSpc>
                <a:spcPts val="2300"/>
              </a:lnSpc>
              <a:buClr>
                <a:srgbClr val="3FB5A1"/>
              </a:buClr>
              <a:buFont typeface="Arial" panose="020B0604020202020204" pitchFamily="34" charset="0"/>
              <a:buChar char="•"/>
            </a:pPr>
            <a:r>
              <a:rPr lang="en-US" sz="1800" b="1" dirty="0">
                <a:solidFill>
                  <a:srgbClr val="0C4659"/>
                </a:solidFill>
                <a:latin typeface="Calibri" panose="020F0502020204030204" pitchFamily="34" charset="0"/>
                <a:cs typeface="Calibri" panose="020F0502020204030204" pitchFamily="34" charset="0"/>
              </a:rPr>
              <a:t>Vielfalt: </a:t>
            </a:r>
            <a:r>
              <a:rPr lang="en-US" sz="1800" dirty="0">
                <a:solidFill>
                  <a:srgbClr val="0C4659"/>
                </a:solidFill>
                <a:latin typeface="Calibri" panose="020F0502020204030204" pitchFamily="34" charset="0"/>
                <a:cs typeface="Calibri" panose="020F0502020204030204" pitchFamily="34" charset="0"/>
              </a:rPr>
              <a:t>Einbeziehung unterschiedlicher Stimmen</a:t>
            </a:r>
          </a:p>
          <a:p>
            <a:pPr marL="342900" lvl="0" indent="-342900">
              <a:lnSpc>
                <a:spcPts val="2300"/>
              </a:lnSpc>
              <a:buClr>
                <a:srgbClr val="3FB5A1"/>
              </a:buClr>
              <a:buFont typeface="Arial" panose="020B0604020202020204" pitchFamily="34" charset="0"/>
              <a:buChar char="•"/>
            </a:pPr>
            <a:r>
              <a:rPr lang="en-US" sz="1800" b="1" dirty="0">
                <a:solidFill>
                  <a:srgbClr val="0C4659"/>
                </a:solidFill>
                <a:latin typeface="Calibri" panose="020F0502020204030204" pitchFamily="34" charset="0"/>
                <a:cs typeface="Calibri" panose="020F0502020204030204" pitchFamily="34" charset="0"/>
              </a:rPr>
              <a:t>Verantwortlichkeit: </a:t>
            </a:r>
            <a:r>
              <a:rPr lang="en-US" sz="1800" dirty="0">
                <a:solidFill>
                  <a:srgbClr val="0C4659"/>
                </a:solidFill>
                <a:latin typeface="Calibri" panose="020F0502020204030204" pitchFamily="34" charset="0"/>
                <a:cs typeface="Calibri" panose="020F0502020204030204" pitchFamily="34" charset="0"/>
              </a:rPr>
              <a:t>der Öffentlichkeit gegenüber verantwortlich</a:t>
            </a:r>
          </a:p>
          <a:p>
            <a:pPr marL="342900" lvl="0" indent="-342900">
              <a:lnSpc>
                <a:spcPts val="2300"/>
              </a:lnSpc>
              <a:buClr>
                <a:srgbClr val="3FB5A1"/>
              </a:buClr>
              <a:buFont typeface="Arial" panose="020B0604020202020204" pitchFamily="34" charset="0"/>
              <a:buChar char="•"/>
            </a:pPr>
            <a:r>
              <a:rPr lang="en-US" sz="1800" b="1" dirty="0">
                <a:solidFill>
                  <a:srgbClr val="0C4659"/>
                </a:solidFill>
                <a:latin typeface="Calibri" panose="020F0502020204030204" pitchFamily="34" charset="0"/>
                <a:cs typeface="Calibri" panose="020F0502020204030204" pitchFamily="34" charset="0"/>
              </a:rPr>
              <a:t>Innovation: </a:t>
            </a:r>
            <a:r>
              <a:rPr lang="en-US" sz="1800" dirty="0">
                <a:solidFill>
                  <a:srgbClr val="0C4659"/>
                </a:solidFill>
                <a:latin typeface="Calibri" panose="020F0502020204030204" pitchFamily="34" charset="0"/>
                <a:cs typeface="Calibri" panose="020F0502020204030204" pitchFamily="34" charset="0"/>
              </a:rPr>
              <a:t>Einsatz neuer Technologien zur Verbesserung des Dienstes</a:t>
            </a:r>
          </a:p>
          <a:p>
            <a:pPr marL="15875" lvl="0" indent="-15875">
              <a:lnSpc>
                <a:spcPts val="2300"/>
              </a:lnSpc>
            </a:pPr>
            <a:endParaRPr lang="en-US" sz="1800" dirty="0">
              <a:solidFill>
                <a:srgbClr val="0C4659"/>
              </a:solidFill>
              <a:latin typeface="Calibri" panose="020F0502020204030204" pitchFamily="34" charset="0"/>
              <a:cs typeface="Calibri" panose="020F0502020204030204" pitchFamily="34" charset="0"/>
            </a:endParaRPr>
          </a:p>
          <a:p>
            <a:pPr marL="15875" lvl="0" indent="-15875">
              <a:lnSpc>
                <a:spcPts val="2300"/>
              </a:lnSpc>
            </a:pPr>
            <a:r>
              <a:rPr lang="en-US" sz="1800" dirty="0">
                <a:solidFill>
                  <a:srgbClr val="0C4659"/>
                </a:solidFill>
                <a:latin typeface="Calibri" panose="020F0502020204030204" pitchFamily="34" charset="0"/>
                <a:cs typeface="Calibri" panose="020F0502020204030204" pitchFamily="34" charset="0"/>
              </a:rPr>
              <a:t>        </a:t>
            </a:r>
          </a:p>
          <a:p>
            <a:pPr marL="15875" lvl="0" indent="-15875">
              <a:lnSpc>
                <a:spcPts val="2300"/>
              </a:lnSpc>
            </a:pPr>
            <a:endParaRPr lang="en-US" sz="1800" dirty="0">
              <a:solidFill>
                <a:srgbClr val="0C4659"/>
              </a:solidFill>
              <a:latin typeface="Calibri" panose="020F0502020204030204" pitchFamily="34" charset="0"/>
              <a:cs typeface="Calibri" panose="020F0502020204030204" pitchFamily="34" charset="0"/>
            </a:endParaRPr>
          </a:p>
          <a:p>
            <a:pPr marL="15875" lvl="0" indent="-15875">
              <a:lnSpc>
                <a:spcPts val="2300"/>
              </a:lnSpc>
            </a:pPr>
            <a:endParaRPr lang="en-US" sz="1800" dirty="0">
              <a:solidFill>
                <a:srgbClr val="0C4659"/>
              </a:solidFill>
              <a:latin typeface="Calibri" panose="020F0502020204030204" pitchFamily="34" charset="0"/>
              <a:cs typeface="Calibri" panose="020F0502020204030204" pitchFamily="34" charset="0"/>
            </a:endParaRPr>
          </a:p>
          <a:p>
            <a:pPr marL="15875" lvl="0" indent="-15875">
              <a:lnSpc>
                <a:spcPts val="2300"/>
              </a:lnSpc>
            </a:pPr>
            <a:endParaRPr lang="en-US" sz="1800" dirty="0">
              <a:solidFill>
                <a:srgbClr val="0C4659"/>
              </a:solidFill>
              <a:latin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87B016D4-3A05-CE03-6539-0892B8156654}"/>
              </a:ext>
            </a:extLst>
          </p:cNvPr>
          <p:cNvSpPr txBox="1">
            <a:spLocks/>
          </p:cNvSpPr>
          <p:nvPr/>
        </p:nvSpPr>
        <p:spPr>
          <a:xfrm>
            <a:off x="653780" y="472365"/>
            <a:ext cx="359648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520"/>
              </a:lnSpc>
              <a:spcBef>
                <a:spcPts val="0"/>
              </a:spcBef>
            </a:pPr>
            <a:r>
              <a:rPr lang="en-US" sz="2800" dirty="0">
                <a:latin typeface="Calibri" panose="020F0502020204030204" pitchFamily="34" charset="0"/>
                <a:cs typeface="Calibri" panose="020F0502020204030204" pitchFamily="34" charset="0"/>
              </a:rPr>
              <a:t>Die Europäische Rundfunkunion (EBU) </a:t>
            </a:r>
          </a:p>
          <a:p>
            <a:pPr>
              <a:lnSpc>
                <a:spcPts val="3520"/>
              </a:lnSpc>
              <a:spcBef>
                <a:spcPts val="0"/>
              </a:spcBef>
            </a:pPr>
            <a:endParaRPr lang="en-US" sz="2800"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AADA6231-D2B1-449D-6D68-16619AE9C578}"/>
              </a:ext>
            </a:extLst>
          </p:cNvPr>
          <p:cNvCxnSpPr>
            <a:cxnSpLocks/>
          </p:cNvCxnSpPr>
          <p:nvPr/>
        </p:nvCxnSpPr>
        <p:spPr>
          <a:xfrm>
            <a:off x="-60863" y="1977428"/>
            <a:ext cx="3955448"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85AA157B-1415-D8F4-AFCC-E27EF0FC1E2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05182" y="3223981"/>
            <a:ext cx="6010481" cy="4041530"/>
          </a:xfrm>
          <a:prstGeom prst="rect">
            <a:avLst/>
          </a:prstGeom>
        </p:spPr>
      </p:pic>
      <p:grpSp>
        <p:nvGrpSpPr>
          <p:cNvPr id="3" name="Group 2">
            <a:extLst>
              <a:ext uri="{FF2B5EF4-FFF2-40B4-BE49-F238E27FC236}">
                <a16:creationId xmlns:a16="http://schemas.microsoft.com/office/drawing/2014/main" id="{02492301-1760-65D5-F2E7-4A0C81CC83DC}"/>
              </a:ext>
            </a:extLst>
          </p:cNvPr>
          <p:cNvGrpSpPr/>
          <p:nvPr/>
        </p:nvGrpSpPr>
        <p:grpSpPr>
          <a:xfrm>
            <a:off x="651075" y="2810055"/>
            <a:ext cx="3243510" cy="3918402"/>
            <a:chOff x="3507065" y="4071577"/>
            <a:chExt cx="2243223" cy="2709981"/>
          </a:xfrm>
        </p:grpSpPr>
        <p:pic>
          <p:nvPicPr>
            <p:cNvPr id="4" name="Picture 3" descr="A black rectangular object with a black background&#10;&#10;AI-generated content may be incorrect.">
              <a:extLst>
                <a:ext uri="{FF2B5EF4-FFF2-40B4-BE49-F238E27FC236}">
                  <a16:creationId xmlns:a16="http://schemas.microsoft.com/office/drawing/2014/main" id="{47903EF4-A68C-3AEB-255B-C35821A144C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07065" y="4071577"/>
              <a:ext cx="2243223" cy="2709981"/>
            </a:xfrm>
            <a:prstGeom prst="rect">
              <a:avLst/>
            </a:prstGeom>
          </p:spPr>
        </p:pic>
        <p:sp>
          <p:nvSpPr>
            <p:cNvPr id="11" name="Rounded Rectangle 10">
              <a:extLst>
                <a:ext uri="{FF2B5EF4-FFF2-40B4-BE49-F238E27FC236}">
                  <a16:creationId xmlns:a16="http://schemas.microsoft.com/office/drawing/2014/main" id="{8792FFD9-8B91-6650-D9CF-6973D6566A0E}"/>
                </a:ext>
              </a:extLst>
            </p:cNvPr>
            <p:cNvSpPr/>
            <p:nvPr/>
          </p:nvSpPr>
          <p:spPr>
            <a:xfrm>
              <a:off x="3787443" y="4265145"/>
              <a:ext cx="1611823" cy="2130878"/>
            </a:xfrm>
            <a:prstGeom prst="roundRect">
              <a:avLst>
                <a:gd name="adj" fmla="val 1282"/>
              </a:avLst>
            </a:prstGeom>
            <a:blipFill dpi="0" rotWithShape="1">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grpSp>
      <p:grpSp>
        <p:nvGrpSpPr>
          <p:cNvPr id="15" name="Group 14">
            <a:extLst>
              <a:ext uri="{FF2B5EF4-FFF2-40B4-BE49-F238E27FC236}">
                <a16:creationId xmlns:a16="http://schemas.microsoft.com/office/drawing/2014/main" id="{41555693-E1EE-A2F5-CA7A-147A367CB897}"/>
              </a:ext>
            </a:extLst>
          </p:cNvPr>
          <p:cNvGrpSpPr/>
          <p:nvPr/>
        </p:nvGrpSpPr>
        <p:grpSpPr>
          <a:xfrm>
            <a:off x="2805299" y="2297451"/>
            <a:ext cx="1677287" cy="1584974"/>
            <a:chOff x="3288496" y="3347112"/>
            <a:chExt cx="1677287" cy="1584974"/>
          </a:xfrm>
        </p:grpSpPr>
        <p:sp>
          <p:nvSpPr>
            <p:cNvPr id="16" name="Oval 15">
              <a:extLst>
                <a:ext uri="{FF2B5EF4-FFF2-40B4-BE49-F238E27FC236}">
                  <a16:creationId xmlns:a16="http://schemas.microsoft.com/office/drawing/2014/main" id="{440AAE74-C451-0DBA-C308-A018E05B4F8C}"/>
                </a:ext>
              </a:extLst>
            </p:cNvPr>
            <p:cNvSpPr/>
            <p:nvPr/>
          </p:nvSpPr>
          <p:spPr>
            <a:xfrm>
              <a:off x="3334652" y="3347112"/>
              <a:ext cx="1584974" cy="1584974"/>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Calibri" panose="020F0502020204030204" pitchFamily="34" charset="0"/>
                <a:cs typeface="Calibri" panose="020F0502020204030204" pitchFamily="34" charset="0"/>
              </a:endParaRPr>
            </a:p>
          </p:txBody>
        </p:sp>
        <p:sp>
          <p:nvSpPr>
            <p:cNvPr id="17" name="Rectangle: Rounded Corners 13">
              <a:extLst>
                <a:ext uri="{FF2B5EF4-FFF2-40B4-BE49-F238E27FC236}">
                  <a16:creationId xmlns:a16="http://schemas.microsoft.com/office/drawing/2014/main" id="{43BE04AF-4E6A-25E5-9FED-6C39EAF56853}"/>
                </a:ext>
              </a:extLst>
            </p:cNvPr>
            <p:cNvSpPr/>
            <p:nvPr/>
          </p:nvSpPr>
          <p:spPr>
            <a:xfrm>
              <a:off x="3288496" y="3747184"/>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Zum Anzeigen hier klicken</a:t>
              </a:r>
              <a:endParaRPr lang="en-IE" sz="20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875161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6573C-6E8F-A2C5-EE08-CBDB050C130E}"/>
            </a:ext>
          </a:extLst>
        </p:cNvPr>
        <p:cNvGrpSpPr/>
        <p:nvPr/>
      </p:nvGrpSpPr>
      <p:grpSpPr>
        <a:xfrm>
          <a:off x="0" y="0"/>
          <a:ext cx="0" cy="0"/>
          <a:chOff x="0" y="0"/>
          <a:chExt cx="0" cy="0"/>
        </a:xfrm>
      </p:grpSpPr>
      <p:sp>
        <p:nvSpPr>
          <p:cNvPr id="12" name="Text Placeholder 4">
            <a:extLst>
              <a:ext uri="{FF2B5EF4-FFF2-40B4-BE49-F238E27FC236}">
                <a16:creationId xmlns:a16="http://schemas.microsoft.com/office/drawing/2014/main" id="{12C4B856-1245-6EB8-18A8-7FDBEDC6F906}"/>
              </a:ext>
            </a:extLst>
          </p:cNvPr>
          <p:cNvSpPr txBox="1">
            <a:spLocks/>
          </p:cNvSpPr>
          <p:nvPr/>
        </p:nvSpPr>
        <p:spPr>
          <a:xfrm>
            <a:off x="5513988" y="552517"/>
            <a:ext cx="6010482" cy="575732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80"/>
              </a:lnSpc>
              <a:spcBef>
                <a:spcPts val="0"/>
              </a:spcBef>
              <a:buSzPts val="3600"/>
            </a:pPr>
            <a:r>
              <a:rPr lang="en-US" sz="1800" dirty="0">
                <a:solidFill>
                  <a:srgbClr val="0C4659"/>
                </a:solidFill>
                <a:latin typeface="Calibri" panose="020F0502020204030204" pitchFamily="34" charset="0"/>
                <a:cs typeface="Calibri" panose="020F0502020204030204" pitchFamily="34" charset="0"/>
              </a:rPr>
              <a:t>Angesichts der zunehmenden </a:t>
            </a:r>
            <a:r>
              <a:rPr lang="en-US" sz="1800" dirty="0" err="1">
                <a:solidFill>
                  <a:srgbClr val="0C4659"/>
                </a:solidFill>
                <a:latin typeface="Calibri" panose="020F0502020204030204" pitchFamily="34" charset="0"/>
                <a:cs typeface="Calibri" panose="020F0502020204030204" pitchFamily="34" charset="0"/>
              </a:rPr>
              <a:t>Instrumentalisierung </a:t>
            </a:r>
            <a:r>
              <a:rPr lang="en-US" sz="1800" dirty="0">
                <a:solidFill>
                  <a:srgbClr val="0C4659"/>
                </a:solidFill>
                <a:latin typeface="Calibri" panose="020F0502020204030204" pitchFamily="34" charset="0"/>
                <a:cs typeface="Calibri" panose="020F0502020204030204" pitchFamily="34" charset="0"/>
              </a:rPr>
              <a:t>von Desinformation ist ein gemeinsamer Podcast der Presseräte von Belgien, Finnland und Deutschland eine zeitgemäße Initiative, die die dringende Notwendigkeit von Pressefreiheit, der Einhaltung ethischer journalistischer Standards und internationaler Solidarität unter Journalisten hervorhebt. In einer Zeit manipulierter Wahrheiten und schrumpfender demokratischer Freiräume untersucht der Podcast, wie der Journalismus berufliche Integrität wahren, demokratische Werte verteidigen und das Vertrauen der Öffentlichkeit wiederherstellen kann.</a:t>
            </a:r>
          </a:p>
          <a:p>
            <a:pPr marL="0" indent="0">
              <a:lnSpc>
                <a:spcPts val="2380"/>
              </a:lnSpc>
              <a:spcBef>
                <a:spcPts val="0"/>
              </a:spcBef>
              <a:buSzPts val="3600"/>
            </a:pPr>
            <a:endParaRPr lang="en-US" sz="1800" dirty="0">
              <a:solidFill>
                <a:srgbClr val="0C4659"/>
              </a:solidFill>
              <a:latin typeface="Calibri" panose="020F0502020204030204" pitchFamily="34" charset="0"/>
              <a:cs typeface="Calibri" panose="020F0502020204030204" pitchFamily="34" charset="0"/>
            </a:endParaRPr>
          </a:p>
          <a:p>
            <a:pPr marL="0" indent="0">
              <a:lnSpc>
                <a:spcPts val="2380"/>
              </a:lnSpc>
              <a:buSzPts val="3600"/>
            </a:pPr>
            <a:r>
              <a:rPr lang="en-US" sz="1800" b="1" dirty="0">
                <a:solidFill>
                  <a:srgbClr val="EE4F27"/>
                </a:solidFill>
                <a:latin typeface="Calibri" panose="020F0502020204030204" pitchFamily="34" charset="0"/>
                <a:cs typeface="Calibri" panose="020F0502020204030204" pitchFamily="34" charset="0"/>
              </a:rPr>
              <a:t>Der gemeinsame Podcast behandelte zwei Fälle: </a:t>
            </a:r>
          </a:p>
          <a:p>
            <a:pPr marL="0" indent="0">
              <a:lnSpc>
                <a:spcPts val="2380"/>
              </a:lnSpc>
              <a:buSzPts val="3600"/>
            </a:pPr>
            <a:r>
              <a:rPr lang="en-US" sz="1800" dirty="0">
                <a:solidFill>
                  <a:srgbClr val="0C4659"/>
                </a:solidFill>
                <a:latin typeface="Calibri" panose="020F0502020204030204" pitchFamily="34" charset="0"/>
                <a:cs typeface="Calibri" panose="020F0502020204030204" pitchFamily="34" charset="0"/>
              </a:rPr>
              <a:t>Zum Anhören hier klicken:</a:t>
            </a:r>
          </a:p>
        </p:txBody>
      </p:sp>
      <p:sp>
        <p:nvSpPr>
          <p:cNvPr id="5" name="Text Placeholder 3">
            <a:extLst>
              <a:ext uri="{FF2B5EF4-FFF2-40B4-BE49-F238E27FC236}">
                <a16:creationId xmlns:a16="http://schemas.microsoft.com/office/drawing/2014/main" id="{0811A544-26D4-D0C4-181B-691F40DE9ADC}"/>
              </a:ext>
            </a:extLst>
          </p:cNvPr>
          <p:cNvSpPr txBox="1">
            <a:spLocks/>
          </p:cNvSpPr>
          <p:nvPr/>
        </p:nvSpPr>
        <p:spPr>
          <a:xfrm>
            <a:off x="653781" y="472365"/>
            <a:ext cx="4155286"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3520"/>
              </a:lnSpc>
              <a:spcBef>
                <a:spcPts val="0"/>
              </a:spcBef>
            </a:pPr>
            <a:r>
              <a:rPr lang="en-US" sz="2800" dirty="0">
                <a:latin typeface="Calibri" panose="020F0502020204030204" pitchFamily="34" charset="0"/>
                <a:cs typeface="Calibri" panose="020F0502020204030204" pitchFamily="34" charset="0"/>
              </a:rPr>
              <a:t>Gemeinsame Podcasts der Presseräte aus Belgien, Finnland und Deutschland</a:t>
            </a:r>
          </a:p>
          <a:p>
            <a:pPr lvl="0">
              <a:lnSpc>
                <a:spcPts val="3520"/>
              </a:lnSpc>
              <a:spcBef>
                <a:spcPts val="0"/>
              </a:spcBef>
            </a:pPr>
            <a:endParaRPr lang="en-US" sz="2800" dirty="0">
              <a:latin typeface="Calibri" panose="020F0502020204030204" pitchFamily="34" charset="0"/>
              <a:cs typeface="Calibri" panose="020F0502020204030204" pitchFamily="34" charset="0"/>
            </a:endParaRPr>
          </a:p>
          <a:p>
            <a:pPr lvl="0">
              <a:lnSpc>
                <a:spcPts val="3520"/>
              </a:lnSpc>
              <a:spcBef>
                <a:spcPts val="0"/>
              </a:spcBef>
            </a:pPr>
            <a:endParaRPr lang="en-US" sz="2800"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E97FA471-FDCA-D0AC-2C7D-B167C660B555}"/>
              </a:ext>
            </a:extLst>
          </p:cNvPr>
          <p:cNvCxnSpPr>
            <a:cxnSpLocks/>
          </p:cNvCxnSpPr>
          <p:nvPr/>
        </p:nvCxnSpPr>
        <p:spPr>
          <a:xfrm>
            <a:off x="0" y="2434627"/>
            <a:ext cx="4809067"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AA61A6FA-98BB-97DF-E89C-668FA4094B5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3735298" y="2268315"/>
            <a:ext cx="6010481" cy="4041530"/>
          </a:xfrm>
          <a:prstGeom prst="rect">
            <a:avLst/>
          </a:prstGeom>
        </p:spPr>
      </p:pic>
      <p:grpSp>
        <p:nvGrpSpPr>
          <p:cNvPr id="4" name="Group 3">
            <a:extLst>
              <a:ext uri="{FF2B5EF4-FFF2-40B4-BE49-F238E27FC236}">
                <a16:creationId xmlns:a16="http://schemas.microsoft.com/office/drawing/2014/main" id="{53E52D46-CA88-23BA-D1A3-FA4CCB611F5D}"/>
              </a:ext>
            </a:extLst>
          </p:cNvPr>
          <p:cNvGrpSpPr/>
          <p:nvPr/>
        </p:nvGrpSpPr>
        <p:grpSpPr>
          <a:xfrm>
            <a:off x="180761" y="3103072"/>
            <a:ext cx="4865372" cy="3715603"/>
            <a:chOff x="221832" y="3103073"/>
            <a:chExt cx="5292155" cy="4041530"/>
          </a:xfrm>
        </p:grpSpPr>
        <p:pic>
          <p:nvPicPr>
            <p:cNvPr id="2" name="Picture 1">
              <a:extLst>
                <a:ext uri="{FF2B5EF4-FFF2-40B4-BE49-F238E27FC236}">
                  <a16:creationId xmlns:a16="http://schemas.microsoft.com/office/drawing/2014/main" id="{8047661F-1936-CE63-5E56-70A346A06F8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1832" y="3103073"/>
              <a:ext cx="5292155" cy="4041530"/>
            </a:xfrm>
            <a:prstGeom prst="rect">
              <a:avLst/>
            </a:prstGeom>
            <a:noFill/>
          </p:spPr>
        </p:pic>
        <p:pic>
          <p:nvPicPr>
            <p:cNvPr id="3" name="Google Shape;521;p21">
              <a:extLst>
                <a:ext uri="{FF2B5EF4-FFF2-40B4-BE49-F238E27FC236}">
                  <a16:creationId xmlns:a16="http://schemas.microsoft.com/office/drawing/2014/main" id="{EFD9617F-F519-C46F-F70A-2B85317D56E7}"/>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982133" y="3513665"/>
              <a:ext cx="3778582" cy="2598799"/>
            </a:xfrm>
            <a:prstGeom prst="rect">
              <a:avLst/>
            </a:prstGeom>
            <a:noFill/>
            <a:ln>
              <a:noFill/>
            </a:ln>
          </p:spPr>
        </p:pic>
      </p:grpSp>
      <p:sp>
        <p:nvSpPr>
          <p:cNvPr id="7" name="TextBox 6">
            <a:extLst>
              <a:ext uri="{FF2B5EF4-FFF2-40B4-BE49-F238E27FC236}">
                <a16:creationId xmlns:a16="http://schemas.microsoft.com/office/drawing/2014/main" id="{E6EE5452-9DE6-6864-D0BF-5F5ADE4F3070}"/>
              </a:ext>
            </a:extLst>
          </p:cNvPr>
          <p:cNvSpPr txBox="1"/>
          <p:nvPr/>
        </p:nvSpPr>
        <p:spPr>
          <a:xfrm>
            <a:off x="5641848" y="4866551"/>
            <a:ext cx="5573460"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380"/>
              </a:lnSpc>
              <a:buSzPts val="2300"/>
            </a:pPr>
            <a:r>
              <a:rPr lang="en-US" sz="1600" b="1" u="sng" dirty="0">
                <a:solidFill>
                  <a:srgbClr val="3FB5A1"/>
                </a:solidFill>
                <a:latin typeface="Calibri" panose="020F0502020204030204" pitchFamily="34" charset="0"/>
                <a:ea typeface="Play"/>
                <a:cs typeface="Calibri" panose="020F0502020204030204" pitchFamily="34" charset="0"/>
                <a:sym typeface="Play"/>
                <a:hlinkClick r:id="rId6">
                  <a:extLst>
                    <a:ext uri="{A12FA001-AC4F-418D-AE19-62706E023703}">
                      <ahyp:hlinkClr xmlns:ahyp="http://schemas.microsoft.com/office/drawing/2018/hyperlinkcolor" val="tx"/>
                    </a:ext>
                  </a:extLst>
                </a:hlinkClick>
              </a:rPr>
              <a:t>„So werde ich nicht leben“:</a:t>
            </a:r>
          </a:p>
          <a:p>
            <a:pPr>
              <a:lnSpc>
                <a:spcPts val="2380"/>
              </a:lnSpc>
              <a:buSzPts val="2300"/>
            </a:pPr>
            <a:r>
              <a:rPr lang="en-US" sz="1600" b="1" u="sng" dirty="0">
                <a:solidFill>
                  <a:srgbClr val="3FB5A1"/>
                </a:solidFill>
                <a:latin typeface="Calibri" panose="020F0502020204030204" pitchFamily="34" charset="0"/>
                <a:ea typeface="Play"/>
                <a:cs typeface="Calibri" panose="020F0502020204030204" pitchFamily="34" charset="0"/>
                <a:sym typeface="Play"/>
                <a:hlinkClick r:id="rId6">
                  <a:extLst>
                    <a:ext uri="{A12FA001-AC4F-418D-AE19-62706E023703}">
                      <ahyp:hlinkClr xmlns:ahyp="http://schemas.microsoft.com/office/drawing/2018/hyperlinkcolor" val="tx"/>
                    </a:ext>
                  </a:extLst>
                </a:hlinkClick>
              </a:rPr>
              <a:t> Jessikka Aros Kampf gegen russische Trolle</a:t>
            </a:r>
            <a:endParaRPr lang="en-US" sz="1600" b="1" u="sng" dirty="0">
              <a:solidFill>
                <a:srgbClr val="3FB5A1"/>
              </a:solidFill>
              <a:latin typeface="Calibri" panose="020F0502020204030204" pitchFamily="34" charset="0"/>
              <a:ea typeface="Play"/>
              <a:cs typeface="Calibri" panose="020F0502020204030204" pitchFamily="34" charset="0"/>
              <a:sym typeface="Play"/>
            </a:endParaRPr>
          </a:p>
          <a:p>
            <a:pPr>
              <a:buSzPts val="2300"/>
            </a:pPr>
            <a:endParaRPr lang="en-US" sz="600" b="1" dirty="0">
              <a:solidFill>
                <a:srgbClr val="3FB5A1"/>
              </a:solidFill>
              <a:latin typeface="Calibri" panose="020F0502020204030204" pitchFamily="34" charset="0"/>
              <a:ea typeface="Play"/>
              <a:cs typeface="Calibri" panose="020F0502020204030204" pitchFamily="34" charset="0"/>
            </a:endParaRPr>
          </a:p>
          <a:p>
            <a:pPr marL="82550" lvl="0" algn="l" rtl="0">
              <a:lnSpc>
                <a:spcPts val="2380"/>
              </a:lnSpc>
              <a:spcBef>
                <a:spcPts val="0"/>
              </a:spcBef>
              <a:spcAft>
                <a:spcPts val="0"/>
              </a:spcAft>
              <a:buSzPts val="2300"/>
            </a:pPr>
            <a:r>
              <a:rPr lang="en-US" sz="1600" b="1" u="sng" dirty="0">
                <a:solidFill>
                  <a:srgbClr val="3FB5A1"/>
                </a:solidFill>
                <a:latin typeface="Calibri" panose="020F0502020204030204" pitchFamily="34" charset="0"/>
                <a:ea typeface="Play"/>
                <a:cs typeface="Calibri" panose="020F0502020204030204" pitchFamily="34" charset="0"/>
                <a:sym typeface="Play"/>
                <a:hlinkClick r:id="rId7">
                  <a:extLst>
                    <a:ext uri="{A12FA001-AC4F-418D-AE19-62706E023703}">
                      <ahyp:hlinkClr xmlns:ahyp="http://schemas.microsoft.com/office/drawing/2018/hyperlinkcolor" val="tx"/>
                    </a:ext>
                  </a:extLst>
                </a:hlinkClick>
              </a:rPr>
              <a:t>Ein Verkehrsunfall, der</a:t>
            </a:r>
          </a:p>
          <a:p>
            <a:pPr marL="82550" lvl="0" algn="l" rtl="0">
              <a:lnSpc>
                <a:spcPts val="2380"/>
              </a:lnSpc>
              <a:spcBef>
                <a:spcPts val="0"/>
              </a:spcBef>
              <a:spcAft>
                <a:spcPts val="0"/>
              </a:spcAft>
              <a:buSzPts val="2300"/>
            </a:pPr>
            <a:r>
              <a:rPr lang="en-US" sz="1600" b="1" u="sng" dirty="0">
                <a:solidFill>
                  <a:srgbClr val="3FB5A1"/>
                </a:solidFill>
                <a:latin typeface="Calibri" panose="020F0502020204030204" pitchFamily="34" charset="0"/>
                <a:ea typeface="Play"/>
                <a:cs typeface="Calibri" panose="020F0502020204030204" pitchFamily="34" charset="0"/>
                <a:sym typeface="Play"/>
                <a:hlinkClick r:id="rId7">
                  <a:extLst>
                    <a:ext uri="{A12FA001-AC4F-418D-AE19-62706E023703}">
                      <ahyp:hlinkClr xmlns:ahyp="http://schemas.microsoft.com/office/drawing/2018/hyperlinkcolor" val="tx"/>
                    </a:ext>
                  </a:extLst>
                </a:hlinkClick>
              </a:rPr>
              <a:t> die Standards der Berichterstattung</a:t>
            </a:r>
            <a:endParaRPr lang="en-US" sz="1600" b="1" dirty="0">
              <a:solidFill>
                <a:srgbClr val="3FB5A1"/>
              </a:solidFill>
              <a:latin typeface="Calibri" panose="020F0502020204030204" pitchFamily="34" charset="0"/>
              <a:ea typeface="Play"/>
              <a:cs typeface="Calibri" panose="020F0502020204030204" pitchFamily="34" charset="0"/>
            </a:endParaRPr>
          </a:p>
        </p:txBody>
      </p:sp>
    </p:spTree>
    <p:extLst>
      <p:ext uri="{BB962C8B-B14F-4D97-AF65-F5344CB8AC3E}">
        <p14:creationId xmlns:p14="http://schemas.microsoft.com/office/powerpoint/2010/main" val="3215771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E3DF9-60EE-56A6-3EAB-951A0FDF3E1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609D5D4-6972-E797-DB9C-BEFA82A076F4}"/>
              </a:ext>
            </a:extLst>
          </p:cNvPr>
          <p:cNvSpPr>
            <a:spLocks noGrp="1"/>
          </p:cNvSpPr>
          <p:nvPr>
            <p:ph type="body" sz="quarter" idx="18"/>
          </p:nvPr>
        </p:nvSpPr>
        <p:spPr>
          <a:xfrm>
            <a:off x="675020" y="3354030"/>
            <a:ext cx="3054298" cy="1049221"/>
          </a:xfrm>
        </p:spPr>
        <p:txBody>
          <a:bodyPr/>
          <a:lstStyle/>
          <a:p>
            <a:pPr>
              <a:lnSpc>
                <a:spcPts val="2580"/>
              </a:lnSpc>
            </a:pPr>
            <a:r>
              <a:rPr lang="en-US" sz="1800" b="1" dirty="0"/>
              <a:t>Ethischer Journalismus im digitalen Zeitalter: </a:t>
            </a:r>
            <a:r>
              <a:rPr lang="en-US" sz="1800" dirty="0"/>
              <a:t>Die Rolle europäischer Medienstandards</a:t>
            </a:r>
          </a:p>
          <a:p>
            <a:pPr>
              <a:lnSpc>
                <a:spcPts val="2580"/>
              </a:lnSpc>
            </a:pPr>
            <a:endParaRPr lang="en-US" sz="1800" dirty="0"/>
          </a:p>
        </p:txBody>
      </p:sp>
      <p:sp>
        <p:nvSpPr>
          <p:cNvPr id="8" name="Text Placeholder 7">
            <a:extLst>
              <a:ext uri="{FF2B5EF4-FFF2-40B4-BE49-F238E27FC236}">
                <a16:creationId xmlns:a16="http://schemas.microsoft.com/office/drawing/2014/main" id="{CF5ED714-A9C1-701B-8BD7-0AD041903C7B}"/>
              </a:ext>
            </a:extLst>
          </p:cNvPr>
          <p:cNvSpPr>
            <a:spLocks noGrp="1"/>
          </p:cNvSpPr>
          <p:nvPr>
            <p:ph type="body" sz="quarter" idx="20"/>
          </p:nvPr>
        </p:nvSpPr>
        <p:spPr>
          <a:xfrm>
            <a:off x="4312092" y="95116"/>
            <a:ext cx="6109166" cy="1395621"/>
          </a:xfrm>
        </p:spPr>
        <p:txBody>
          <a:bodyPr/>
          <a:lstStyle/>
          <a:p>
            <a:pPr defTabSz="777514">
              <a:lnSpc>
                <a:spcPts val="3580"/>
              </a:lnSpc>
              <a:defRPr/>
            </a:pPr>
            <a:r>
              <a:rPr lang="en-IE" sz="2800" b="1" kern="1200" dirty="0">
                <a:solidFill>
                  <a:srgbClr val="0C4659"/>
                </a:solidFill>
                <a:latin typeface="Calibri" panose="020F0502020204030204" pitchFamily="34" charset="0"/>
                <a:cs typeface="Calibri" panose="020F0502020204030204" pitchFamily="34" charset="0"/>
              </a:rPr>
              <a:t>Herausforderungen durch Sensationslust, Falschinformationen und politische Voreingenommenheit in der digitalen Berichterstattung</a:t>
            </a:r>
          </a:p>
          <a:p>
            <a:pPr defTabSz="777514">
              <a:lnSpc>
                <a:spcPts val="3580"/>
              </a:lnSpc>
              <a:defRPr/>
            </a:pPr>
            <a:endParaRPr lang="en-IE" sz="2800" dirty="0">
              <a:latin typeface="Calibri" panose="020F050202020403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49DBDF14-7092-435B-DC07-72B4291257F4}"/>
              </a:ext>
            </a:extLst>
          </p:cNvPr>
          <p:cNvCxnSpPr>
            <a:cxnSpLocks/>
          </p:cNvCxnSpPr>
          <p:nvPr/>
        </p:nvCxnSpPr>
        <p:spPr>
          <a:xfrm>
            <a:off x="4068389" y="2293112"/>
            <a:ext cx="53785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 name="Text Placeholder 7">
            <a:extLst>
              <a:ext uri="{FF2B5EF4-FFF2-40B4-BE49-F238E27FC236}">
                <a16:creationId xmlns:a16="http://schemas.microsoft.com/office/drawing/2014/main" id="{5C417C50-4023-7E21-9B1E-DBCDAF69ABBA}"/>
              </a:ext>
            </a:extLst>
          </p:cNvPr>
          <p:cNvSpPr txBox="1">
            <a:spLocks/>
          </p:cNvSpPr>
          <p:nvPr/>
        </p:nvSpPr>
        <p:spPr>
          <a:xfrm>
            <a:off x="4312091" y="2392165"/>
            <a:ext cx="7041709" cy="37328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ct val="100000"/>
              </a:lnSpc>
              <a:spcBef>
                <a:spcPts val="0"/>
              </a:spcBef>
              <a:tabLst>
                <a:tab pos="304800" algn="l"/>
              </a:tabLst>
              <a:defRPr/>
            </a:pPr>
            <a:endParaRPr lang="en-US" sz="600" b="1" dirty="0">
              <a:solidFill>
                <a:srgbClr val="EE4F27"/>
              </a:solidFill>
              <a:latin typeface="Calibri" panose="020F0502020204030204" pitchFamily="34" charset="0"/>
              <a:cs typeface="Calibri" panose="020F0502020204030204" pitchFamily="34" charset="0"/>
            </a:endParaRPr>
          </a:p>
          <a:p>
            <a:pPr marL="342900" lvl="0" indent="-342900" defTabSz="777514">
              <a:lnSpc>
                <a:spcPts val="2280"/>
              </a:lnSpc>
              <a:spcBef>
                <a:spcPts val="0"/>
              </a:spcBef>
              <a:buClr>
                <a:srgbClr val="3FB5A1"/>
              </a:buClr>
              <a:buFont typeface="Arial" panose="020B0604020202020204" pitchFamily="34" charset="0"/>
              <a:buChar char="•"/>
              <a:defRPr/>
            </a:pPr>
            <a:r>
              <a:rPr lang="en-US" sz="1800" dirty="0">
                <a:latin typeface="Calibri" panose="020F0502020204030204" pitchFamily="34" charset="0"/>
                <a:cs typeface="Calibri" panose="020F0502020204030204" pitchFamily="34" charset="0"/>
              </a:rPr>
              <a:t>Sensationsorientierte Inhalte </a:t>
            </a:r>
            <a:r>
              <a:rPr lang="en-US" sz="1800" b="1" dirty="0">
                <a:latin typeface="Calibri" panose="020F0502020204030204" pitchFamily="34" charset="0"/>
                <a:cs typeface="Calibri" panose="020F0502020204030204" pitchFamily="34" charset="0"/>
              </a:rPr>
              <a:t>(Clickbait) </a:t>
            </a:r>
            <a:r>
              <a:rPr lang="en-US" sz="1800" dirty="0" err="1">
                <a:latin typeface="Calibri" panose="020F0502020204030204" pitchFamily="34" charset="0"/>
                <a:cs typeface="Calibri" panose="020F0502020204030204" pitchFamily="34" charset="0"/>
              </a:rPr>
              <a:t>stellen </a:t>
            </a:r>
            <a:r>
              <a:rPr lang="en-US" sz="1800" b="1" dirty="0">
                <a:latin typeface="Calibri" panose="020F0502020204030204" pitchFamily="34" charset="0"/>
                <a:cs typeface="Calibri" panose="020F0502020204030204" pitchFamily="34" charset="0"/>
              </a:rPr>
              <a:t>emotionale Anziehungskraft </a:t>
            </a:r>
            <a:r>
              <a:rPr lang="en-US" sz="1800" dirty="0">
                <a:latin typeface="Calibri" panose="020F0502020204030204" pitchFamily="34" charset="0"/>
                <a:cs typeface="Calibri" panose="020F0502020204030204" pitchFamily="34" charset="0"/>
              </a:rPr>
              <a:t>und Interaktion </a:t>
            </a:r>
            <a:r>
              <a:rPr lang="en-US" sz="1800" b="1" dirty="0">
                <a:latin typeface="Calibri" panose="020F0502020204030204" pitchFamily="34" charset="0"/>
                <a:cs typeface="Calibri" panose="020F0502020204030204" pitchFamily="34" charset="0"/>
              </a:rPr>
              <a:t>über journalistische Integrität.</a:t>
            </a:r>
          </a:p>
          <a:p>
            <a:pPr marL="342900" lvl="0" indent="-342900" defTabSz="777514">
              <a:lnSpc>
                <a:spcPts val="2280"/>
              </a:lnSpc>
              <a:spcBef>
                <a:spcPts val="0"/>
              </a:spcBef>
              <a:buClr>
                <a:srgbClr val="3FB5A1"/>
              </a:buClr>
              <a:buFont typeface="Arial" panose="020B0604020202020204" pitchFamily="34" charset="0"/>
              <a:buChar char="•"/>
              <a:defRPr/>
            </a:pPr>
            <a:r>
              <a:rPr lang="en-US" sz="1800" dirty="0">
                <a:latin typeface="Calibri" panose="020F0502020204030204" pitchFamily="34" charset="0"/>
                <a:cs typeface="Calibri" panose="020F0502020204030204" pitchFamily="34" charset="0"/>
              </a:rPr>
              <a:t>Tools wie Google Analytics </a:t>
            </a:r>
            <a:r>
              <a:rPr lang="en-US" sz="1800" b="1" dirty="0">
                <a:latin typeface="Calibri" panose="020F0502020204030204" pitchFamily="34" charset="0"/>
                <a:cs typeface="Calibri" panose="020F0502020204030204" pitchFamily="34" charset="0"/>
              </a:rPr>
              <a:t>fördern klickorientierte Inhalte</a:t>
            </a:r>
            <a:r>
              <a:rPr lang="en-US" sz="1800" dirty="0">
                <a:latin typeface="Calibri" panose="020F0502020204030204" pitchFamily="34" charset="0"/>
                <a:cs typeface="Calibri" panose="020F0502020204030204" pitchFamily="34" charset="0"/>
              </a:rPr>
              <a:t>, wobei oft eine differenzierte Berichterstattung auf der Strecke bleibt</a:t>
            </a:r>
          </a:p>
          <a:p>
            <a:pPr marL="342900" lvl="0" indent="-342900" defTabSz="777514">
              <a:lnSpc>
                <a:spcPts val="2280"/>
              </a:lnSpc>
              <a:spcBef>
                <a:spcPts val="0"/>
              </a:spcBef>
              <a:buClr>
                <a:srgbClr val="3FB5A1"/>
              </a:buClr>
              <a:buFont typeface="Arial" panose="020B0604020202020204" pitchFamily="34" charset="0"/>
              <a:buChar char="•"/>
              <a:defRPr/>
            </a:pPr>
            <a:r>
              <a:rPr lang="en-US" sz="1800" b="1" dirty="0">
                <a:latin typeface="Calibri" panose="020F0502020204030204" pitchFamily="34" charset="0"/>
                <a:cs typeface="Calibri" panose="020F0502020204030204" pitchFamily="34" charset="0"/>
              </a:rPr>
              <a:t>Fake News </a:t>
            </a:r>
            <a:r>
              <a:rPr lang="en-US" sz="1800" dirty="0">
                <a:latin typeface="Calibri" panose="020F0502020204030204" pitchFamily="34" charset="0"/>
                <a:cs typeface="Calibri" panose="020F0502020204030204" pitchFamily="34" charset="0"/>
              </a:rPr>
              <a:t>und reißerische Schlagzeilen </a:t>
            </a:r>
            <a:r>
              <a:rPr lang="en-US" sz="1800" b="1" dirty="0">
                <a:latin typeface="Calibri" panose="020F0502020204030204" pitchFamily="34" charset="0"/>
                <a:cs typeface="Calibri" panose="020F0502020204030204" pitchFamily="34" charset="0"/>
              </a:rPr>
              <a:t>verbreiten sich schneller </a:t>
            </a:r>
            <a:r>
              <a:rPr lang="en-US" sz="1800" dirty="0">
                <a:latin typeface="Calibri" panose="020F0502020204030204" pitchFamily="34" charset="0"/>
                <a:cs typeface="Calibri" panose="020F0502020204030204" pitchFamily="34" charset="0"/>
              </a:rPr>
              <a:t>als faktenbasierte Berichterstattung.</a:t>
            </a:r>
          </a:p>
          <a:p>
            <a:pPr marL="342900" lvl="0" indent="-342900" defTabSz="777514">
              <a:lnSpc>
                <a:spcPts val="2280"/>
              </a:lnSpc>
              <a:spcBef>
                <a:spcPts val="0"/>
              </a:spcBef>
              <a:buClr>
                <a:srgbClr val="3FB5A1"/>
              </a:buClr>
              <a:buFont typeface="Arial" panose="020B0604020202020204" pitchFamily="34" charset="0"/>
              <a:buChar char="•"/>
              <a:defRPr/>
            </a:pPr>
            <a:r>
              <a:rPr lang="en-US" sz="1800" b="1" dirty="0">
                <a:latin typeface="Calibri" panose="020F0502020204030204" pitchFamily="34" charset="0"/>
                <a:cs typeface="Calibri" panose="020F0502020204030204" pitchFamily="34" charset="0"/>
              </a:rPr>
              <a:t>Traditionelle </a:t>
            </a:r>
            <a:r>
              <a:rPr lang="en-US" sz="1800" dirty="0">
                <a:latin typeface="Calibri" panose="020F0502020204030204" pitchFamily="34" charset="0"/>
                <a:cs typeface="Calibri" panose="020F0502020204030204" pitchFamily="34" charset="0"/>
              </a:rPr>
              <a:t>Medien müssen oft </a:t>
            </a:r>
            <a:r>
              <a:rPr lang="en-US" sz="1800" b="1" dirty="0">
                <a:latin typeface="Calibri" panose="020F0502020204030204" pitchFamily="34" charset="0"/>
                <a:cs typeface="Calibri" panose="020F0502020204030204" pitchFamily="34" charset="0"/>
              </a:rPr>
              <a:t>hinterherhinken und </a:t>
            </a:r>
            <a:r>
              <a:rPr lang="en-US" sz="1800" dirty="0">
                <a:latin typeface="Calibri" panose="020F0502020204030204" pitchFamily="34" charset="0"/>
                <a:cs typeface="Calibri" panose="020F0502020204030204" pitchFamily="34" charset="0"/>
              </a:rPr>
              <a:t>versuchen</a:t>
            </a:r>
            <a:r>
              <a:rPr lang="en-US" sz="1800" b="1" dirty="0">
                <a:latin typeface="Calibri" panose="020F0502020204030204" pitchFamily="34" charset="0"/>
                <a:cs typeface="Calibri" panose="020F0502020204030204" pitchFamily="34" charset="0"/>
              </a:rPr>
              <a:t>,</a:t>
            </a:r>
            <a:r>
              <a:rPr lang="en-US" sz="1800" dirty="0">
                <a:latin typeface="Calibri" panose="020F0502020204030204" pitchFamily="34" charset="0"/>
                <a:cs typeface="Calibri" panose="020F0502020204030204" pitchFamily="34" charset="0"/>
              </a:rPr>
              <a:t> falsche Darstellungen zu korrigieren.</a:t>
            </a:r>
          </a:p>
          <a:p>
            <a:pPr marL="342900" lvl="0" indent="-342900" defTabSz="777514">
              <a:lnSpc>
                <a:spcPts val="2280"/>
              </a:lnSpc>
              <a:spcBef>
                <a:spcPts val="0"/>
              </a:spcBef>
              <a:buClr>
                <a:srgbClr val="3FB5A1"/>
              </a:buClr>
              <a:buFont typeface="Arial" panose="020B0604020202020204" pitchFamily="34" charset="0"/>
              <a:buChar char="•"/>
              <a:defRPr/>
            </a:pPr>
            <a:r>
              <a:rPr lang="en-US" sz="1800" b="1" dirty="0">
                <a:latin typeface="Calibri" panose="020F0502020204030204" pitchFamily="34" charset="0"/>
                <a:cs typeface="Calibri" panose="020F0502020204030204" pitchFamily="34" charset="0"/>
              </a:rPr>
              <a:t>Das Publikum vertraut</a:t>
            </a:r>
            <a:r>
              <a:rPr lang="en-US" sz="1800" dirty="0">
                <a:latin typeface="Calibri" panose="020F0502020204030204" pitchFamily="34" charset="0"/>
                <a:cs typeface="Calibri" panose="020F0502020204030204" pitchFamily="34" charset="0"/>
              </a:rPr>
              <a:t> oft </a:t>
            </a:r>
            <a:r>
              <a:rPr lang="en-US" sz="1800" b="1" dirty="0">
                <a:latin typeface="Calibri" panose="020F0502020204030204" pitchFamily="34" charset="0"/>
                <a:cs typeface="Calibri" panose="020F0502020204030204" pitchFamily="34" charset="0"/>
              </a:rPr>
              <a:t>den ersten Informationen</a:t>
            </a:r>
            <a:r>
              <a:rPr lang="en-US" sz="1800" dirty="0">
                <a:latin typeface="Calibri" panose="020F0502020204030204" pitchFamily="34" charset="0"/>
                <a:cs typeface="Calibri" panose="020F0502020204030204" pitchFamily="34" charset="0"/>
              </a:rPr>
              <a:t>, auf die es stößt, unabhängig von deren Richtigkeit </a:t>
            </a:r>
            <a:r>
              <a:rPr lang="en-US" sz="1800" i="1" dirty="0">
                <a:latin typeface="Calibri" panose="020F0502020204030204" pitchFamily="34" charset="0"/>
                <a:cs typeface="Calibri" panose="020F0502020204030204" pitchFamily="34" charset="0"/>
              </a:rPr>
              <a:t>(</a:t>
            </a:r>
            <a:r>
              <a:rPr lang="en-US" sz="1800" i="1" dirty="0" err="1">
                <a:latin typeface="Calibri" panose="020F0502020204030204" pitchFamily="34" charset="0"/>
                <a:cs typeface="Calibri" panose="020F0502020204030204" pitchFamily="34" charset="0"/>
              </a:rPr>
              <a:t>Youvan</a:t>
            </a:r>
            <a:r>
              <a:rPr lang="en-US" sz="1800" i="1" dirty="0">
                <a:latin typeface="Calibri" panose="020F0502020204030204" pitchFamily="34" charset="0"/>
                <a:cs typeface="Calibri" panose="020F0502020204030204" pitchFamily="34" charset="0"/>
              </a:rPr>
              <a:t>, 2024).</a:t>
            </a:r>
          </a:p>
          <a:p>
            <a:pPr marL="342900" lvl="0" indent="-342900" defTabSz="777514">
              <a:lnSpc>
                <a:spcPts val="2280"/>
              </a:lnSpc>
              <a:spcBef>
                <a:spcPts val="0"/>
              </a:spcBef>
              <a:buClr>
                <a:srgbClr val="3FB5A1"/>
              </a:buClr>
              <a:buFont typeface="Arial" panose="020B0604020202020204" pitchFamily="34" charset="0"/>
              <a:buChar char="•"/>
              <a:defRPr/>
            </a:pPr>
            <a:endParaRPr lang="en-US" sz="1800" i="1" dirty="0">
              <a:latin typeface="Calibri" panose="020F0502020204030204" pitchFamily="34" charset="0"/>
              <a:cs typeface="Calibri" panose="020F0502020204030204" pitchFamily="34" charset="0"/>
            </a:endParaRPr>
          </a:p>
          <a:p>
            <a:pPr marL="342900" lvl="0" indent="-342900" defTabSz="777514">
              <a:lnSpc>
                <a:spcPts val="2280"/>
              </a:lnSpc>
              <a:spcBef>
                <a:spcPts val="0"/>
              </a:spcBef>
              <a:buClr>
                <a:srgbClr val="3FB5A1"/>
              </a:buClr>
              <a:buFont typeface="Arial" panose="020B0604020202020204" pitchFamily="34" charset="0"/>
              <a:buChar char="•"/>
              <a:defRPr/>
            </a:pPr>
            <a:endParaRPr lang="en-US" sz="1800" dirty="0">
              <a:latin typeface="Calibri" panose="020F0502020204030204" pitchFamily="34" charset="0"/>
              <a:cs typeface="Calibri" panose="020F0502020204030204" pitchFamily="34" charset="0"/>
            </a:endParaRPr>
          </a:p>
          <a:p>
            <a:pPr marL="0" indent="0" defTabSz="777514">
              <a:lnSpc>
                <a:spcPts val="2480"/>
              </a:lnSpc>
              <a:spcBef>
                <a:spcPts val="0"/>
              </a:spcBef>
              <a:defRPr/>
            </a:pPr>
            <a:endParaRPr lang="en-IE" sz="1800" dirty="0">
              <a:latin typeface="Calibri" panose="020F0502020204030204" pitchFamily="34" charset="0"/>
              <a:cs typeface="Calibri" panose="020F0502020204030204" pitchFamily="34" charset="0"/>
            </a:endParaRPr>
          </a:p>
        </p:txBody>
      </p:sp>
      <p:sp>
        <p:nvSpPr>
          <p:cNvPr id="12" name="Text Placeholder 6">
            <a:extLst>
              <a:ext uri="{FF2B5EF4-FFF2-40B4-BE49-F238E27FC236}">
                <a16:creationId xmlns:a16="http://schemas.microsoft.com/office/drawing/2014/main" id="{F562ADF2-0C55-E559-F523-5E154D7F8B37}"/>
              </a:ext>
            </a:extLst>
          </p:cNvPr>
          <p:cNvSpPr>
            <a:spLocks noGrp="1"/>
          </p:cNvSpPr>
          <p:nvPr>
            <p:ph type="body" sz="quarter" idx="19"/>
          </p:nvPr>
        </p:nvSpPr>
        <p:spPr>
          <a:xfrm>
            <a:off x="606375" y="2392164"/>
            <a:ext cx="3122943" cy="385564"/>
          </a:xfrm>
        </p:spPr>
        <p:txBody>
          <a:bodyPr/>
          <a:lstStyle/>
          <a:p>
            <a:r>
              <a:rPr lang="en-US" sz="2400" dirty="0"/>
              <a:t>Schwerpunktbereich 3 </a:t>
            </a:r>
          </a:p>
        </p:txBody>
      </p:sp>
      <p:pic>
        <p:nvPicPr>
          <p:cNvPr id="5" name="Google Shape;531;p22" title="fake news.jpg">
            <a:extLst>
              <a:ext uri="{FF2B5EF4-FFF2-40B4-BE49-F238E27FC236}">
                <a16:creationId xmlns:a16="http://schemas.microsoft.com/office/drawing/2014/main" id="{127154DF-696E-1A83-AFFC-A95DEA6949E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98724" y="-1"/>
            <a:ext cx="3420000" cy="2000861"/>
          </a:xfrm>
          <a:prstGeom prst="rect">
            <a:avLst/>
          </a:prstGeom>
          <a:noFill/>
          <a:ln>
            <a:noFill/>
          </a:ln>
        </p:spPr>
      </p:pic>
    </p:spTree>
    <p:extLst>
      <p:ext uri="{BB962C8B-B14F-4D97-AF65-F5344CB8AC3E}">
        <p14:creationId xmlns:p14="http://schemas.microsoft.com/office/powerpoint/2010/main" val="2052645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F07CA-43F5-0381-58D3-6C711519EC97}"/>
            </a:ext>
          </a:extLst>
        </p:cNvPr>
        <p:cNvGrpSpPr/>
        <p:nvPr/>
      </p:nvGrpSpPr>
      <p:grpSpPr>
        <a:xfrm>
          <a:off x="0" y="0"/>
          <a:ext cx="0" cy="0"/>
          <a:chOff x="0" y="0"/>
          <a:chExt cx="0" cy="0"/>
        </a:xfrm>
      </p:grpSpPr>
      <p:sp>
        <p:nvSpPr>
          <p:cNvPr id="12" name="Text Placeholder 4">
            <a:extLst>
              <a:ext uri="{FF2B5EF4-FFF2-40B4-BE49-F238E27FC236}">
                <a16:creationId xmlns:a16="http://schemas.microsoft.com/office/drawing/2014/main" id="{793CE9FE-6CFA-69EE-4D31-03FD8E154D56}"/>
              </a:ext>
            </a:extLst>
          </p:cNvPr>
          <p:cNvSpPr txBox="1">
            <a:spLocks/>
          </p:cNvSpPr>
          <p:nvPr/>
        </p:nvSpPr>
        <p:spPr>
          <a:xfrm>
            <a:off x="5498384" y="552516"/>
            <a:ext cx="6039836" cy="575732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5875" indent="-15875">
              <a:lnSpc>
                <a:spcPts val="2340"/>
              </a:lnSpc>
              <a:buClr>
                <a:srgbClr val="000000"/>
              </a:buClr>
              <a:defRPr/>
            </a:pPr>
            <a:r>
              <a:rPr lang="en-US" sz="2000" b="1" dirty="0">
                <a:solidFill>
                  <a:srgbClr val="0C4659"/>
                </a:solidFill>
                <a:highlight>
                  <a:srgbClr val="FFFFFF"/>
                </a:highlight>
                <a:uFill>
                  <a:noFill/>
                </a:uFill>
                <a:latin typeface="Calibri" panose="020F0502020204030204" pitchFamily="34" charset="0"/>
                <a:ea typeface="Roboto"/>
                <a:cs typeface="Calibri" panose="020F0502020204030204" pitchFamily="34" charset="0"/>
                <a:sym typeface="Roboto"/>
                <a:hlinkClick r:id="rId3">
                  <a:extLst>
                    <a:ext uri="{A12FA001-AC4F-418D-AE19-62706E023703}">
                      <ahyp:hlinkClr xmlns:ahyp="http://schemas.microsoft.com/office/drawing/2018/hyperlinkcolor" val="tx"/>
                    </a:ext>
                  </a:extLst>
                </a:hlinkClick>
              </a:rPr>
              <a:t>EUvsDisinfo </a:t>
            </a:r>
            <a:r>
              <a:rPr lang="en-US" sz="2000" dirty="0">
                <a:solidFill>
                  <a:srgbClr val="0C4659"/>
                </a:solidFill>
                <a:highlight>
                  <a:srgbClr val="FFFFFF"/>
                </a:highlight>
                <a:latin typeface="Calibri" panose="020F0502020204030204" pitchFamily="34" charset="0"/>
                <a:ea typeface="Roboto"/>
                <a:cs typeface="Calibri" panose="020F0502020204030204" pitchFamily="34" charset="0"/>
                <a:sym typeface="Roboto"/>
              </a:rPr>
              <a:t>ist eines der bekanntesten Instrumente des </a:t>
            </a:r>
            <a:r>
              <a:rPr lang="en-US" sz="2000" b="1" dirty="0">
                <a:solidFill>
                  <a:srgbClr val="0C4659"/>
                </a:solidFill>
                <a:highlight>
                  <a:srgbClr val="FFFFFF"/>
                </a:highlight>
                <a:latin typeface="Calibri" panose="020F0502020204030204" pitchFamily="34" charset="0"/>
                <a:ea typeface="Roboto"/>
                <a:cs typeface="Calibri" panose="020F0502020204030204" pitchFamily="34" charset="0"/>
                <a:sym typeface="Roboto"/>
              </a:rPr>
              <a:t>EAD und ein Vorzeigeprojekt </a:t>
            </a:r>
            <a:r>
              <a:rPr lang="en-US" sz="2000" dirty="0">
                <a:solidFill>
                  <a:srgbClr val="0C4659"/>
                </a:solidFill>
                <a:highlight>
                  <a:srgbClr val="FFFFFF"/>
                </a:highlight>
                <a:latin typeface="Calibri" panose="020F0502020204030204" pitchFamily="34" charset="0"/>
                <a:ea typeface="Roboto"/>
                <a:cs typeface="Calibri" panose="020F0502020204030204" pitchFamily="34" charset="0"/>
                <a:sym typeface="Roboto"/>
              </a:rPr>
              <a:t>zur </a:t>
            </a:r>
            <a:r>
              <a:rPr lang="en-US" sz="2000" b="1" dirty="0">
                <a:solidFill>
                  <a:srgbClr val="0C4659"/>
                </a:solidFill>
                <a:highlight>
                  <a:srgbClr val="FFFFFF"/>
                </a:highlight>
                <a:latin typeface="Calibri" panose="020F0502020204030204" pitchFamily="34" charset="0"/>
                <a:ea typeface="Roboto"/>
                <a:cs typeface="Calibri" panose="020F0502020204030204" pitchFamily="34" charset="0"/>
                <a:sym typeface="Roboto"/>
              </a:rPr>
              <a:t>Bekämpfung </a:t>
            </a:r>
            <a:r>
              <a:rPr lang="en-US" sz="2000" dirty="0">
                <a:solidFill>
                  <a:srgbClr val="0C4659"/>
                </a:solidFill>
                <a:highlight>
                  <a:srgbClr val="FFFFFF"/>
                </a:highlight>
                <a:latin typeface="Calibri" panose="020F0502020204030204" pitchFamily="34" charset="0"/>
                <a:ea typeface="Roboto"/>
                <a:cs typeface="Calibri" panose="020F0502020204030204" pitchFamily="34" charset="0"/>
                <a:sym typeface="Roboto"/>
              </a:rPr>
              <a:t>von</a:t>
            </a:r>
            <a:r>
              <a:rPr lang="en-US" sz="2000" b="1" dirty="0">
                <a:solidFill>
                  <a:srgbClr val="0C4659"/>
                </a:solidFill>
                <a:highlight>
                  <a:srgbClr val="FFFFFF"/>
                </a:highlight>
                <a:latin typeface="Calibri" panose="020F0502020204030204" pitchFamily="34" charset="0"/>
                <a:ea typeface="Roboto"/>
                <a:cs typeface="Calibri" panose="020F0502020204030204" pitchFamily="34" charset="0"/>
                <a:sym typeface="Roboto"/>
              </a:rPr>
              <a:t> Informationsmanipulationen</a:t>
            </a:r>
            <a:r>
              <a:rPr lang="en-US" sz="2000" dirty="0">
                <a:solidFill>
                  <a:srgbClr val="0C4659"/>
                </a:solidFill>
                <a:highlight>
                  <a:srgbClr val="FFFFFF"/>
                </a:highlight>
                <a:latin typeface="Calibri" panose="020F0502020204030204" pitchFamily="34" charset="0"/>
                <a:ea typeface="Roboto"/>
                <a:cs typeface="Calibri" panose="020F0502020204030204" pitchFamily="34" charset="0"/>
                <a:sym typeface="Roboto"/>
              </a:rPr>
              <a:t>, die sich gegen die EU, ihre Mitgliedstaaten, Nachbarländer und globale Partner richten. Ziel ist es, </a:t>
            </a:r>
            <a:r>
              <a:rPr lang="en-US" sz="2000" b="1" dirty="0">
                <a:solidFill>
                  <a:srgbClr val="0C4659"/>
                </a:solidFill>
                <a:highlight>
                  <a:srgbClr val="FFFFFF"/>
                </a:highlight>
                <a:latin typeface="Calibri" panose="020F0502020204030204" pitchFamily="34" charset="0"/>
                <a:ea typeface="Roboto"/>
                <a:cs typeface="Calibri" panose="020F0502020204030204" pitchFamily="34" charset="0"/>
                <a:sym typeface="Roboto"/>
              </a:rPr>
              <a:t>die Öffentlichkeit </a:t>
            </a:r>
            <a:r>
              <a:rPr lang="en-US" sz="2000" dirty="0">
                <a:solidFill>
                  <a:srgbClr val="0C4659"/>
                </a:solidFill>
                <a:highlight>
                  <a:srgbClr val="FFFFFF"/>
                </a:highlight>
                <a:latin typeface="Calibri" panose="020F0502020204030204" pitchFamily="34" charset="0"/>
                <a:ea typeface="Roboto"/>
                <a:cs typeface="Calibri" panose="020F0502020204030204" pitchFamily="34" charset="0"/>
                <a:sym typeface="Roboto"/>
              </a:rPr>
              <a:t>für Desinformation </a:t>
            </a:r>
            <a:r>
              <a:rPr lang="en-US" sz="2000" b="1" dirty="0">
                <a:solidFill>
                  <a:srgbClr val="0C4659"/>
                </a:solidFill>
                <a:highlight>
                  <a:srgbClr val="FFFFFF"/>
                </a:highlight>
                <a:latin typeface="Calibri" panose="020F0502020204030204" pitchFamily="34" charset="0"/>
                <a:ea typeface="Roboto"/>
                <a:cs typeface="Calibri" panose="020F0502020204030204" pitchFamily="34" charset="0"/>
                <a:sym typeface="Roboto"/>
              </a:rPr>
              <a:t>zu sensibilisieren </a:t>
            </a:r>
            <a:r>
              <a:rPr lang="en-US" sz="2000" dirty="0">
                <a:solidFill>
                  <a:srgbClr val="0C4659"/>
                </a:solidFill>
                <a:highlight>
                  <a:srgbClr val="FFFFFF"/>
                </a:highlight>
                <a:latin typeface="Calibri" panose="020F0502020204030204" pitchFamily="34" charset="0"/>
                <a:ea typeface="Roboto"/>
                <a:cs typeface="Calibri" panose="020F0502020204030204" pitchFamily="34" charset="0"/>
                <a:sym typeface="Roboto"/>
              </a:rPr>
              <a:t>und den Menschen dabei zu helfen, </a:t>
            </a:r>
            <a:r>
              <a:rPr lang="en-US" sz="2000" b="1" dirty="0">
                <a:solidFill>
                  <a:srgbClr val="0C4659"/>
                </a:solidFill>
                <a:highlight>
                  <a:srgbClr val="FFFFFF"/>
                </a:highlight>
                <a:latin typeface="Calibri" panose="020F0502020204030204" pitchFamily="34" charset="0"/>
                <a:ea typeface="Roboto"/>
                <a:cs typeface="Calibri" panose="020F0502020204030204" pitchFamily="34" charset="0"/>
                <a:sym typeface="Roboto"/>
              </a:rPr>
              <a:t>Widerstandsfähigkeit </a:t>
            </a:r>
            <a:r>
              <a:rPr lang="en-US" sz="2000" dirty="0">
                <a:solidFill>
                  <a:srgbClr val="0C4659"/>
                </a:solidFill>
                <a:highlight>
                  <a:srgbClr val="FFFFFF"/>
                </a:highlight>
                <a:latin typeface="Calibri" panose="020F0502020204030204" pitchFamily="34" charset="0"/>
                <a:ea typeface="Roboto"/>
                <a:cs typeface="Calibri" panose="020F0502020204030204" pitchFamily="34" charset="0"/>
                <a:sym typeface="Roboto"/>
              </a:rPr>
              <a:t>gegen Informationsmanipulationen aufzubauen.</a:t>
            </a:r>
          </a:p>
          <a:p>
            <a:pPr marL="15875" indent="-15875">
              <a:lnSpc>
                <a:spcPts val="2340"/>
              </a:lnSpc>
              <a:buClr>
                <a:srgbClr val="000000"/>
              </a:buClr>
              <a:defRPr/>
            </a:pPr>
            <a:endParaRPr lang="en-US" sz="2000" dirty="0">
              <a:solidFill>
                <a:srgbClr val="0C4659"/>
              </a:solidFill>
              <a:highlight>
                <a:srgbClr val="FFFFFF"/>
              </a:highlight>
              <a:latin typeface="Calibri" panose="020F0502020204030204" pitchFamily="34" charset="0"/>
              <a:ea typeface="Roboto"/>
              <a:cs typeface="Calibri" panose="020F0502020204030204" pitchFamily="34" charset="0"/>
            </a:endParaRPr>
          </a:p>
          <a:p>
            <a:pPr marL="15875" marR="0" lvl="0" indent="-15875" algn="l" defTabSz="914400" rtl="0" eaLnBrk="1" fontAlgn="auto" latinLnBrk="0" hangingPunct="1">
              <a:lnSpc>
                <a:spcPts val="2340"/>
              </a:lnSpc>
              <a:spcBef>
                <a:spcPts val="0"/>
              </a:spcBef>
              <a:spcAft>
                <a:spcPts val="0"/>
              </a:spcAft>
              <a:buClr>
                <a:srgbClr val="000000"/>
              </a:buClr>
              <a:buSzTx/>
              <a:buFont typeface="Arial"/>
              <a:buNone/>
              <a:defRPr/>
            </a:pPr>
            <a:r>
              <a:rPr kumimoji="0" lang="en-US" sz="2000" b="0" i="0" u="none" strike="noStrike" kern="0" cap="none" spc="0" normalizeH="0" baseline="0" noProof="0" dirty="0">
                <a:ln>
                  <a:noFill/>
                </a:ln>
                <a:solidFill>
                  <a:srgbClr val="0C4659"/>
                </a:solidFill>
                <a:effectLst/>
                <a:highlight>
                  <a:srgbClr val="FFFFFF"/>
                </a:highlight>
                <a:uLnTx/>
                <a:uFillTx/>
                <a:latin typeface="Calibri"/>
                <a:ea typeface="Calibri"/>
                <a:cs typeface="Calibri"/>
                <a:sym typeface="Calibri"/>
              </a:rPr>
              <a:t>Die Website </a:t>
            </a:r>
            <a:r>
              <a:rPr kumimoji="0" lang="en-US" sz="2000" b="1" i="0" u="sng" strike="noStrike" kern="0" cap="none" spc="0" normalizeH="0" baseline="0" noProof="0" dirty="0">
                <a:ln>
                  <a:noFill/>
                </a:ln>
                <a:solidFill>
                  <a:srgbClr val="0C4659"/>
                </a:solidFill>
                <a:effectLst/>
                <a:highlight>
                  <a:srgbClr val="FFFFFF"/>
                </a:highlight>
                <a:uLnTx/>
                <a:uFillTx/>
                <a:latin typeface="Calibri"/>
                <a:ea typeface="Play"/>
                <a:cs typeface="Play"/>
                <a:sym typeface="Play"/>
                <a:hlinkClick r:id="rId3">
                  <a:extLst>
                    <a:ext uri="{A12FA001-AC4F-418D-AE19-62706E023703}">
                      <ahyp:hlinkClr xmlns:ahyp="http://schemas.microsoft.com/office/drawing/2018/hyperlinkcolor" val="tx"/>
                    </a:ext>
                  </a:extLst>
                </a:hlinkClick>
              </a:rPr>
              <a:t>EUvsDisinfo </a:t>
            </a:r>
            <a:r>
              <a:rPr kumimoji="0" lang="en-US" sz="2000" b="0" i="0" u="none" strike="noStrike" kern="0" cap="none" spc="0" normalizeH="0" baseline="0" noProof="0" dirty="0">
                <a:ln>
                  <a:noFill/>
                </a:ln>
                <a:solidFill>
                  <a:srgbClr val="0C4659"/>
                </a:solidFill>
                <a:effectLst/>
                <a:highlight>
                  <a:srgbClr val="FFFFFF"/>
                </a:highlight>
                <a:uLnTx/>
                <a:uFillTx/>
                <a:latin typeface="Calibri"/>
                <a:ea typeface="Calibri"/>
                <a:cs typeface="Calibri"/>
                <a:sym typeface="Calibri"/>
              </a:rPr>
              <a:t>umfasst das </a:t>
            </a:r>
            <a:r>
              <a:rPr kumimoji="0" lang="en-US" sz="2000" b="1" i="0" u="none" strike="noStrike" kern="0" cap="none" spc="0" normalizeH="0" baseline="0" noProof="0" dirty="0">
                <a:ln>
                  <a:noFill/>
                </a:ln>
                <a:solidFill>
                  <a:srgbClr val="0C4659"/>
                </a:solidFill>
                <a:effectLst/>
                <a:highlight>
                  <a:srgbClr val="FFFFFF"/>
                </a:highlight>
                <a:uLnTx/>
                <a:uFillTx/>
                <a:latin typeface="Calibri"/>
                <a:ea typeface="Calibri"/>
                <a:cs typeface="Calibri"/>
                <a:sym typeface="Calibri"/>
              </a:rPr>
              <a:t>weltweit größte öffentliche Archiv </a:t>
            </a:r>
            <a:r>
              <a:rPr kumimoji="0" lang="en-US" sz="2000" b="0" i="0" u="none" strike="noStrike" kern="0" cap="none" spc="0" normalizeH="0" baseline="0" noProof="0" dirty="0">
                <a:ln>
                  <a:noFill/>
                </a:ln>
                <a:solidFill>
                  <a:srgbClr val="0C4659"/>
                </a:solidFill>
                <a:effectLst/>
                <a:highlight>
                  <a:srgbClr val="FFFFFF"/>
                </a:highlight>
                <a:uLnTx/>
                <a:uFillTx/>
                <a:latin typeface="Calibri"/>
                <a:ea typeface="Calibri"/>
                <a:cs typeface="Calibri"/>
                <a:sym typeface="Calibri"/>
              </a:rPr>
              <a:t>zu Desinformation mit </a:t>
            </a:r>
            <a:r>
              <a:rPr kumimoji="0" lang="en-US" sz="2000" b="1" i="0" u="none" strike="noStrike" kern="0" cap="none" spc="0" normalizeH="0" baseline="0" noProof="0" dirty="0">
                <a:ln>
                  <a:noFill/>
                </a:ln>
                <a:solidFill>
                  <a:srgbClr val="0C4659"/>
                </a:solidFill>
                <a:effectLst/>
                <a:highlight>
                  <a:srgbClr val="FFFFFF"/>
                </a:highlight>
                <a:uLnTx/>
                <a:uFillTx/>
                <a:latin typeface="Calibri"/>
                <a:ea typeface="Calibri"/>
                <a:cs typeface="Calibri"/>
                <a:sym typeface="Calibri"/>
              </a:rPr>
              <a:t>Artikeln</a:t>
            </a:r>
            <a:r>
              <a:rPr kumimoji="0" lang="en-US" sz="2000" b="0" i="0" u="none" strike="noStrike" kern="0" cap="none" spc="0" normalizeH="0" baseline="0" noProof="0" dirty="0">
                <a:ln>
                  <a:noFill/>
                </a:ln>
                <a:solidFill>
                  <a:srgbClr val="0C4659"/>
                </a:solidFill>
                <a:effectLst/>
                <a:highlight>
                  <a:srgbClr val="FFFFFF"/>
                </a:highlight>
                <a:uLnTx/>
                <a:uFillTx/>
                <a:latin typeface="Calibri"/>
                <a:ea typeface="Calibri"/>
                <a:cs typeface="Calibri"/>
                <a:sym typeface="Calibri"/>
              </a:rPr>
              <a:t>, </a:t>
            </a:r>
            <a:r>
              <a:rPr kumimoji="0" lang="en-US" sz="2000" b="1" i="0" u="none" strike="noStrike" kern="0" cap="none" spc="0" normalizeH="0" baseline="0" noProof="0" dirty="0">
                <a:ln>
                  <a:noFill/>
                </a:ln>
                <a:solidFill>
                  <a:srgbClr val="0C4659"/>
                </a:solidFill>
                <a:effectLst/>
                <a:highlight>
                  <a:srgbClr val="FFFFFF"/>
                </a:highlight>
                <a:uLnTx/>
                <a:uFillTx/>
                <a:latin typeface="Calibri"/>
                <a:ea typeface="Calibri"/>
                <a:cs typeface="Calibri"/>
                <a:sym typeface="Calibri"/>
              </a:rPr>
              <a:t>Interviews </a:t>
            </a:r>
            <a:r>
              <a:rPr kumimoji="0" lang="en-US" sz="2000" b="0" i="0" u="none" strike="noStrike" kern="0" cap="none" spc="0" normalizeH="0" baseline="0" noProof="0" dirty="0">
                <a:ln>
                  <a:noFill/>
                </a:ln>
                <a:solidFill>
                  <a:srgbClr val="0C4659"/>
                </a:solidFill>
                <a:effectLst/>
                <a:highlight>
                  <a:srgbClr val="FFFFFF"/>
                </a:highlight>
                <a:uLnTx/>
                <a:uFillTx/>
                <a:latin typeface="Calibri"/>
                <a:ea typeface="Calibri"/>
                <a:cs typeface="Calibri"/>
                <a:sym typeface="Calibri"/>
              </a:rPr>
              <a:t>und </a:t>
            </a:r>
            <a:r>
              <a:rPr kumimoji="0" lang="en-US" sz="2000" b="1" i="0" u="none" strike="noStrike" kern="0" cap="none" spc="0" normalizeH="0" baseline="0" noProof="0" dirty="0">
                <a:ln>
                  <a:noFill/>
                </a:ln>
                <a:solidFill>
                  <a:srgbClr val="0C4659"/>
                </a:solidFill>
                <a:effectLst/>
                <a:highlight>
                  <a:srgbClr val="FFFFFF"/>
                </a:highlight>
                <a:uLnTx/>
                <a:uFillTx/>
                <a:latin typeface="Calibri"/>
                <a:ea typeface="Calibri"/>
                <a:cs typeface="Calibri"/>
                <a:sym typeface="Calibri"/>
              </a:rPr>
              <a:t>Gastbeiträgen</a:t>
            </a:r>
            <a:r>
              <a:rPr kumimoji="0" lang="en-US" sz="2000" b="0" i="0" u="none" strike="noStrike" kern="0" cap="none" spc="0" normalizeH="0" baseline="0" noProof="0" dirty="0">
                <a:ln>
                  <a:noFill/>
                </a:ln>
                <a:solidFill>
                  <a:srgbClr val="0C4659"/>
                </a:solidFill>
                <a:effectLst/>
                <a:highlight>
                  <a:srgbClr val="FFFFFF"/>
                </a:highlight>
                <a:uLnTx/>
                <a:uFillTx/>
                <a:latin typeface="Calibri"/>
                <a:ea typeface="Calibri"/>
                <a:cs typeface="Calibri"/>
                <a:sym typeface="Calibri"/>
              </a:rPr>
              <a:t>, die in 13 verschiedenen Sprachen veröffentlicht werden </a:t>
            </a:r>
            <a:endParaRPr kumimoji="0" lang="en-US" sz="2000" b="0" i="0" u="none" strike="noStrike" kern="0" cap="none" spc="0" normalizeH="0" baseline="0" noProof="0" dirty="0">
              <a:ln>
                <a:noFill/>
              </a:ln>
              <a:solidFill>
                <a:srgbClr val="0C4659"/>
              </a:solidFill>
              <a:effectLst/>
              <a:uLnTx/>
              <a:uFillTx/>
              <a:latin typeface="Calibri"/>
              <a:ea typeface="Calibri"/>
              <a:cs typeface="Calibri"/>
              <a:sym typeface="Calibri"/>
            </a:endParaRPr>
          </a:p>
        </p:txBody>
      </p:sp>
      <p:sp>
        <p:nvSpPr>
          <p:cNvPr id="5" name="Text Placeholder 3">
            <a:extLst>
              <a:ext uri="{FF2B5EF4-FFF2-40B4-BE49-F238E27FC236}">
                <a16:creationId xmlns:a16="http://schemas.microsoft.com/office/drawing/2014/main" id="{9305152D-3805-E20C-549B-D7BE6D53BCCF}"/>
              </a:ext>
            </a:extLst>
          </p:cNvPr>
          <p:cNvSpPr txBox="1">
            <a:spLocks/>
          </p:cNvSpPr>
          <p:nvPr/>
        </p:nvSpPr>
        <p:spPr>
          <a:xfrm>
            <a:off x="653780" y="472365"/>
            <a:ext cx="4239953"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520"/>
              </a:lnSpc>
              <a:spcBef>
                <a:spcPts val="0"/>
              </a:spcBef>
            </a:pPr>
            <a:r>
              <a:rPr lang="en-US" sz="3200" dirty="0">
                <a:latin typeface="Calibri" panose="020F0502020204030204" pitchFamily="34" charset="0"/>
                <a:cs typeface="Calibri" panose="020F0502020204030204" pitchFamily="34" charset="0"/>
              </a:rPr>
              <a:t>Der Europäische Auswärtige Dienst (EEAS)</a:t>
            </a:r>
          </a:p>
          <a:p>
            <a:pPr>
              <a:lnSpc>
                <a:spcPts val="3520"/>
              </a:lnSpc>
              <a:spcBef>
                <a:spcPts val="0"/>
              </a:spcBef>
            </a:pPr>
            <a:endParaRPr lang="en-US" sz="3200"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55E95126-2111-8B8D-3A39-5F77CC57F312}"/>
              </a:ext>
            </a:extLst>
          </p:cNvPr>
          <p:cNvCxnSpPr>
            <a:cxnSpLocks/>
          </p:cNvCxnSpPr>
          <p:nvPr/>
        </p:nvCxnSpPr>
        <p:spPr>
          <a:xfrm>
            <a:off x="-60863" y="1977428"/>
            <a:ext cx="5073130"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A87499F3-3EF1-6732-62D9-E3733CC63FA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3806467" y="2344105"/>
            <a:ext cx="6010481" cy="4041530"/>
          </a:xfrm>
          <a:prstGeom prst="rect">
            <a:avLst/>
          </a:prstGeom>
        </p:spPr>
      </p:pic>
      <p:grpSp>
        <p:nvGrpSpPr>
          <p:cNvPr id="13" name="Group 12">
            <a:extLst>
              <a:ext uri="{FF2B5EF4-FFF2-40B4-BE49-F238E27FC236}">
                <a16:creationId xmlns:a16="http://schemas.microsoft.com/office/drawing/2014/main" id="{B2D67CDF-B52B-F697-4073-66BEAA36C7D4}"/>
              </a:ext>
            </a:extLst>
          </p:cNvPr>
          <p:cNvGrpSpPr/>
          <p:nvPr/>
        </p:nvGrpSpPr>
        <p:grpSpPr>
          <a:xfrm>
            <a:off x="249247" y="2816470"/>
            <a:ext cx="5292155" cy="4041530"/>
            <a:chOff x="0" y="2752400"/>
            <a:chExt cx="5691407" cy="4346432"/>
          </a:xfrm>
        </p:grpSpPr>
        <p:pic>
          <p:nvPicPr>
            <p:cNvPr id="2" name="Picture 1">
              <a:extLst>
                <a:ext uri="{FF2B5EF4-FFF2-40B4-BE49-F238E27FC236}">
                  <a16:creationId xmlns:a16="http://schemas.microsoft.com/office/drawing/2014/main" id="{E5A89CD3-2B6C-6953-1006-B52D86CCD41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2752400"/>
              <a:ext cx="5691407" cy="4346432"/>
            </a:xfrm>
            <a:prstGeom prst="rect">
              <a:avLst/>
            </a:prstGeom>
            <a:noFill/>
          </p:spPr>
        </p:pic>
        <p:sp>
          <p:nvSpPr>
            <p:cNvPr id="7" name="Rectangle 6">
              <a:extLst>
                <a:ext uri="{FF2B5EF4-FFF2-40B4-BE49-F238E27FC236}">
                  <a16:creationId xmlns:a16="http://schemas.microsoft.com/office/drawing/2014/main" id="{4A2E9BAD-82F8-A0A6-4435-EB8A18CDAFB4}"/>
                </a:ext>
              </a:extLst>
            </p:cNvPr>
            <p:cNvSpPr/>
            <p:nvPr/>
          </p:nvSpPr>
          <p:spPr>
            <a:xfrm>
              <a:off x="841895" y="3241411"/>
              <a:ext cx="4012442" cy="2673898"/>
            </a:xfrm>
            <a:prstGeom prst="rect">
              <a:avLst/>
            </a:prstGeom>
            <a:blipFill>
              <a:blip r:embed="rId6" cstate="screen">
                <a:extLst>
                  <a:ext uri="{28A0092B-C50C-407E-A947-70E740481C1C}">
                    <a14:useLocalDpi xmlns:a14="http://schemas.microsoft.com/office/drawing/2010/main"/>
                  </a:ext>
                </a:extLst>
              </a:blip>
              <a:srcRect/>
              <a:stretch>
                <a:fillRect r="7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latin typeface="Calibri" panose="020F0502020204030204" pitchFamily="34" charset="0"/>
                <a:cs typeface="Calibri" panose="020F0502020204030204" pitchFamily="34" charset="0"/>
              </a:endParaRPr>
            </a:p>
          </p:txBody>
        </p:sp>
      </p:grpSp>
      <p:grpSp>
        <p:nvGrpSpPr>
          <p:cNvPr id="14" name="Group 13">
            <a:extLst>
              <a:ext uri="{FF2B5EF4-FFF2-40B4-BE49-F238E27FC236}">
                <a16:creationId xmlns:a16="http://schemas.microsoft.com/office/drawing/2014/main" id="{D7A9C687-BAE0-BD52-33A1-1668AE78908E}"/>
              </a:ext>
            </a:extLst>
          </p:cNvPr>
          <p:cNvGrpSpPr/>
          <p:nvPr/>
        </p:nvGrpSpPr>
        <p:grpSpPr>
          <a:xfrm>
            <a:off x="2939346" y="2106162"/>
            <a:ext cx="1677287" cy="1584974"/>
            <a:chOff x="3288496" y="3347112"/>
            <a:chExt cx="1677287" cy="1584974"/>
          </a:xfrm>
        </p:grpSpPr>
        <p:sp>
          <p:nvSpPr>
            <p:cNvPr id="8" name="Oval 7">
              <a:extLst>
                <a:ext uri="{FF2B5EF4-FFF2-40B4-BE49-F238E27FC236}">
                  <a16:creationId xmlns:a16="http://schemas.microsoft.com/office/drawing/2014/main" id="{881A15B5-CCD3-CAC6-7A96-CD8E21D88568}"/>
                </a:ext>
              </a:extLst>
            </p:cNvPr>
            <p:cNvSpPr/>
            <p:nvPr/>
          </p:nvSpPr>
          <p:spPr>
            <a:xfrm>
              <a:off x="3334652" y="3347112"/>
              <a:ext cx="1584974" cy="1584974"/>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10" name="Rectangle: Rounded Corners 13">
              <a:extLst>
                <a:ext uri="{FF2B5EF4-FFF2-40B4-BE49-F238E27FC236}">
                  <a16:creationId xmlns:a16="http://schemas.microsoft.com/office/drawing/2014/main" id="{147F996E-FB5E-923F-8822-A7387EFE8DB2}"/>
                </a:ext>
              </a:extLst>
            </p:cNvPr>
            <p:cNvSpPr/>
            <p:nvPr/>
          </p:nvSpPr>
          <p:spPr>
            <a:xfrm>
              <a:off x="3288496" y="3747184"/>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Zum Anzeigen hier klicken</a:t>
              </a:r>
              <a:endParaRPr lang="en-IE" sz="2400" b="1" dirty="0">
                <a:solidFill>
                  <a:schemeClr val="bg1"/>
                </a:solidFill>
                <a:latin typeface="Calibri" panose="020F0502020204030204" pitchFamily="34" charset="0"/>
                <a:cs typeface="Calibri" panose="020F0502020204030204" pitchFamily="34" charset="0"/>
              </a:endParaRPr>
            </a:p>
          </p:txBody>
        </p:sp>
      </p:grpSp>
      <p:sp>
        <p:nvSpPr>
          <p:cNvPr id="3" name="Rounded Rectangle 2">
            <a:extLst>
              <a:ext uri="{FF2B5EF4-FFF2-40B4-BE49-F238E27FC236}">
                <a16:creationId xmlns:a16="http://schemas.microsoft.com/office/drawing/2014/main" id="{61CCD1DC-BD62-6FD8-7BB9-30CA5622AEF5}"/>
              </a:ext>
            </a:extLst>
          </p:cNvPr>
          <p:cNvSpPr/>
          <p:nvPr/>
        </p:nvSpPr>
        <p:spPr>
          <a:xfrm>
            <a:off x="5572705" y="4757901"/>
            <a:ext cx="5066723" cy="992138"/>
          </a:xfrm>
          <a:prstGeom prst="roundRect">
            <a:avLst>
              <a:gd name="adj" fmla="val 7087"/>
            </a:avLst>
          </a:prstGeom>
          <a:noFill/>
          <a:ln>
            <a:solidFill>
              <a:srgbClr val="0C4659"/>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E1DE87E1-E132-2787-89E2-A8D888EB71D9}"/>
              </a:ext>
            </a:extLst>
          </p:cNvPr>
          <p:cNvSpPr txBox="1"/>
          <p:nvPr/>
        </p:nvSpPr>
        <p:spPr>
          <a:xfrm>
            <a:off x="5701059" y="4965339"/>
            <a:ext cx="4938370"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lr>
                <a:srgbClr val="0070C0"/>
              </a:buClr>
              <a:buSzPts val="2400"/>
            </a:pPr>
            <a:r>
              <a:rPr lang="en-US" sz="1400" b="1" u="sng" dirty="0">
                <a:solidFill>
                  <a:srgbClr val="3FB5A1"/>
                </a:solidFill>
                <a:latin typeface="Calibri" panose="020F0502020204030204" pitchFamily="34" charset="0"/>
                <a:ea typeface="Play"/>
                <a:cs typeface="Calibri" panose="020F0502020204030204" pitchFamily="34" charset="0"/>
                <a:sym typeface="Play"/>
                <a:hlinkClick r:id="rId7">
                  <a:extLst>
                    <a:ext uri="{A12FA001-AC4F-418D-AE19-62706E023703}">
                      <ahyp:hlinkClr xmlns:ahyp="http://schemas.microsoft.com/office/drawing/2018/hyperlinkcolor" val="tx"/>
                    </a:ext>
                  </a:extLst>
                </a:hlinkClick>
              </a:rPr>
              <a:t> DISINFO: Die Aufgabe der Europäer ist es, den Krieg fortzusetzen und die Ukraine zu nutzen, um Russland zu zerstören</a:t>
            </a:r>
            <a:endParaRPr lang="en-US" sz="1400" dirty="0">
              <a:solidFill>
                <a:srgbClr val="3FB5A1"/>
              </a:solidFill>
              <a:latin typeface="Calibri" panose="020F0502020204030204" pitchFamily="34" charset="0"/>
              <a:ea typeface="Play"/>
              <a:cs typeface="Calibri" panose="020F0502020204030204" pitchFamily="34" charset="0"/>
              <a:sym typeface="Play"/>
            </a:endParaRPr>
          </a:p>
        </p:txBody>
      </p:sp>
      <p:grpSp>
        <p:nvGrpSpPr>
          <p:cNvPr id="11" name="Group 10">
            <a:extLst>
              <a:ext uri="{FF2B5EF4-FFF2-40B4-BE49-F238E27FC236}">
                <a16:creationId xmlns:a16="http://schemas.microsoft.com/office/drawing/2014/main" id="{8DDE121B-1BAF-5536-369B-BCB3DF18180D}"/>
              </a:ext>
            </a:extLst>
          </p:cNvPr>
          <p:cNvGrpSpPr/>
          <p:nvPr/>
        </p:nvGrpSpPr>
        <p:grpSpPr>
          <a:xfrm>
            <a:off x="5772513" y="4484472"/>
            <a:ext cx="1120205" cy="458912"/>
            <a:chOff x="6473371" y="5332933"/>
            <a:chExt cx="1120205" cy="458912"/>
          </a:xfrm>
        </p:grpSpPr>
        <p:sp>
          <p:nvSpPr>
            <p:cNvPr id="15" name="Rounded Rectangle 14">
              <a:extLst>
                <a:ext uri="{FF2B5EF4-FFF2-40B4-BE49-F238E27FC236}">
                  <a16:creationId xmlns:a16="http://schemas.microsoft.com/office/drawing/2014/main" id="{DF0A54B8-0F65-4EF7-155F-4D69764B87AE}"/>
                </a:ext>
              </a:extLst>
            </p:cNvPr>
            <p:cNvSpPr/>
            <p:nvPr/>
          </p:nvSpPr>
          <p:spPr>
            <a:xfrm>
              <a:off x="6473372" y="5362334"/>
              <a:ext cx="1120204" cy="400110"/>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TextBox 15">
              <a:extLst>
                <a:ext uri="{FF2B5EF4-FFF2-40B4-BE49-F238E27FC236}">
                  <a16:creationId xmlns:a16="http://schemas.microsoft.com/office/drawing/2014/main" id="{6B51014A-4065-1248-182B-C319F0B20890}"/>
                </a:ext>
              </a:extLst>
            </p:cNvPr>
            <p:cNvSpPr txBox="1"/>
            <p:nvPr/>
          </p:nvSpPr>
          <p:spPr>
            <a:xfrm>
              <a:off x="6473371" y="5362590"/>
              <a:ext cx="960548" cy="369332"/>
            </a:xfrm>
            <a:prstGeom prst="rect">
              <a:avLst/>
            </a:prstGeom>
            <a:noFill/>
          </p:spPr>
          <p:txBody>
            <a:bodyPr wrap="square">
              <a:spAutoFit/>
            </a:bodyPr>
            <a:lstStyle/>
            <a:p>
              <a:r>
                <a:rPr lang="en-US" b="1" dirty="0">
                  <a:solidFill>
                    <a:schemeClr val="bg1"/>
                  </a:solidFill>
                  <a:latin typeface="Calibri" panose="020F0502020204030204" pitchFamily="34" charset="0"/>
                  <a:cs typeface="Calibri" panose="020F0502020204030204" pitchFamily="34" charset="0"/>
                </a:rPr>
                <a:t>​Klicken </a:t>
              </a:r>
              <a:endParaRPr lang="en-US" dirty="0">
                <a:solidFill>
                  <a:schemeClr val="bg1"/>
                </a:solidFill>
              </a:endParaRPr>
            </a:p>
          </p:txBody>
        </p:sp>
        <p:pic>
          <p:nvPicPr>
            <p:cNvPr id="17" name="Graphic 16" descr="Cursor outline">
              <a:extLst>
                <a:ext uri="{FF2B5EF4-FFF2-40B4-BE49-F238E27FC236}">
                  <a16:creationId xmlns:a16="http://schemas.microsoft.com/office/drawing/2014/main" id="{55C9F57C-F37E-8EA7-52DF-C1DC8F9A642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134664" y="5332933"/>
              <a:ext cx="458912" cy="458912"/>
            </a:xfrm>
            <a:prstGeom prst="rect">
              <a:avLst/>
            </a:prstGeom>
          </p:spPr>
        </p:pic>
      </p:grpSp>
    </p:spTree>
    <p:extLst>
      <p:ext uri="{BB962C8B-B14F-4D97-AF65-F5344CB8AC3E}">
        <p14:creationId xmlns:p14="http://schemas.microsoft.com/office/powerpoint/2010/main" val="3516060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810F9-2A64-59CA-7203-478CAC62D671}"/>
            </a:ext>
          </a:extLst>
        </p:cNvPr>
        <p:cNvGrpSpPr/>
        <p:nvPr/>
      </p:nvGrpSpPr>
      <p:grpSpPr>
        <a:xfrm>
          <a:off x="0" y="0"/>
          <a:ext cx="0" cy="0"/>
          <a:chOff x="0" y="0"/>
          <a:chExt cx="0" cy="0"/>
        </a:xfrm>
      </p:grpSpPr>
      <p:sp>
        <p:nvSpPr>
          <p:cNvPr id="12" name="Text Placeholder 4">
            <a:extLst>
              <a:ext uri="{FF2B5EF4-FFF2-40B4-BE49-F238E27FC236}">
                <a16:creationId xmlns:a16="http://schemas.microsoft.com/office/drawing/2014/main" id="{C61D7FD2-DFF4-A88E-C97D-713D08DF8CC1}"/>
              </a:ext>
            </a:extLst>
          </p:cNvPr>
          <p:cNvSpPr txBox="1">
            <a:spLocks/>
          </p:cNvSpPr>
          <p:nvPr/>
        </p:nvSpPr>
        <p:spPr>
          <a:xfrm>
            <a:off x="6096000" y="552516"/>
            <a:ext cx="5442220" cy="575732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5875" indent="-15875">
              <a:lnSpc>
                <a:spcPts val="2340"/>
              </a:lnSpc>
              <a:buClr>
                <a:srgbClr val="000000"/>
              </a:buClr>
              <a:defRPr/>
            </a:pPr>
            <a:r>
              <a:rPr lang="en-US" sz="1800" dirty="0">
                <a:solidFill>
                  <a:srgbClr val="0C4659"/>
                </a:solidFill>
                <a:highlight>
                  <a:srgbClr val="FFFFFF"/>
                </a:highlight>
                <a:latin typeface="Calibri" panose="020F0502020204030204" pitchFamily="34" charset="0"/>
                <a:ea typeface="Roboto"/>
                <a:cs typeface="Calibri" panose="020F0502020204030204" pitchFamily="34" charset="0"/>
                <a:sym typeface="Roboto"/>
              </a:rPr>
              <a:t>Dieser Bericht analysiert die Berichterstattung britischer und internationaler Medien über den jüngsten Israel-Palästina-Konflikt und hebt dabei Voreingenommenheit in Bezug auf Sprache, Darstellung und Glaubwürdigkeit der Quellen hervor. Er kommt zu dem Schluss, dass ein Großteil der Medien das Leid der Palästinenser heruntergespielt und pro-palästinensische Stimmen </a:t>
            </a:r>
            <a:r>
              <a:rPr lang="en-US" sz="1800" dirty="0" err="1">
                <a:solidFill>
                  <a:srgbClr val="0C4659"/>
                </a:solidFill>
                <a:highlight>
                  <a:srgbClr val="FFFFFF"/>
                </a:highlight>
                <a:latin typeface="Calibri" panose="020F0502020204030204" pitchFamily="34" charset="0"/>
                <a:ea typeface="Roboto"/>
                <a:cs typeface="Calibri" panose="020F0502020204030204" pitchFamily="34" charset="0"/>
                <a:sym typeface="Roboto"/>
              </a:rPr>
              <a:t>an den Rand gedrängt </a:t>
            </a:r>
            <a:r>
              <a:rPr lang="en-US" sz="1800" dirty="0">
                <a:solidFill>
                  <a:srgbClr val="0C4659"/>
                </a:solidFill>
                <a:highlight>
                  <a:srgbClr val="FFFFFF"/>
                </a:highlight>
                <a:latin typeface="Calibri" panose="020F0502020204030204" pitchFamily="34" charset="0"/>
                <a:ea typeface="Roboto"/>
                <a:cs typeface="Calibri" panose="020F0502020204030204" pitchFamily="34" charset="0"/>
                <a:sym typeface="Roboto"/>
              </a:rPr>
              <a:t>oder falsch dargestellt hat. </a:t>
            </a:r>
          </a:p>
          <a:p>
            <a:pPr marL="15875" indent="-15875">
              <a:lnSpc>
                <a:spcPts val="2340"/>
              </a:lnSpc>
              <a:buClr>
                <a:srgbClr val="000000"/>
              </a:buClr>
              <a:defRPr/>
            </a:pPr>
            <a:endParaRPr lang="en-US" sz="1800" dirty="0">
              <a:solidFill>
                <a:srgbClr val="0C4659"/>
              </a:solidFill>
              <a:highlight>
                <a:srgbClr val="FFFFFF"/>
              </a:highlight>
              <a:latin typeface="Calibri" panose="020F0502020204030204" pitchFamily="34" charset="0"/>
              <a:ea typeface="Roboto"/>
              <a:cs typeface="Calibri" panose="020F0502020204030204" pitchFamily="34" charset="0"/>
              <a:sym typeface="Roboto"/>
            </a:endParaRPr>
          </a:p>
          <a:p>
            <a:pPr marL="15875" indent="-15875">
              <a:lnSpc>
                <a:spcPts val="2340"/>
              </a:lnSpc>
              <a:buClr>
                <a:srgbClr val="000000"/>
              </a:buClr>
              <a:defRPr/>
            </a:pPr>
            <a:r>
              <a:rPr lang="en-US" sz="1800" dirty="0">
                <a:solidFill>
                  <a:srgbClr val="0C4659"/>
                </a:solidFill>
                <a:highlight>
                  <a:srgbClr val="FFFFFF"/>
                </a:highlight>
                <a:latin typeface="Calibri" panose="020F0502020204030204" pitchFamily="34" charset="0"/>
                <a:ea typeface="Roboto"/>
                <a:cs typeface="Calibri" panose="020F0502020204030204" pitchFamily="34" charset="0"/>
                <a:sym typeface="Roboto"/>
              </a:rPr>
              <a:t>Der Bericht kritisiert zudem die Verbreitung unbestätigter Behauptungen und die Verwendung islamfeindlicher und antisemitischer Klischees.</a:t>
            </a:r>
          </a:p>
          <a:p>
            <a:pPr marL="15875" indent="-15875">
              <a:lnSpc>
                <a:spcPts val="2340"/>
              </a:lnSpc>
              <a:buClr>
                <a:srgbClr val="000000"/>
              </a:buClr>
              <a:defRPr/>
            </a:pPr>
            <a:endParaRPr kumimoji="0" lang="en-US" sz="1800" b="0" i="0" u="none" strike="noStrike" kern="0" cap="none" spc="0" normalizeH="0" baseline="0" noProof="0" dirty="0">
              <a:ln>
                <a:noFill/>
              </a:ln>
              <a:solidFill>
                <a:srgbClr val="0C4659"/>
              </a:solidFill>
              <a:effectLst/>
              <a:uLnTx/>
              <a:uFillTx/>
              <a:latin typeface="Calibri"/>
              <a:ea typeface="Calibri"/>
              <a:cs typeface="Calibri"/>
              <a:sym typeface="Calibri"/>
            </a:endParaRPr>
          </a:p>
        </p:txBody>
      </p:sp>
      <p:sp>
        <p:nvSpPr>
          <p:cNvPr id="5" name="Text Placeholder 3">
            <a:extLst>
              <a:ext uri="{FF2B5EF4-FFF2-40B4-BE49-F238E27FC236}">
                <a16:creationId xmlns:a16="http://schemas.microsoft.com/office/drawing/2014/main" id="{F479EEA2-390A-D42F-1FAD-83C558FB3C62}"/>
              </a:ext>
            </a:extLst>
          </p:cNvPr>
          <p:cNvSpPr txBox="1">
            <a:spLocks/>
          </p:cNvSpPr>
          <p:nvPr/>
        </p:nvSpPr>
        <p:spPr>
          <a:xfrm>
            <a:off x="653781" y="472365"/>
            <a:ext cx="4662498"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520"/>
              </a:lnSpc>
              <a:spcBef>
                <a:spcPts val="0"/>
              </a:spcBef>
            </a:pPr>
            <a:r>
              <a:rPr lang="en-US" sz="2800" dirty="0">
                <a:latin typeface="Calibri" panose="020F0502020204030204" pitchFamily="34" charset="0"/>
                <a:cs typeface="Calibri" panose="020F0502020204030204" pitchFamily="34" charset="0"/>
              </a:rPr>
              <a:t>Voreingenommenheit der europäischen Medien bei der Berichterstattung über den israelisch-palästinensischen Konflikt</a:t>
            </a:r>
          </a:p>
          <a:p>
            <a:pPr>
              <a:lnSpc>
                <a:spcPts val="3520"/>
              </a:lnSpc>
              <a:spcBef>
                <a:spcPts val="0"/>
              </a:spcBef>
            </a:pPr>
            <a:endParaRPr lang="en-US" sz="2800"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7CF6D944-9771-B41F-0F82-74966D948DF6}"/>
              </a:ext>
            </a:extLst>
          </p:cNvPr>
          <p:cNvCxnSpPr>
            <a:cxnSpLocks/>
          </p:cNvCxnSpPr>
          <p:nvPr/>
        </p:nvCxnSpPr>
        <p:spPr>
          <a:xfrm>
            <a:off x="-71730" y="2777924"/>
            <a:ext cx="5073130"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sp>
        <p:nvSpPr>
          <p:cNvPr id="3" name="Rounded Rectangle 2">
            <a:extLst>
              <a:ext uri="{FF2B5EF4-FFF2-40B4-BE49-F238E27FC236}">
                <a16:creationId xmlns:a16="http://schemas.microsoft.com/office/drawing/2014/main" id="{E4F0CF13-0AD9-2BB2-32ED-074BD0C1A099}"/>
              </a:ext>
            </a:extLst>
          </p:cNvPr>
          <p:cNvSpPr/>
          <p:nvPr/>
        </p:nvSpPr>
        <p:spPr>
          <a:xfrm>
            <a:off x="6142157" y="4875266"/>
            <a:ext cx="2758495" cy="711566"/>
          </a:xfrm>
          <a:prstGeom prst="roundRect">
            <a:avLst>
              <a:gd name="adj" fmla="val 7087"/>
            </a:avLst>
          </a:prstGeom>
          <a:noFill/>
          <a:ln>
            <a:solidFill>
              <a:srgbClr val="0C4659"/>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TextBox 3">
            <a:extLst>
              <a:ext uri="{FF2B5EF4-FFF2-40B4-BE49-F238E27FC236}">
                <a16:creationId xmlns:a16="http://schemas.microsoft.com/office/drawing/2014/main" id="{072C7124-BA20-D661-C6F1-A3B874935613}"/>
              </a:ext>
            </a:extLst>
          </p:cNvPr>
          <p:cNvSpPr txBox="1"/>
          <p:nvPr/>
        </p:nvSpPr>
        <p:spPr>
          <a:xfrm>
            <a:off x="6270511" y="5082704"/>
            <a:ext cx="493837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buClr>
                <a:srgbClr val="0070C0"/>
              </a:buClr>
              <a:buSzPts val="2400"/>
            </a:pPr>
            <a:r>
              <a:rPr lang="en-US" sz="1200" b="1" u="sng" dirty="0">
                <a:solidFill>
                  <a:srgbClr val="3FB5A1"/>
                </a:solidFill>
                <a:latin typeface="Calibri" panose="020F0502020204030204" pitchFamily="34" charset="0"/>
                <a:ea typeface="Play"/>
                <a:cs typeface="Calibri" panose="020F0502020204030204" pitchFamily="34" charset="0"/>
                <a:sym typeface="Play"/>
                <a:hlinkClick r:id="rId3">
                  <a:extLst>
                    <a:ext uri="{A12FA001-AC4F-418D-AE19-62706E023703}">
                      <ahyp:hlinkClr xmlns:ahyp="http://schemas.microsoft.com/office/drawing/2018/hyperlinkcolor" val="tx"/>
                    </a:ext>
                  </a:extLst>
                </a:hlinkClick>
              </a:rPr>
              <a:t>Voreingenommenheit in der westlichen Berichterstattung</a:t>
            </a:r>
            <a:endParaRPr lang="en-US" sz="1200" dirty="0">
              <a:solidFill>
                <a:srgbClr val="3FB5A1"/>
              </a:solidFill>
              <a:latin typeface="Calibri" panose="020F0502020204030204" pitchFamily="34" charset="0"/>
              <a:ea typeface="Play"/>
              <a:cs typeface="Calibri" panose="020F0502020204030204" pitchFamily="34" charset="0"/>
              <a:sym typeface="Play"/>
            </a:endParaRPr>
          </a:p>
        </p:txBody>
      </p:sp>
      <p:grpSp>
        <p:nvGrpSpPr>
          <p:cNvPr id="11" name="Group 10">
            <a:extLst>
              <a:ext uri="{FF2B5EF4-FFF2-40B4-BE49-F238E27FC236}">
                <a16:creationId xmlns:a16="http://schemas.microsoft.com/office/drawing/2014/main" id="{481AC0CD-7D48-FD95-B986-36A0DAE0DD66}"/>
              </a:ext>
            </a:extLst>
          </p:cNvPr>
          <p:cNvGrpSpPr/>
          <p:nvPr/>
        </p:nvGrpSpPr>
        <p:grpSpPr>
          <a:xfrm>
            <a:off x="6341965" y="4601837"/>
            <a:ext cx="1120205" cy="458912"/>
            <a:chOff x="6473371" y="5332933"/>
            <a:chExt cx="1120205" cy="458912"/>
          </a:xfrm>
        </p:grpSpPr>
        <p:sp>
          <p:nvSpPr>
            <p:cNvPr id="15" name="Rounded Rectangle 14">
              <a:extLst>
                <a:ext uri="{FF2B5EF4-FFF2-40B4-BE49-F238E27FC236}">
                  <a16:creationId xmlns:a16="http://schemas.microsoft.com/office/drawing/2014/main" id="{951F8153-2A6B-01B0-8803-9CD09A295F9C}"/>
                </a:ext>
              </a:extLst>
            </p:cNvPr>
            <p:cNvSpPr/>
            <p:nvPr/>
          </p:nvSpPr>
          <p:spPr>
            <a:xfrm>
              <a:off x="6473372" y="5362334"/>
              <a:ext cx="1120204" cy="400110"/>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 name="TextBox 15">
              <a:extLst>
                <a:ext uri="{FF2B5EF4-FFF2-40B4-BE49-F238E27FC236}">
                  <a16:creationId xmlns:a16="http://schemas.microsoft.com/office/drawing/2014/main" id="{F6E4815A-F72B-990A-A848-E58E802A90CE}"/>
                </a:ext>
              </a:extLst>
            </p:cNvPr>
            <p:cNvSpPr txBox="1"/>
            <p:nvPr/>
          </p:nvSpPr>
          <p:spPr>
            <a:xfrm>
              <a:off x="6473371" y="5362590"/>
              <a:ext cx="960548" cy="338554"/>
            </a:xfrm>
            <a:prstGeom prst="rect">
              <a:avLst/>
            </a:prstGeom>
            <a:noFill/>
          </p:spPr>
          <p:txBody>
            <a:bodyPr wrap="square">
              <a:spAutoFit/>
            </a:bodyPr>
            <a:lstStyle/>
            <a:p>
              <a:r>
                <a:rPr lang="en-US" sz="1600" b="1" dirty="0">
                  <a:solidFill>
                    <a:schemeClr val="bg1"/>
                  </a:solidFill>
                  <a:latin typeface="Calibri" panose="020F0502020204030204" pitchFamily="34" charset="0"/>
                  <a:cs typeface="Calibri" panose="020F0502020204030204" pitchFamily="34" charset="0"/>
                </a:rPr>
                <a:t>​Klicken </a:t>
              </a:r>
              <a:endParaRPr lang="en-US" sz="1600" dirty="0">
                <a:solidFill>
                  <a:schemeClr val="bg1"/>
                </a:solidFill>
              </a:endParaRPr>
            </a:p>
          </p:txBody>
        </p:sp>
        <p:pic>
          <p:nvPicPr>
            <p:cNvPr id="17" name="Graphic 16" descr="Cursor outline">
              <a:extLst>
                <a:ext uri="{FF2B5EF4-FFF2-40B4-BE49-F238E27FC236}">
                  <a16:creationId xmlns:a16="http://schemas.microsoft.com/office/drawing/2014/main" id="{05D9AC3F-FB3F-F04A-28B5-95245F1DAB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34664" y="5332933"/>
              <a:ext cx="458912" cy="458912"/>
            </a:xfrm>
            <a:prstGeom prst="rect">
              <a:avLst/>
            </a:prstGeom>
          </p:spPr>
        </p:pic>
      </p:grpSp>
      <p:pic>
        <p:nvPicPr>
          <p:cNvPr id="18" name="Graphic 17">
            <a:extLst>
              <a:ext uri="{FF2B5EF4-FFF2-40B4-BE49-F238E27FC236}">
                <a16:creationId xmlns:a16="http://schemas.microsoft.com/office/drawing/2014/main" id="{0CC9C794-9530-8588-4855-43BF075B9A3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40359" y="3210127"/>
            <a:ext cx="6010481" cy="4041530"/>
          </a:xfrm>
          <a:prstGeom prst="rect">
            <a:avLst/>
          </a:prstGeom>
        </p:spPr>
      </p:pic>
      <p:grpSp>
        <p:nvGrpSpPr>
          <p:cNvPr id="19" name="Group 18">
            <a:extLst>
              <a:ext uri="{FF2B5EF4-FFF2-40B4-BE49-F238E27FC236}">
                <a16:creationId xmlns:a16="http://schemas.microsoft.com/office/drawing/2014/main" id="{0C50EE91-1803-4905-E1B0-D69DA1EA96BF}"/>
              </a:ext>
            </a:extLst>
          </p:cNvPr>
          <p:cNvGrpSpPr/>
          <p:nvPr/>
        </p:nvGrpSpPr>
        <p:grpSpPr>
          <a:xfrm>
            <a:off x="1154455" y="2921371"/>
            <a:ext cx="3243510" cy="3918402"/>
            <a:chOff x="3507065" y="4071577"/>
            <a:chExt cx="2243223" cy="2709981"/>
          </a:xfrm>
        </p:grpSpPr>
        <p:pic>
          <p:nvPicPr>
            <p:cNvPr id="20" name="Picture 19" descr="A black rectangular object with a black background&#10;&#10;AI-generated content may be incorrect.">
              <a:extLst>
                <a:ext uri="{FF2B5EF4-FFF2-40B4-BE49-F238E27FC236}">
                  <a16:creationId xmlns:a16="http://schemas.microsoft.com/office/drawing/2014/main" id="{2DA4DD40-B428-25B4-DAAA-0716115FE22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07065" y="4071577"/>
              <a:ext cx="2243223" cy="2709981"/>
            </a:xfrm>
            <a:prstGeom prst="rect">
              <a:avLst/>
            </a:prstGeom>
          </p:spPr>
        </p:pic>
        <p:sp>
          <p:nvSpPr>
            <p:cNvPr id="21" name="Rounded Rectangle 20">
              <a:extLst>
                <a:ext uri="{FF2B5EF4-FFF2-40B4-BE49-F238E27FC236}">
                  <a16:creationId xmlns:a16="http://schemas.microsoft.com/office/drawing/2014/main" id="{866CD966-2209-FA3D-8BA7-84E65ACF17D2}"/>
                </a:ext>
              </a:extLst>
            </p:cNvPr>
            <p:cNvSpPr/>
            <p:nvPr/>
          </p:nvSpPr>
          <p:spPr>
            <a:xfrm>
              <a:off x="3787443" y="4265145"/>
              <a:ext cx="1611823" cy="2130878"/>
            </a:xfrm>
            <a:prstGeom prst="roundRect">
              <a:avLst>
                <a:gd name="adj" fmla="val 1282"/>
              </a:avLst>
            </a:prstGeom>
            <a:blipFill dpi="0" rotWithShape="1">
              <a:blip r:embed="rId7"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grpSp>
      <p:grpSp>
        <p:nvGrpSpPr>
          <p:cNvPr id="22" name="Group 21">
            <a:extLst>
              <a:ext uri="{FF2B5EF4-FFF2-40B4-BE49-F238E27FC236}">
                <a16:creationId xmlns:a16="http://schemas.microsoft.com/office/drawing/2014/main" id="{87A93D51-3D67-EFA5-901D-9A55477DF6F3}"/>
              </a:ext>
            </a:extLst>
          </p:cNvPr>
          <p:cNvGrpSpPr/>
          <p:nvPr/>
        </p:nvGrpSpPr>
        <p:grpSpPr>
          <a:xfrm>
            <a:off x="3370416" y="4201765"/>
            <a:ext cx="1677287" cy="1584974"/>
            <a:chOff x="3288496" y="3347112"/>
            <a:chExt cx="1677287" cy="1584974"/>
          </a:xfrm>
        </p:grpSpPr>
        <p:sp>
          <p:nvSpPr>
            <p:cNvPr id="23" name="Oval 22">
              <a:extLst>
                <a:ext uri="{FF2B5EF4-FFF2-40B4-BE49-F238E27FC236}">
                  <a16:creationId xmlns:a16="http://schemas.microsoft.com/office/drawing/2014/main" id="{EB81BC1A-A011-DB1A-A14E-11E0CAEDE0FC}"/>
                </a:ext>
              </a:extLst>
            </p:cNvPr>
            <p:cNvSpPr/>
            <p:nvPr/>
          </p:nvSpPr>
          <p:spPr>
            <a:xfrm>
              <a:off x="3334652" y="3347112"/>
              <a:ext cx="1584974" cy="1584974"/>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Calibri" panose="020F0502020204030204" pitchFamily="34" charset="0"/>
                <a:cs typeface="Calibri" panose="020F0502020204030204" pitchFamily="34" charset="0"/>
              </a:endParaRPr>
            </a:p>
          </p:txBody>
        </p:sp>
        <p:sp>
          <p:nvSpPr>
            <p:cNvPr id="24" name="Rectangle: Rounded Corners 13">
              <a:extLst>
                <a:ext uri="{FF2B5EF4-FFF2-40B4-BE49-F238E27FC236}">
                  <a16:creationId xmlns:a16="http://schemas.microsoft.com/office/drawing/2014/main" id="{72FF2A40-31FC-27C6-A8CA-555109BBF021}"/>
                </a:ext>
              </a:extLst>
            </p:cNvPr>
            <p:cNvSpPr/>
            <p:nvPr/>
          </p:nvSpPr>
          <p:spPr>
            <a:xfrm>
              <a:off x="3288496" y="3747184"/>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Klicken Sie hier, um den Bericht anzuzeigen</a:t>
              </a:r>
              <a:endParaRPr lang="en-IE" sz="20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042885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FDDE569A-FFBF-FBA3-2C89-4ACD7C5769AC}"/>
              </a:ext>
            </a:extLst>
          </p:cNvPr>
          <p:cNvSpPr/>
          <p:nvPr/>
        </p:nvSpPr>
        <p:spPr>
          <a:xfrm>
            <a:off x="-371" y="471279"/>
            <a:ext cx="4633768" cy="875479"/>
          </a:xfrm>
          <a:custGeom>
            <a:avLst/>
            <a:gdLst>
              <a:gd name="connsiteX0" fmla="*/ 0 w 4633768"/>
              <a:gd name="connsiteY0" fmla="*/ 0 h 875479"/>
              <a:gd name="connsiteX1" fmla="*/ 1237671 w 4633768"/>
              <a:gd name="connsiteY1" fmla="*/ 0 h 875479"/>
              <a:gd name="connsiteX2" fmla="*/ 2067143 w 4633768"/>
              <a:gd name="connsiteY2" fmla="*/ 0 h 875479"/>
              <a:gd name="connsiteX3" fmla="*/ 4160160 w 4633768"/>
              <a:gd name="connsiteY3" fmla="*/ 0 h 875479"/>
              <a:gd name="connsiteX4" fmla="*/ 4633768 w 4633768"/>
              <a:gd name="connsiteY4" fmla="*/ 473717 h 875479"/>
              <a:gd name="connsiteX5" fmla="*/ 4633768 w 4633768"/>
              <a:gd name="connsiteY5" fmla="*/ 875479 h 875479"/>
              <a:gd name="connsiteX6" fmla="*/ 2540751 w 4633768"/>
              <a:gd name="connsiteY6" fmla="*/ 875479 h 875479"/>
              <a:gd name="connsiteX7" fmla="*/ 1237671 w 4633768"/>
              <a:gd name="connsiteY7" fmla="*/ 875479 h 875479"/>
              <a:gd name="connsiteX8" fmla="*/ 0 w 4633768"/>
              <a:gd name="connsiteY8"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3768" h="875479">
                <a:moveTo>
                  <a:pt x="0" y="0"/>
                </a:moveTo>
                <a:lnTo>
                  <a:pt x="1237671" y="0"/>
                </a:lnTo>
                <a:lnTo>
                  <a:pt x="2067143" y="0"/>
                </a:lnTo>
                <a:lnTo>
                  <a:pt x="4160160" y="0"/>
                </a:lnTo>
                <a:cubicBezTo>
                  <a:pt x="4420945" y="0"/>
                  <a:pt x="4633768" y="212873"/>
                  <a:pt x="4633768" y="473717"/>
                </a:cubicBezTo>
                <a:lnTo>
                  <a:pt x="4633768" y="875479"/>
                </a:lnTo>
                <a:lnTo>
                  <a:pt x="2540751" y="875479"/>
                </a:lnTo>
                <a:lnTo>
                  <a:pt x="1237671" y="875479"/>
                </a:lnTo>
                <a:lnTo>
                  <a:pt x="0" y="875479"/>
                </a:lnTo>
                <a:close/>
              </a:path>
            </a:pathLst>
          </a:custGeom>
          <a:solidFill>
            <a:srgbClr val="3FB5A1"/>
          </a:solidFill>
          <a:ln w="3598" cap="flat">
            <a:noFill/>
            <a:prstDash val="solid"/>
            <a:miter/>
          </a:ln>
        </p:spPr>
        <p:txBody>
          <a:bodyPr wrap="square" rtlCol="0" anchor="ctr">
            <a:noAutofit/>
          </a:bodyPr>
          <a:lstStyle/>
          <a:p>
            <a:endParaRPr lang="en-US" sz="1600" b="0" i="0" dirty="0">
              <a:latin typeface="Calibri" panose="020F0502020204030204" pitchFamily="34" charset="0"/>
            </a:endParaRPr>
          </a:p>
        </p:txBody>
      </p:sp>
      <p:sp>
        <p:nvSpPr>
          <p:cNvPr id="6" name="Text Placeholder 5">
            <a:extLst>
              <a:ext uri="{FF2B5EF4-FFF2-40B4-BE49-F238E27FC236}">
                <a16:creationId xmlns:a16="http://schemas.microsoft.com/office/drawing/2014/main" id="{A2D23798-6ED8-E167-F3D0-22152C64B286}"/>
              </a:ext>
            </a:extLst>
          </p:cNvPr>
          <p:cNvSpPr txBox="1">
            <a:spLocks/>
          </p:cNvSpPr>
          <p:nvPr/>
        </p:nvSpPr>
        <p:spPr>
          <a:xfrm>
            <a:off x="1039256" y="649628"/>
            <a:ext cx="6474727"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200" b="1" dirty="0">
                <a:solidFill>
                  <a:schemeClr val="bg1"/>
                </a:solidFill>
              </a:rPr>
              <a:t>Ressourcen: Tools</a:t>
            </a:r>
          </a:p>
          <a:p>
            <a:pPr marL="0" indent="0">
              <a:buNone/>
            </a:pPr>
            <a:endParaRPr lang="en-IE" sz="3200" b="1" dirty="0">
              <a:solidFill>
                <a:schemeClr val="bg1"/>
              </a:solidFill>
            </a:endParaRPr>
          </a:p>
        </p:txBody>
      </p:sp>
      <p:pic>
        <p:nvPicPr>
          <p:cNvPr id="7" name="Graphic 6" descr="Tools with solid fill">
            <a:extLst>
              <a:ext uri="{FF2B5EF4-FFF2-40B4-BE49-F238E27FC236}">
                <a16:creationId xmlns:a16="http://schemas.microsoft.com/office/drawing/2014/main" id="{CDB2BF22-B53F-4569-8B32-440B75C600A8}"/>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51975" y="541367"/>
            <a:ext cx="735305" cy="735305"/>
          </a:xfrm>
          <a:prstGeom prst="rect">
            <a:avLst/>
          </a:prstGeom>
        </p:spPr>
      </p:pic>
      <p:pic>
        <p:nvPicPr>
          <p:cNvPr id="8" name="Graphic 7">
            <a:extLst>
              <a:ext uri="{FF2B5EF4-FFF2-40B4-BE49-F238E27FC236}">
                <a16:creationId xmlns:a16="http://schemas.microsoft.com/office/drawing/2014/main" id="{A766EC53-753D-DC5A-3BA5-426A2DF26EA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02070" y="-1578211"/>
            <a:ext cx="4881979" cy="3282710"/>
          </a:xfrm>
          <a:prstGeom prst="rect">
            <a:avLst/>
          </a:prstGeom>
        </p:spPr>
      </p:pic>
      <p:cxnSp>
        <p:nvCxnSpPr>
          <p:cNvPr id="2" name="Straight Connector 1">
            <a:extLst>
              <a:ext uri="{FF2B5EF4-FFF2-40B4-BE49-F238E27FC236}">
                <a16:creationId xmlns:a16="http://schemas.microsoft.com/office/drawing/2014/main" id="{73982C36-4748-9D0B-06A0-92BE26E4878B}"/>
              </a:ext>
            </a:extLst>
          </p:cNvPr>
          <p:cNvCxnSpPr>
            <a:cxnSpLocks/>
          </p:cNvCxnSpPr>
          <p:nvPr/>
        </p:nvCxnSpPr>
        <p:spPr>
          <a:xfrm>
            <a:off x="6096000" y="1521619"/>
            <a:ext cx="0" cy="436379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D2ABE664-F78E-2985-FCC4-3F1829D60652}"/>
              </a:ext>
            </a:extLst>
          </p:cNvPr>
          <p:cNvSpPr txBox="1">
            <a:spLocks/>
          </p:cNvSpPr>
          <p:nvPr/>
        </p:nvSpPr>
        <p:spPr>
          <a:xfrm>
            <a:off x="833937" y="1648377"/>
            <a:ext cx="4868019" cy="37328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ct val="100000"/>
              </a:lnSpc>
              <a:spcBef>
                <a:spcPts val="0"/>
              </a:spcBef>
              <a:tabLst>
                <a:tab pos="304800" algn="l"/>
              </a:tabLst>
              <a:defRPr/>
            </a:pPr>
            <a:r>
              <a:rPr lang="en-US" sz="2000" b="1" dirty="0">
                <a:solidFill>
                  <a:srgbClr val="EE4F27"/>
                </a:solidFill>
                <a:latin typeface="Calibri" panose="020F0502020204030204" pitchFamily="34" charset="0"/>
                <a:cs typeface="Calibri" panose="020F0502020204030204" pitchFamily="34" charset="0"/>
              </a:rPr>
              <a:t>Fragen Sie </a:t>
            </a:r>
            <a:r>
              <a:rPr lang="en-US" sz="2000" b="1" dirty="0" err="1">
                <a:solidFill>
                  <a:srgbClr val="EE4F27"/>
                </a:solidFill>
                <a:latin typeface="Calibri" panose="020F0502020204030204" pitchFamily="34" charset="0"/>
                <a:cs typeface="Calibri" panose="020F0502020204030204" pitchFamily="34" charset="0"/>
              </a:rPr>
              <a:t>FactCheck |factcheck.org</a:t>
            </a:r>
            <a:endParaRPr lang="en-US" sz="2000" b="1" dirty="0">
              <a:solidFill>
                <a:srgbClr val="EE4F27"/>
              </a:solidFill>
              <a:latin typeface="Calibri" panose="020F0502020204030204" pitchFamily="34" charset="0"/>
              <a:cs typeface="Calibri" panose="020F0502020204030204" pitchFamily="34" charset="0"/>
            </a:endParaRPr>
          </a:p>
          <a:p>
            <a:pPr marL="0" indent="0" defTabSz="777514">
              <a:lnSpc>
                <a:spcPct val="100000"/>
              </a:lnSpc>
              <a:spcBef>
                <a:spcPts val="0"/>
              </a:spcBef>
              <a:tabLst>
                <a:tab pos="304800" algn="l"/>
              </a:tabLst>
              <a:defRPr/>
            </a:pPr>
            <a:endParaRPr lang="en-US" sz="900" b="1" dirty="0">
              <a:solidFill>
                <a:srgbClr val="EE4F27"/>
              </a:solidFill>
              <a:latin typeface="Calibri" panose="020F0502020204030204" pitchFamily="34" charset="0"/>
              <a:cs typeface="Calibri" panose="020F0502020204030204" pitchFamily="34" charset="0"/>
            </a:endParaRPr>
          </a:p>
          <a:p>
            <a:pPr marL="0" indent="0" defTabSz="777514">
              <a:lnSpc>
                <a:spcPts val="2340"/>
              </a:lnSpc>
              <a:spcBef>
                <a:spcPts val="0"/>
              </a:spcBef>
              <a:tabLst>
                <a:tab pos="304800" algn="l"/>
              </a:tabLst>
              <a:defRPr/>
            </a:pPr>
            <a:r>
              <a:rPr lang="en-US" sz="2000" dirty="0">
                <a:latin typeface="Calibri" panose="020F0502020204030204" pitchFamily="34" charset="0"/>
                <a:cs typeface="Calibri" panose="020F0502020204030204" pitchFamily="34" charset="0"/>
              </a:rPr>
              <a:t>Hier können Leser Fragen zu politischen Behauptungen, viralen </a:t>
            </a:r>
            <a:r>
              <a:rPr lang="en-US" sz="2000" dirty="0" err="1">
                <a:latin typeface="Calibri" panose="020F0502020204030204" pitchFamily="34" charset="0"/>
                <a:cs typeface="Calibri" panose="020F0502020204030204" pitchFamily="34" charset="0"/>
              </a:rPr>
              <a:t>Gerüchten </a:t>
            </a:r>
            <a:r>
              <a:rPr lang="en-US" sz="2000" dirty="0">
                <a:latin typeface="Calibri" panose="020F0502020204030204" pitchFamily="34" charset="0"/>
                <a:cs typeface="Calibri" panose="020F0502020204030204" pitchFamily="34" charset="0"/>
              </a:rPr>
              <a:t>oder potenziell irreführenden Informationen einreichen. Das Team </a:t>
            </a:r>
            <a:r>
              <a:rPr lang="en-US" sz="2000" dirty="0" err="1">
                <a:latin typeface="Calibri" panose="020F0502020204030204" pitchFamily="34" charset="0"/>
                <a:cs typeface="Calibri" panose="020F0502020204030204" pitchFamily="34" charset="0"/>
              </a:rPr>
              <a:t>von FactCheck.org </a:t>
            </a:r>
            <a:r>
              <a:rPr lang="en-US" sz="2000" dirty="0">
                <a:latin typeface="Calibri" panose="020F0502020204030204" pitchFamily="34" charset="0"/>
                <a:cs typeface="Calibri" panose="020F0502020204030204" pitchFamily="34" charset="0"/>
              </a:rPr>
              <a:t>recherchiert und veröffentlicht Antworten auf ausgewählte Anfragen. </a:t>
            </a:r>
            <a:r>
              <a:rPr lang="en-US" sz="2000" dirty="0">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So erkennen Sie Fake News </a:t>
            </a:r>
            <a:endParaRPr lang="en-US" sz="2000" dirty="0">
              <a:latin typeface="Calibri" panose="020F0502020204030204" pitchFamily="34" charset="0"/>
              <a:cs typeface="Calibri" panose="020F0502020204030204" pitchFamily="34" charset="0"/>
            </a:endParaRPr>
          </a:p>
          <a:p>
            <a:pPr marL="0" indent="0" defTabSz="777514">
              <a:lnSpc>
                <a:spcPct val="100000"/>
              </a:lnSpc>
              <a:spcBef>
                <a:spcPts val="0"/>
              </a:spcBef>
              <a:tabLst>
                <a:tab pos="304800" algn="l"/>
              </a:tabLst>
              <a:defRPr/>
            </a:pPr>
            <a:endParaRPr lang="en-US" sz="2000" dirty="0">
              <a:latin typeface="Calibri" panose="020F0502020204030204" pitchFamily="34" charset="0"/>
              <a:cs typeface="Calibri" panose="020F0502020204030204" pitchFamily="34" charset="0"/>
            </a:endParaRPr>
          </a:p>
          <a:p>
            <a:pPr marL="0" indent="0" defTabSz="777514">
              <a:lnSpc>
                <a:spcPct val="100000"/>
              </a:lnSpc>
              <a:spcBef>
                <a:spcPts val="0"/>
              </a:spcBef>
              <a:tabLst>
                <a:tab pos="304800" algn="l"/>
              </a:tabLst>
              <a:defRPr/>
            </a:pPr>
            <a:endParaRPr lang="en-IE" sz="2000" dirty="0">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54ACB71A-FB59-B02D-F7E5-6B211EEC12A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483576" y="3904482"/>
            <a:ext cx="3867464" cy="2953517"/>
          </a:xfrm>
          <a:prstGeom prst="rect">
            <a:avLst/>
          </a:prstGeom>
          <a:noFill/>
        </p:spPr>
      </p:pic>
      <p:sp>
        <p:nvSpPr>
          <p:cNvPr id="13" name="Rectangle 12">
            <a:extLst>
              <a:ext uri="{FF2B5EF4-FFF2-40B4-BE49-F238E27FC236}">
                <a16:creationId xmlns:a16="http://schemas.microsoft.com/office/drawing/2014/main" id="{1577F4D7-C6E8-5F63-E1F6-8B5CEA9FEF90}"/>
              </a:ext>
            </a:extLst>
          </p:cNvPr>
          <p:cNvSpPr/>
          <p:nvPr/>
        </p:nvSpPr>
        <p:spPr>
          <a:xfrm>
            <a:off x="3042574" y="4224476"/>
            <a:ext cx="2747307" cy="1794175"/>
          </a:xfrm>
          <a:prstGeom prst="rect">
            <a:avLst/>
          </a:prstGeom>
          <a:blipFill>
            <a:blip r:embed="rId6"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17" name="Group 16">
            <a:extLst>
              <a:ext uri="{FF2B5EF4-FFF2-40B4-BE49-F238E27FC236}">
                <a16:creationId xmlns:a16="http://schemas.microsoft.com/office/drawing/2014/main" id="{020167BE-695B-14EF-A849-E36848B00D81}"/>
              </a:ext>
            </a:extLst>
          </p:cNvPr>
          <p:cNvGrpSpPr/>
          <p:nvPr/>
        </p:nvGrpSpPr>
        <p:grpSpPr>
          <a:xfrm>
            <a:off x="1697780" y="4420505"/>
            <a:ext cx="1507864" cy="1380410"/>
            <a:chOff x="4593241" y="5569947"/>
            <a:chExt cx="1677287" cy="1535512"/>
          </a:xfrm>
        </p:grpSpPr>
        <p:sp>
          <p:nvSpPr>
            <p:cNvPr id="18" name="Oval 17">
              <a:extLst>
                <a:ext uri="{FF2B5EF4-FFF2-40B4-BE49-F238E27FC236}">
                  <a16:creationId xmlns:a16="http://schemas.microsoft.com/office/drawing/2014/main" id="{88879948-5039-9E3B-E52F-D2E809077CD2}"/>
                </a:ext>
              </a:extLst>
            </p:cNvPr>
            <p:cNvSpPr/>
            <p:nvPr/>
          </p:nvSpPr>
          <p:spPr>
            <a:xfrm>
              <a:off x="4664129" y="5569947"/>
              <a:ext cx="1535512" cy="1535512"/>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cs typeface="Calibri" panose="020F0502020204030204" pitchFamily="34" charset="0"/>
              </a:endParaRPr>
            </a:p>
          </p:txBody>
        </p:sp>
        <p:sp>
          <p:nvSpPr>
            <p:cNvPr id="19" name="Rectangle: Rounded Corners 13">
              <a:extLst>
                <a:ext uri="{FF2B5EF4-FFF2-40B4-BE49-F238E27FC236}">
                  <a16:creationId xmlns:a16="http://schemas.microsoft.com/office/drawing/2014/main" id="{B98C4356-A415-CB32-36CE-3004B4471E58}"/>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Zum Anzeigen hier klicken</a:t>
              </a:r>
              <a:endParaRPr lang="en-IE" sz="2000" b="1" dirty="0">
                <a:solidFill>
                  <a:schemeClr val="bg1"/>
                </a:solidFill>
                <a:latin typeface="Calibri" panose="020F0502020204030204" pitchFamily="34" charset="0"/>
                <a:cs typeface="Calibri" panose="020F0502020204030204" pitchFamily="34" charset="0"/>
              </a:endParaRPr>
            </a:p>
          </p:txBody>
        </p:sp>
      </p:grpSp>
      <p:sp>
        <p:nvSpPr>
          <p:cNvPr id="20" name="Text Placeholder 7">
            <a:extLst>
              <a:ext uri="{FF2B5EF4-FFF2-40B4-BE49-F238E27FC236}">
                <a16:creationId xmlns:a16="http://schemas.microsoft.com/office/drawing/2014/main" id="{7DFF3796-037A-CF42-1CE5-35B825D27FA8}"/>
              </a:ext>
            </a:extLst>
          </p:cNvPr>
          <p:cNvSpPr txBox="1">
            <a:spLocks/>
          </p:cNvSpPr>
          <p:nvPr/>
        </p:nvSpPr>
        <p:spPr>
          <a:xfrm>
            <a:off x="6260954" y="1704499"/>
            <a:ext cx="4868019" cy="37328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ct val="100000"/>
              </a:lnSpc>
              <a:spcBef>
                <a:spcPts val="0"/>
              </a:spcBef>
              <a:tabLst>
                <a:tab pos="304800" algn="l"/>
              </a:tabLst>
              <a:defRPr/>
            </a:pPr>
            <a:r>
              <a:rPr lang="en-US" sz="2000" b="1" dirty="0" err="1">
                <a:solidFill>
                  <a:srgbClr val="EE4F27"/>
                </a:solidFill>
                <a:latin typeface="Calibri" panose="020F0502020204030204" pitchFamily="34" charset="0"/>
                <a:cs typeface="Calibri" panose="020F0502020204030204" pitchFamily="34" charset="0"/>
              </a:rPr>
              <a:t>NewsGuard </a:t>
            </a:r>
            <a:r>
              <a:rPr lang="en-US" sz="2000" b="1" dirty="0">
                <a:solidFill>
                  <a:srgbClr val="EE4F27"/>
                </a:solidFill>
                <a:latin typeface="Calibri" panose="020F0502020204030204" pitchFamily="34" charset="0"/>
                <a:cs typeface="Calibri" panose="020F0502020204030204" pitchFamily="34" charset="0"/>
              </a:rPr>
              <a:t>| </a:t>
            </a:r>
            <a:r>
              <a:rPr lang="en-US" sz="2000" b="1" dirty="0" err="1">
                <a:solidFill>
                  <a:srgbClr val="EE4F27"/>
                </a:solidFill>
                <a:latin typeface="Calibri" panose="020F0502020204030204" pitchFamily="34" charset="0"/>
                <a:cs typeface="Calibri" panose="020F0502020204030204" pitchFamily="34" charset="0"/>
              </a:rPr>
              <a:t>newsguardtech.com </a:t>
            </a:r>
            <a:r>
              <a:rPr lang="en-US" sz="2000" b="1" dirty="0">
                <a:solidFill>
                  <a:srgbClr val="EE4F27"/>
                </a:solidFill>
                <a:latin typeface="Calibri" panose="020F0502020204030204" pitchFamily="34" charset="0"/>
                <a:cs typeface="Calibri" panose="020F0502020204030204" pitchFamily="34" charset="0"/>
              </a:rPr>
              <a:t> </a:t>
            </a:r>
          </a:p>
          <a:p>
            <a:pPr marL="0" indent="0" defTabSz="777514">
              <a:lnSpc>
                <a:spcPct val="100000"/>
              </a:lnSpc>
              <a:spcBef>
                <a:spcPts val="0"/>
              </a:spcBef>
              <a:tabLst>
                <a:tab pos="304800" algn="l"/>
              </a:tabLst>
              <a:defRPr/>
            </a:pPr>
            <a:endParaRPr lang="en-US" sz="900" b="1" dirty="0">
              <a:solidFill>
                <a:srgbClr val="EE4F27"/>
              </a:solidFill>
              <a:latin typeface="Calibri" panose="020F0502020204030204" pitchFamily="34" charset="0"/>
              <a:cs typeface="Calibri" panose="020F0502020204030204" pitchFamily="34" charset="0"/>
            </a:endParaRPr>
          </a:p>
          <a:p>
            <a:pPr marL="0" indent="0" defTabSz="777514">
              <a:lnSpc>
                <a:spcPts val="2340"/>
              </a:lnSpc>
              <a:spcBef>
                <a:spcPts val="0"/>
              </a:spcBef>
              <a:tabLst>
                <a:tab pos="304800" algn="l"/>
              </a:tabLst>
              <a:defRPr/>
            </a:pPr>
            <a:r>
              <a:rPr lang="en-US" sz="2000" dirty="0">
                <a:latin typeface="Calibri" panose="020F0502020204030204" pitchFamily="34" charset="0"/>
                <a:cs typeface="Calibri" panose="020F0502020204030204" pitchFamily="34" charset="0"/>
              </a:rPr>
              <a:t>Eine NGO, die die sozialen Auswirkungen von Algorithmen analysiert. Bietet Forschung und Interessenvertretung zu Transparenz und Fairness auf digitalen Plattformen.</a:t>
            </a:r>
          </a:p>
          <a:p>
            <a:pPr marL="0" indent="0" defTabSz="777514">
              <a:lnSpc>
                <a:spcPts val="2340"/>
              </a:lnSpc>
              <a:spcBef>
                <a:spcPts val="0"/>
              </a:spcBef>
              <a:tabLst>
                <a:tab pos="304800" algn="l"/>
              </a:tabLst>
              <a:defRPr/>
            </a:pPr>
            <a:endParaRPr lang="en-US" sz="2000" dirty="0">
              <a:latin typeface="Calibri" panose="020F0502020204030204" pitchFamily="34" charset="0"/>
              <a:cs typeface="Calibri" panose="020F0502020204030204" pitchFamily="34" charset="0"/>
            </a:endParaRPr>
          </a:p>
          <a:p>
            <a:pPr marL="0" indent="0" defTabSz="777514">
              <a:lnSpc>
                <a:spcPct val="100000"/>
              </a:lnSpc>
              <a:spcBef>
                <a:spcPts val="0"/>
              </a:spcBef>
              <a:tabLst>
                <a:tab pos="304800" algn="l"/>
              </a:tabLst>
              <a:defRPr/>
            </a:pPr>
            <a:endParaRPr lang="en-US" sz="2000" dirty="0">
              <a:latin typeface="Calibri" panose="020F0502020204030204" pitchFamily="34" charset="0"/>
              <a:cs typeface="Calibri" panose="020F0502020204030204" pitchFamily="34" charset="0"/>
            </a:endParaRPr>
          </a:p>
          <a:p>
            <a:pPr marL="0" indent="0" defTabSz="777514">
              <a:lnSpc>
                <a:spcPct val="100000"/>
              </a:lnSpc>
              <a:spcBef>
                <a:spcPts val="0"/>
              </a:spcBef>
              <a:tabLst>
                <a:tab pos="304800" algn="l"/>
              </a:tabLst>
              <a:defRPr/>
            </a:pPr>
            <a:endParaRPr lang="en-IE" sz="2000" dirty="0">
              <a:latin typeface="Calibri" panose="020F0502020204030204" pitchFamily="34" charset="0"/>
              <a:cs typeface="Calibri" panose="020F0502020204030204" pitchFamily="34" charset="0"/>
            </a:endParaRPr>
          </a:p>
        </p:txBody>
      </p:sp>
      <p:pic>
        <p:nvPicPr>
          <p:cNvPr id="21" name="Picture 20">
            <a:extLst>
              <a:ext uri="{FF2B5EF4-FFF2-40B4-BE49-F238E27FC236}">
                <a16:creationId xmlns:a16="http://schemas.microsoft.com/office/drawing/2014/main" id="{84ECB99F-E87D-3BC9-AFBE-F69810038A0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10593" y="3960604"/>
            <a:ext cx="3867464" cy="2953517"/>
          </a:xfrm>
          <a:prstGeom prst="rect">
            <a:avLst/>
          </a:prstGeom>
          <a:noFill/>
        </p:spPr>
      </p:pic>
      <p:sp>
        <p:nvSpPr>
          <p:cNvPr id="22" name="Rectangle 21">
            <a:extLst>
              <a:ext uri="{FF2B5EF4-FFF2-40B4-BE49-F238E27FC236}">
                <a16:creationId xmlns:a16="http://schemas.microsoft.com/office/drawing/2014/main" id="{D6CFD22D-0A4C-EE22-CF75-8EC2EB0ABD95}"/>
              </a:ext>
            </a:extLst>
          </p:cNvPr>
          <p:cNvSpPr/>
          <p:nvPr/>
        </p:nvSpPr>
        <p:spPr>
          <a:xfrm>
            <a:off x="8469591" y="4280598"/>
            <a:ext cx="2747307" cy="1794175"/>
          </a:xfrm>
          <a:prstGeom prst="rect">
            <a:avLst/>
          </a:prstGeom>
          <a:blipFill>
            <a:blip r:embed="rId8"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23" name="Group 22">
            <a:extLst>
              <a:ext uri="{FF2B5EF4-FFF2-40B4-BE49-F238E27FC236}">
                <a16:creationId xmlns:a16="http://schemas.microsoft.com/office/drawing/2014/main" id="{AD4267BE-B982-C59E-6186-95CBF4D5ED34}"/>
              </a:ext>
            </a:extLst>
          </p:cNvPr>
          <p:cNvGrpSpPr/>
          <p:nvPr/>
        </p:nvGrpSpPr>
        <p:grpSpPr>
          <a:xfrm>
            <a:off x="7154500" y="4237743"/>
            <a:ext cx="1507864" cy="1380410"/>
            <a:chOff x="4593241" y="5569947"/>
            <a:chExt cx="1677287" cy="1535512"/>
          </a:xfrm>
        </p:grpSpPr>
        <p:sp>
          <p:nvSpPr>
            <p:cNvPr id="24" name="Oval 23">
              <a:extLst>
                <a:ext uri="{FF2B5EF4-FFF2-40B4-BE49-F238E27FC236}">
                  <a16:creationId xmlns:a16="http://schemas.microsoft.com/office/drawing/2014/main" id="{1B0A162B-8016-38DD-E53B-F5EA25458B16}"/>
                </a:ext>
              </a:extLst>
            </p:cNvPr>
            <p:cNvSpPr/>
            <p:nvPr/>
          </p:nvSpPr>
          <p:spPr>
            <a:xfrm>
              <a:off x="4664129" y="5569947"/>
              <a:ext cx="1535512" cy="1535512"/>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cs typeface="Calibri" panose="020F0502020204030204" pitchFamily="34" charset="0"/>
              </a:endParaRPr>
            </a:p>
          </p:txBody>
        </p:sp>
        <p:sp>
          <p:nvSpPr>
            <p:cNvPr id="25" name="Rectangle: Rounded Corners 13">
              <a:extLst>
                <a:ext uri="{FF2B5EF4-FFF2-40B4-BE49-F238E27FC236}">
                  <a16:creationId xmlns:a16="http://schemas.microsoft.com/office/drawing/2014/main" id="{10465BFF-D2D7-5955-CA39-E3F2E29739FF}"/>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Zum Anzeigen hier klicken</a:t>
              </a:r>
              <a:endParaRPr lang="en-IE" sz="20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248999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9EF2D-598F-52F2-C182-5A53F858462E}"/>
            </a:ext>
          </a:extLst>
        </p:cNvPr>
        <p:cNvGrpSpPr/>
        <p:nvPr/>
      </p:nvGrpSpPr>
      <p:grpSpPr>
        <a:xfrm>
          <a:off x="0" y="0"/>
          <a:ext cx="0" cy="0"/>
          <a:chOff x="0" y="0"/>
          <a:chExt cx="0" cy="0"/>
        </a:xfrm>
      </p:grpSpPr>
      <p:pic>
        <p:nvPicPr>
          <p:cNvPr id="8" name="Graphic 7">
            <a:extLst>
              <a:ext uri="{FF2B5EF4-FFF2-40B4-BE49-F238E27FC236}">
                <a16:creationId xmlns:a16="http://schemas.microsoft.com/office/drawing/2014/main" id="{6AE096BC-45D3-57B7-35F6-77AD3E85BB7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576987" y="-1992969"/>
            <a:ext cx="4881979" cy="3282710"/>
          </a:xfrm>
          <a:prstGeom prst="rect">
            <a:avLst/>
          </a:prstGeom>
        </p:spPr>
      </p:pic>
      <p:cxnSp>
        <p:nvCxnSpPr>
          <p:cNvPr id="2" name="Straight Connector 1">
            <a:extLst>
              <a:ext uri="{FF2B5EF4-FFF2-40B4-BE49-F238E27FC236}">
                <a16:creationId xmlns:a16="http://schemas.microsoft.com/office/drawing/2014/main" id="{4E74E06A-D8A7-2605-1354-53F9B60F77B1}"/>
              </a:ext>
            </a:extLst>
          </p:cNvPr>
          <p:cNvCxnSpPr>
            <a:cxnSpLocks/>
          </p:cNvCxnSpPr>
          <p:nvPr/>
        </p:nvCxnSpPr>
        <p:spPr>
          <a:xfrm>
            <a:off x="5806063" y="1547223"/>
            <a:ext cx="0" cy="4363792"/>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39C982CA-9E15-6850-C615-AADA67EAD538}"/>
              </a:ext>
            </a:extLst>
          </p:cNvPr>
          <p:cNvSpPr txBox="1">
            <a:spLocks/>
          </p:cNvSpPr>
          <p:nvPr/>
        </p:nvSpPr>
        <p:spPr>
          <a:xfrm>
            <a:off x="648022" y="1492231"/>
            <a:ext cx="5059094" cy="37328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ct val="100000"/>
              </a:lnSpc>
              <a:spcBef>
                <a:spcPts val="0"/>
              </a:spcBef>
              <a:tabLst>
                <a:tab pos="304800" algn="l"/>
              </a:tabLst>
              <a:defRPr/>
            </a:pPr>
            <a:r>
              <a:rPr lang="en-US" sz="1800" b="1" dirty="0">
                <a:solidFill>
                  <a:srgbClr val="EE4F27"/>
                </a:solidFill>
                <a:latin typeface="Calibri" panose="020F0502020204030204" pitchFamily="34" charset="0"/>
                <a:cs typeface="Calibri" panose="020F0502020204030204" pitchFamily="34" charset="0"/>
              </a:rPr>
              <a:t>Erzählungen, die unsere Welt prägen </a:t>
            </a:r>
          </a:p>
          <a:p>
            <a:pPr marL="0" indent="0" defTabSz="777514">
              <a:lnSpc>
                <a:spcPct val="100000"/>
              </a:lnSpc>
              <a:spcBef>
                <a:spcPts val="0"/>
              </a:spcBef>
              <a:tabLst>
                <a:tab pos="304800" algn="l"/>
              </a:tabLst>
              <a:defRPr/>
            </a:pPr>
            <a:endParaRPr lang="en-US" sz="800" b="1" dirty="0">
              <a:solidFill>
                <a:srgbClr val="EE4F27"/>
              </a:solidFill>
              <a:latin typeface="Calibri" panose="020F0502020204030204" pitchFamily="34" charset="0"/>
              <a:cs typeface="Calibri" panose="020F0502020204030204" pitchFamily="34" charset="0"/>
            </a:endParaRPr>
          </a:p>
          <a:p>
            <a:pPr marL="0" indent="0" defTabSz="777514">
              <a:lnSpc>
                <a:spcPts val="1960"/>
              </a:lnSpc>
              <a:spcBef>
                <a:spcPts val="0"/>
              </a:spcBef>
              <a:tabLst>
                <a:tab pos="304800" algn="l"/>
              </a:tabLst>
              <a:defRPr/>
            </a:pPr>
            <a:r>
              <a:rPr lang="en-US" sz="1400" dirty="0">
                <a:latin typeface="Calibri" panose="020F0502020204030204" pitchFamily="34" charset="0"/>
                <a:cs typeface="Calibri" panose="020F0502020204030204" pitchFamily="34" charset="0"/>
              </a:rPr>
              <a:t>Das Video präsentiert wichtige Ergebnisse des NODES-Projekts, das untersucht, wie der öffentliche Diskurs zu kritischen Themen wie Klimawandel, COVID-19 und Migration durch vorherrschende Narrative geprägt wird. Das Verständnis dieser Narrative hilft dabei aufzudecken, wie sich Informationen verbreiten, die öffentliche Meinung beeinflussen und den sozialen Zusammenhalt in einem sich rasch wandelnden digitalen Medienumfeld prägen.</a:t>
            </a:r>
          </a:p>
          <a:p>
            <a:pPr marL="0" indent="0" defTabSz="777514">
              <a:lnSpc>
                <a:spcPts val="1960"/>
              </a:lnSpc>
              <a:spcBef>
                <a:spcPts val="0"/>
              </a:spcBef>
              <a:tabLst>
                <a:tab pos="304800" algn="l"/>
              </a:tabLst>
              <a:defRPr/>
            </a:pPr>
            <a:endParaRPr lang="en-US" sz="1400" dirty="0">
              <a:latin typeface="Calibri" panose="020F0502020204030204" pitchFamily="34" charset="0"/>
              <a:cs typeface="Calibri" panose="020F0502020204030204" pitchFamily="34" charset="0"/>
            </a:endParaRPr>
          </a:p>
          <a:p>
            <a:pPr marL="0" indent="0" defTabSz="777514">
              <a:lnSpc>
                <a:spcPts val="1960"/>
              </a:lnSpc>
              <a:spcBef>
                <a:spcPts val="0"/>
              </a:spcBef>
              <a:tabLst>
                <a:tab pos="304800" algn="l"/>
              </a:tabLst>
              <a:defRPr/>
            </a:pPr>
            <a:endParaRPr lang="en-US" sz="1400" dirty="0">
              <a:latin typeface="Calibri" panose="020F0502020204030204" pitchFamily="34" charset="0"/>
              <a:cs typeface="Calibri" panose="020F0502020204030204" pitchFamily="34" charset="0"/>
            </a:endParaRPr>
          </a:p>
          <a:p>
            <a:pPr marL="0" indent="0" defTabSz="777514">
              <a:lnSpc>
                <a:spcPct val="100000"/>
              </a:lnSpc>
              <a:spcBef>
                <a:spcPts val="0"/>
              </a:spcBef>
              <a:tabLst>
                <a:tab pos="304800" algn="l"/>
              </a:tabLst>
              <a:defRPr/>
            </a:pPr>
            <a:endParaRPr lang="en-IE" sz="1800" dirty="0">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0806A16E-4024-FA87-E4D5-A160E3055B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63645" y="3984707"/>
            <a:ext cx="3564018" cy="2721780"/>
          </a:xfrm>
          <a:prstGeom prst="rect">
            <a:avLst/>
          </a:prstGeom>
          <a:noFill/>
        </p:spPr>
      </p:pic>
      <p:sp>
        <p:nvSpPr>
          <p:cNvPr id="13" name="Rectangle 12">
            <a:extLst>
              <a:ext uri="{FF2B5EF4-FFF2-40B4-BE49-F238E27FC236}">
                <a16:creationId xmlns:a16="http://schemas.microsoft.com/office/drawing/2014/main" id="{6E88C4F6-F837-87FE-40B4-0B8CAE3640B8}"/>
              </a:ext>
            </a:extLst>
          </p:cNvPr>
          <p:cNvSpPr/>
          <p:nvPr/>
        </p:nvSpPr>
        <p:spPr>
          <a:xfrm>
            <a:off x="2896873" y="4269859"/>
            <a:ext cx="2531750" cy="1653402"/>
          </a:xfrm>
          <a:prstGeom prst="rect">
            <a:avLst/>
          </a:prstGeom>
          <a:blipFill>
            <a:blip r:embed="rId4" cstate="screen">
              <a:extLst>
                <a:ext uri="{28A0092B-C50C-407E-A947-70E740481C1C}">
                  <a14:useLocalDpi xmlns:a14="http://schemas.microsoft.com/office/drawing/2010/main"/>
                </a:ext>
              </a:extLst>
            </a:blip>
            <a:srcRect/>
            <a:stretch>
              <a:fillRect l="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17" name="Group 16">
            <a:extLst>
              <a:ext uri="{FF2B5EF4-FFF2-40B4-BE49-F238E27FC236}">
                <a16:creationId xmlns:a16="http://schemas.microsoft.com/office/drawing/2014/main" id="{BE23C138-A543-2146-6CFD-91D11D6BBEC0}"/>
              </a:ext>
            </a:extLst>
          </p:cNvPr>
          <p:cNvGrpSpPr/>
          <p:nvPr/>
        </p:nvGrpSpPr>
        <p:grpSpPr>
          <a:xfrm>
            <a:off x="1567957" y="4525425"/>
            <a:ext cx="1490679" cy="1364677"/>
            <a:chOff x="4593241" y="5569947"/>
            <a:chExt cx="1677287" cy="1535512"/>
          </a:xfrm>
        </p:grpSpPr>
        <p:sp>
          <p:nvSpPr>
            <p:cNvPr id="18" name="Oval 17">
              <a:extLst>
                <a:ext uri="{FF2B5EF4-FFF2-40B4-BE49-F238E27FC236}">
                  <a16:creationId xmlns:a16="http://schemas.microsoft.com/office/drawing/2014/main" id="{CC30430F-823B-5037-08A1-5D3ED3AC89F5}"/>
                </a:ext>
              </a:extLst>
            </p:cNvPr>
            <p:cNvSpPr/>
            <p:nvPr/>
          </p:nvSpPr>
          <p:spPr>
            <a:xfrm>
              <a:off x="4664129" y="5569947"/>
              <a:ext cx="1535512" cy="1535512"/>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9" name="Rectangle: Rounded Corners 13">
              <a:extLst>
                <a:ext uri="{FF2B5EF4-FFF2-40B4-BE49-F238E27FC236}">
                  <a16:creationId xmlns:a16="http://schemas.microsoft.com/office/drawing/2014/main" id="{1A7B1085-44BB-AEC8-23C9-1108E19952DC}"/>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Zum Ansehen hier klicken</a:t>
              </a:r>
              <a:endParaRPr lang="en-IE" b="1" dirty="0">
                <a:solidFill>
                  <a:schemeClr val="bg1"/>
                </a:solidFill>
                <a:latin typeface="Calibri" panose="020F0502020204030204" pitchFamily="34" charset="0"/>
                <a:cs typeface="Calibri" panose="020F0502020204030204" pitchFamily="34" charset="0"/>
              </a:endParaRPr>
            </a:p>
          </p:txBody>
        </p:sp>
      </p:grpSp>
      <p:sp>
        <p:nvSpPr>
          <p:cNvPr id="20" name="Text Placeholder 7">
            <a:extLst>
              <a:ext uri="{FF2B5EF4-FFF2-40B4-BE49-F238E27FC236}">
                <a16:creationId xmlns:a16="http://schemas.microsoft.com/office/drawing/2014/main" id="{360D01ED-0D3E-EA5B-7966-2A02583A3577}"/>
              </a:ext>
            </a:extLst>
          </p:cNvPr>
          <p:cNvSpPr txBox="1">
            <a:spLocks/>
          </p:cNvSpPr>
          <p:nvPr/>
        </p:nvSpPr>
        <p:spPr>
          <a:xfrm>
            <a:off x="6039126" y="1532832"/>
            <a:ext cx="5684788" cy="37328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ts val="2280"/>
              </a:lnSpc>
              <a:spcBef>
                <a:spcPts val="0"/>
              </a:spcBef>
              <a:tabLst>
                <a:tab pos="304800" algn="l"/>
              </a:tabLst>
              <a:defRPr/>
            </a:pPr>
            <a:r>
              <a:rPr lang="en-US" sz="1800" b="1" dirty="0">
                <a:solidFill>
                  <a:srgbClr val="EE4F27"/>
                </a:solidFill>
                <a:latin typeface="Calibri" panose="020F0502020204030204" pitchFamily="34" charset="0"/>
                <a:cs typeface="Calibri" panose="020F0502020204030204" pitchFamily="34" charset="0"/>
              </a:rPr>
              <a:t>Rumänien: Wie eine Desinformationskampagne die freien Wahlen verhinderte</a:t>
            </a:r>
          </a:p>
          <a:p>
            <a:pPr marL="0" indent="0" defTabSz="777514">
              <a:lnSpc>
                <a:spcPct val="100000"/>
              </a:lnSpc>
              <a:spcBef>
                <a:spcPts val="0"/>
              </a:spcBef>
              <a:tabLst>
                <a:tab pos="304800" algn="l"/>
              </a:tabLst>
              <a:defRPr/>
            </a:pPr>
            <a:endParaRPr lang="en-US" sz="800" b="1" dirty="0">
              <a:solidFill>
                <a:srgbClr val="EE4F27"/>
              </a:solidFill>
              <a:latin typeface="Calibri" panose="020F0502020204030204" pitchFamily="34" charset="0"/>
              <a:cs typeface="Calibri" panose="020F0502020204030204" pitchFamily="34" charset="0"/>
            </a:endParaRPr>
          </a:p>
          <a:p>
            <a:pPr marL="0" indent="0" defTabSz="777514">
              <a:lnSpc>
                <a:spcPts val="1960"/>
              </a:lnSpc>
              <a:spcBef>
                <a:spcPts val="0"/>
              </a:spcBef>
              <a:tabLst>
                <a:tab pos="304800" algn="l"/>
              </a:tabLst>
              <a:defRPr/>
            </a:pPr>
            <a:r>
              <a:rPr lang="en-US" sz="1400" dirty="0">
                <a:latin typeface="Calibri" panose="020F0502020204030204" pitchFamily="34" charset="0"/>
                <a:cs typeface="Calibri" panose="020F0502020204030204" pitchFamily="34" charset="0"/>
              </a:rPr>
              <a:t>Dieses Dokument des European Narrative Observatory bietet eine eingehende Analyse der Desinformationskampagne während der Präsidentschaftswahlen 2024 in Rumänien. Es beschreibt detailliert, wie Social-Media-Influencer und virale Inhalte auf Plattformen wie TikTok die öffentliche Meinung manipulierten und damit die Wahlentscheidungen der Wähler sowie die Integrität der Wahlen beeinflussten. Der Bericht unterstreicht die dringende Notwendigkeit</a:t>
            </a:r>
          </a:p>
          <a:p>
            <a:pPr marL="0" indent="0" defTabSz="777514">
              <a:lnSpc>
                <a:spcPts val="1960"/>
              </a:lnSpc>
              <a:spcBef>
                <a:spcPts val="0"/>
              </a:spcBef>
              <a:tabLst>
                <a:tab pos="304800" algn="l"/>
              </a:tabLst>
              <a:defRPr/>
            </a:pPr>
            <a:r>
              <a:rPr lang="en-US" sz="1400" dirty="0">
                <a:latin typeface="Calibri" panose="020F0502020204030204" pitchFamily="34" charset="0"/>
                <a:cs typeface="Calibri" panose="020F0502020204030204" pitchFamily="34" charset="0"/>
              </a:rPr>
              <a:t>, digitale </a:t>
            </a:r>
          </a:p>
          <a:p>
            <a:pPr marL="0" indent="0" defTabSz="777514">
              <a:lnSpc>
                <a:spcPts val="1960"/>
              </a:lnSpc>
              <a:spcBef>
                <a:spcPts val="0"/>
              </a:spcBef>
              <a:tabLst>
                <a:tab pos="304800" algn="l"/>
              </a:tabLst>
              <a:defRPr/>
            </a:pPr>
            <a:r>
              <a:rPr lang="en-US" sz="1400" dirty="0">
                <a:latin typeface="Calibri" panose="020F0502020204030204" pitchFamily="34" charset="0"/>
                <a:cs typeface="Calibri" panose="020F0502020204030204" pitchFamily="34" charset="0"/>
              </a:rPr>
              <a:t>Narrative zu überwachen, um</a:t>
            </a:r>
          </a:p>
          <a:p>
            <a:pPr marL="0" indent="0" defTabSz="777514">
              <a:lnSpc>
                <a:spcPts val="1960"/>
              </a:lnSpc>
              <a:spcBef>
                <a:spcPts val="0"/>
              </a:spcBef>
              <a:tabLst>
                <a:tab pos="304800" algn="l"/>
              </a:tabLst>
              <a:defRPr/>
            </a:pPr>
            <a:r>
              <a:rPr lang="en-US" sz="1400" dirty="0">
                <a:latin typeface="Calibri" panose="020F0502020204030204" pitchFamily="34" charset="0"/>
                <a:cs typeface="Calibri" panose="020F0502020204030204" pitchFamily="34" charset="0"/>
              </a:rPr>
              <a:t> demokratische Prozesse zu schützen.</a:t>
            </a:r>
          </a:p>
          <a:p>
            <a:pPr marL="0" indent="0" defTabSz="777514">
              <a:lnSpc>
                <a:spcPts val="1960"/>
              </a:lnSpc>
              <a:spcBef>
                <a:spcPts val="0"/>
              </a:spcBef>
              <a:tabLst>
                <a:tab pos="304800" algn="l"/>
              </a:tabLst>
              <a:defRPr/>
            </a:pPr>
            <a:endParaRPr lang="en-US" sz="1400" dirty="0">
              <a:latin typeface="Calibri" panose="020F0502020204030204" pitchFamily="34" charset="0"/>
              <a:cs typeface="Calibri" panose="020F0502020204030204" pitchFamily="34" charset="0"/>
            </a:endParaRPr>
          </a:p>
          <a:p>
            <a:pPr marL="0" indent="0" defTabSz="777514">
              <a:lnSpc>
                <a:spcPct val="100000"/>
              </a:lnSpc>
              <a:spcBef>
                <a:spcPts val="0"/>
              </a:spcBef>
              <a:tabLst>
                <a:tab pos="304800" algn="l"/>
              </a:tabLst>
              <a:defRPr/>
            </a:pPr>
            <a:endParaRPr lang="en-IE" sz="1800" dirty="0">
              <a:latin typeface="Calibri" panose="020F0502020204030204" pitchFamily="34" charset="0"/>
              <a:cs typeface="Calibri" panose="020F0502020204030204" pitchFamily="34" charset="0"/>
            </a:endParaRPr>
          </a:p>
        </p:txBody>
      </p:sp>
      <p:pic>
        <p:nvPicPr>
          <p:cNvPr id="21" name="Picture 20">
            <a:extLst>
              <a:ext uri="{FF2B5EF4-FFF2-40B4-BE49-F238E27FC236}">
                <a16:creationId xmlns:a16="http://schemas.microsoft.com/office/drawing/2014/main" id="{E1B06DD3-E986-19D4-A890-A455B012CE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07386" y="3961436"/>
            <a:ext cx="3564018" cy="2721780"/>
          </a:xfrm>
          <a:prstGeom prst="rect">
            <a:avLst/>
          </a:prstGeom>
          <a:noFill/>
        </p:spPr>
      </p:pic>
      <p:sp>
        <p:nvSpPr>
          <p:cNvPr id="22" name="Rectangle 21">
            <a:extLst>
              <a:ext uri="{FF2B5EF4-FFF2-40B4-BE49-F238E27FC236}">
                <a16:creationId xmlns:a16="http://schemas.microsoft.com/office/drawing/2014/main" id="{675F4B4E-77FC-3F66-0976-26FB03855B30}"/>
              </a:ext>
            </a:extLst>
          </p:cNvPr>
          <p:cNvSpPr/>
          <p:nvPr/>
        </p:nvSpPr>
        <p:spPr>
          <a:xfrm>
            <a:off x="9050619" y="4269859"/>
            <a:ext cx="2531750" cy="1653402"/>
          </a:xfrm>
          <a:prstGeom prst="rect">
            <a:avLst/>
          </a:prstGeom>
          <a:blipFill>
            <a:blip r:embed="rId6"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23" name="Group 22">
            <a:extLst>
              <a:ext uri="{FF2B5EF4-FFF2-40B4-BE49-F238E27FC236}">
                <a16:creationId xmlns:a16="http://schemas.microsoft.com/office/drawing/2014/main" id="{8599E249-6A3E-C367-6A68-45DF998C8FAE}"/>
              </a:ext>
            </a:extLst>
          </p:cNvPr>
          <p:cNvGrpSpPr/>
          <p:nvPr/>
        </p:nvGrpSpPr>
        <p:grpSpPr>
          <a:xfrm>
            <a:off x="7831647" y="4979913"/>
            <a:ext cx="1490679" cy="1364677"/>
            <a:chOff x="4593241" y="5569947"/>
            <a:chExt cx="1677287" cy="1535512"/>
          </a:xfrm>
        </p:grpSpPr>
        <p:sp>
          <p:nvSpPr>
            <p:cNvPr id="24" name="Oval 23">
              <a:extLst>
                <a:ext uri="{FF2B5EF4-FFF2-40B4-BE49-F238E27FC236}">
                  <a16:creationId xmlns:a16="http://schemas.microsoft.com/office/drawing/2014/main" id="{5B848E11-4704-0ABD-D1CD-8C616132E96C}"/>
                </a:ext>
              </a:extLst>
            </p:cNvPr>
            <p:cNvSpPr/>
            <p:nvPr/>
          </p:nvSpPr>
          <p:spPr>
            <a:xfrm>
              <a:off x="4664129" y="5569947"/>
              <a:ext cx="1535512" cy="1535512"/>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5" name="Rectangle: Rounded Corners 13">
              <a:extLst>
                <a:ext uri="{FF2B5EF4-FFF2-40B4-BE49-F238E27FC236}">
                  <a16:creationId xmlns:a16="http://schemas.microsoft.com/office/drawing/2014/main" id="{E9BC9E76-E9CA-DC40-0940-445769DB77EB}"/>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Zum Anzeigen hier klicken</a:t>
              </a:r>
              <a:endParaRPr lang="en-IE" b="1" dirty="0">
                <a:solidFill>
                  <a:schemeClr val="bg1"/>
                </a:solidFill>
                <a:latin typeface="Calibri" panose="020F0502020204030204" pitchFamily="34" charset="0"/>
                <a:cs typeface="Calibri" panose="020F0502020204030204" pitchFamily="34" charset="0"/>
              </a:endParaRPr>
            </a:p>
          </p:txBody>
        </p:sp>
      </p:grpSp>
      <p:sp>
        <p:nvSpPr>
          <p:cNvPr id="5" name="Freeform 4">
            <a:extLst>
              <a:ext uri="{FF2B5EF4-FFF2-40B4-BE49-F238E27FC236}">
                <a16:creationId xmlns:a16="http://schemas.microsoft.com/office/drawing/2014/main" id="{97D3B887-8ED9-59B5-C54F-8259D472C4B5}"/>
              </a:ext>
            </a:extLst>
          </p:cNvPr>
          <p:cNvSpPr/>
          <p:nvPr/>
        </p:nvSpPr>
        <p:spPr>
          <a:xfrm>
            <a:off x="-371" y="449590"/>
            <a:ext cx="7789789" cy="875479"/>
          </a:xfrm>
          <a:custGeom>
            <a:avLst/>
            <a:gdLst>
              <a:gd name="connsiteX0" fmla="*/ 0 w 7789789"/>
              <a:gd name="connsiteY0" fmla="*/ 0 h 875479"/>
              <a:gd name="connsiteX1" fmla="*/ 1237671 w 7789789"/>
              <a:gd name="connsiteY1" fmla="*/ 0 h 875479"/>
              <a:gd name="connsiteX2" fmla="*/ 2067143 w 7789789"/>
              <a:gd name="connsiteY2" fmla="*/ 0 h 875479"/>
              <a:gd name="connsiteX3" fmla="*/ 3156021 w 7789789"/>
              <a:gd name="connsiteY3" fmla="*/ 0 h 875479"/>
              <a:gd name="connsiteX4" fmla="*/ 4160160 w 7789789"/>
              <a:gd name="connsiteY4" fmla="*/ 0 h 875479"/>
              <a:gd name="connsiteX5" fmla="*/ 4393692 w 7789789"/>
              <a:gd name="connsiteY5" fmla="*/ 0 h 875479"/>
              <a:gd name="connsiteX6" fmla="*/ 5223164 w 7789789"/>
              <a:gd name="connsiteY6" fmla="*/ 0 h 875479"/>
              <a:gd name="connsiteX7" fmla="*/ 7316181 w 7789789"/>
              <a:gd name="connsiteY7" fmla="*/ 0 h 875479"/>
              <a:gd name="connsiteX8" fmla="*/ 7789789 w 7789789"/>
              <a:gd name="connsiteY8" fmla="*/ 473717 h 875479"/>
              <a:gd name="connsiteX9" fmla="*/ 7789789 w 7789789"/>
              <a:gd name="connsiteY9" fmla="*/ 875479 h 875479"/>
              <a:gd name="connsiteX10" fmla="*/ 5696772 w 7789789"/>
              <a:gd name="connsiteY10" fmla="*/ 875479 h 875479"/>
              <a:gd name="connsiteX11" fmla="*/ 4633768 w 7789789"/>
              <a:gd name="connsiteY11" fmla="*/ 875479 h 875479"/>
              <a:gd name="connsiteX12" fmla="*/ 4393692 w 7789789"/>
              <a:gd name="connsiteY12" fmla="*/ 875479 h 875479"/>
              <a:gd name="connsiteX13" fmla="*/ 3156021 w 7789789"/>
              <a:gd name="connsiteY13" fmla="*/ 875479 h 875479"/>
              <a:gd name="connsiteX14" fmla="*/ 2540751 w 7789789"/>
              <a:gd name="connsiteY14" fmla="*/ 875479 h 875479"/>
              <a:gd name="connsiteX15" fmla="*/ 1237671 w 7789789"/>
              <a:gd name="connsiteY15" fmla="*/ 875479 h 875479"/>
              <a:gd name="connsiteX16" fmla="*/ 0 w 7789789"/>
              <a:gd name="connsiteY16"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789789" h="875479">
                <a:moveTo>
                  <a:pt x="0" y="0"/>
                </a:moveTo>
                <a:lnTo>
                  <a:pt x="1237671" y="0"/>
                </a:lnTo>
                <a:lnTo>
                  <a:pt x="2067143" y="0"/>
                </a:lnTo>
                <a:lnTo>
                  <a:pt x="3156021" y="0"/>
                </a:lnTo>
                <a:lnTo>
                  <a:pt x="4160160" y="0"/>
                </a:lnTo>
                <a:lnTo>
                  <a:pt x="4393692" y="0"/>
                </a:lnTo>
                <a:lnTo>
                  <a:pt x="5223164" y="0"/>
                </a:lnTo>
                <a:lnTo>
                  <a:pt x="7316181" y="0"/>
                </a:lnTo>
                <a:cubicBezTo>
                  <a:pt x="7576966" y="0"/>
                  <a:pt x="7789789" y="212873"/>
                  <a:pt x="7789789" y="473717"/>
                </a:cubicBezTo>
                <a:lnTo>
                  <a:pt x="7789789" y="875479"/>
                </a:lnTo>
                <a:lnTo>
                  <a:pt x="5696772" y="875479"/>
                </a:lnTo>
                <a:lnTo>
                  <a:pt x="4633768" y="875479"/>
                </a:lnTo>
                <a:lnTo>
                  <a:pt x="4393692" y="875479"/>
                </a:lnTo>
                <a:lnTo>
                  <a:pt x="3156021" y="875479"/>
                </a:lnTo>
                <a:lnTo>
                  <a:pt x="2540751" y="875479"/>
                </a:lnTo>
                <a:lnTo>
                  <a:pt x="1237671" y="875479"/>
                </a:lnTo>
                <a:lnTo>
                  <a:pt x="0" y="875479"/>
                </a:lnTo>
                <a:close/>
              </a:path>
            </a:pathLst>
          </a:custGeom>
          <a:solidFill>
            <a:srgbClr val="3FB5A1"/>
          </a:solidFill>
          <a:ln w="3598" cap="flat">
            <a:noFill/>
            <a:prstDash val="solid"/>
            <a:miter/>
          </a:ln>
        </p:spPr>
        <p:txBody>
          <a:bodyPr wrap="square" rtlCol="0" anchor="ctr">
            <a:noAutofit/>
          </a:bodyPr>
          <a:lstStyle/>
          <a:p>
            <a:endParaRPr lang="en-US" sz="1400" b="0" i="0" dirty="0">
              <a:latin typeface="Calibri" panose="020F0502020204030204" pitchFamily="34" charset="0"/>
            </a:endParaRPr>
          </a:p>
        </p:txBody>
      </p:sp>
      <p:sp>
        <p:nvSpPr>
          <p:cNvPr id="4" name="Text Placeholder 5">
            <a:extLst>
              <a:ext uri="{FF2B5EF4-FFF2-40B4-BE49-F238E27FC236}">
                <a16:creationId xmlns:a16="http://schemas.microsoft.com/office/drawing/2014/main" id="{58D3236F-8BF7-F7CF-DFAA-18904E1A239A}"/>
              </a:ext>
            </a:extLst>
          </p:cNvPr>
          <p:cNvSpPr txBox="1">
            <a:spLocks/>
          </p:cNvSpPr>
          <p:nvPr/>
        </p:nvSpPr>
        <p:spPr>
          <a:xfrm>
            <a:off x="1174023" y="633705"/>
            <a:ext cx="6474727"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
                <a:srgbClr val="FFFFFF"/>
              </a:buClr>
              <a:buSzPts val="3600"/>
              <a:buFont typeface="Arial"/>
              <a:buNone/>
              <a:tabLst/>
              <a:defRPr/>
            </a:pPr>
            <a:r>
              <a:rPr lang="en-US" b="1" i="0" u="none" strike="noStrike" dirty="0">
                <a:solidFill>
                  <a:srgbClr val="FFFFFF"/>
                </a:solidFill>
                <a:effectLst/>
                <a:latin typeface="Calibri" panose="020F0502020204030204" pitchFamily="34" charset="0"/>
              </a:rPr>
              <a:t>Ressourcen: Video &amp; Fallstudien</a:t>
            </a:r>
            <a:r>
              <a:rPr lang="en-US" sz="2400" b="1" i="0" dirty="0">
                <a:solidFill>
                  <a:srgbClr val="000000"/>
                </a:solidFill>
                <a:effectLst/>
                <a:latin typeface="Calibri" panose="020F0502020204030204" pitchFamily="34" charset="0"/>
              </a:rPr>
              <a:t>​</a:t>
            </a:r>
            <a:endParaRPr kumimoji="0" lang="en-US" sz="2400" b="1" i="0" u="none" strike="noStrike" kern="0" cap="none" spc="0" normalizeH="0" baseline="0" noProof="0" dirty="0">
              <a:ln>
                <a:noFill/>
              </a:ln>
              <a:solidFill>
                <a:srgbClr val="000000"/>
              </a:solidFill>
              <a:effectLst/>
              <a:uLnTx/>
              <a:uFillTx/>
              <a:latin typeface="Arial"/>
              <a:cs typeface="Arial"/>
              <a:sym typeface="Arial"/>
            </a:endParaRPr>
          </a:p>
          <a:p>
            <a:pPr marL="0" indent="0">
              <a:buNone/>
            </a:pPr>
            <a:endParaRPr lang="en-IE" b="1" dirty="0">
              <a:solidFill>
                <a:schemeClr val="bg1"/>
              </a:solidFill>
            </a:endParaRPr>
          </a:p>
        </p:txBody>
      </p:sp>
      <p:pic>
        <p:nvPicPr>
          <p:cNvPr id="11" name="Graphic 5" descr="Video camera with solid fill">
            <a:extLst>
              <a:ext uri="{FF2B5EF4-FFF2-40B4-BE49-F238E27FC236}">
                <a16:creationId xmlns:a16="http://schemas.microsoft.com/office/drawing/2014/main" id="{7F0C32D1-5161-1D2C-3393-C5514153CD4B}"/>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380035" y="573885"/>
            <a:ext cx="588669" cy="588669"/>
          </a:xfrm>
          <a:prstGeom prst="rect">
            <a:avLst/>
          </a:prstGeom>
        </p:spPr>
      </p:pic>
    </p:spTree>
    <p:extLst>
      <p:ext uri="{BB962C8B-B14F-4D97-AF65-F5344CB8AC3E}">
        <p14:creationId xmlns:p14="http://schemas.microsoft.com/office/powerpoint/2010/main" val="2115513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6">
            <a:extLst>
              <a:ext uri="{FF2B5EF4-FFF2-40B4-BE49-F238E27FC236}">
                <a16:creationId xmlns:a16="http://schemas.microsoft.com/office/drawing/2014/main" id="{BB440F4D-8F43-313B-41FC-5E2D873F833E}"/>
              </a:ext>
            </a:extLst>
          </p:cNvPr>
          <p:cNvSpPr>
            <a:spLocks noGrp="1"/>
          </p:cNvSpPr>
          <p:nvPr>
            <p:ph type="body" sz="quarter" idx="15"/>
          </p:nvPr>
        </p:nvSpPr>
        <p:spPr>
          <a:xfrm>
            <a:off x="6013658" y="374244"/>
            <a:ext cx="700387" cy="689518"/>
          </a:xfrm>
        </p:spPr>
        <p:txBody>
          <a:bodyPr anchor="b"/>
          <a:lstStyle/>
          <a:p>
            <a:r>
              <a:rPr lang="en-US" sz="2800" b="1" dirty="0">
                <a:latin typeface="Calibri" panose="020F0502020204030204" pitchFamily="34" charset="0"/>
                <a:cs typeface="Calibri" panose="020F0502020204030204" pitchFamily="34" charset="0"/>
              </a:rPr>
              <a:t>01</a:t>
            </a:r>
          </a:p>
        </p:txBody>
      </p:sp>
      <p:sp>
        <p:nvSpPr>
          <p:cNvPr id="15" name="Text Placeholder 5">
            <a:extLst>
              <a:ext uri="{FF2B5EF4-FFF2-40B4-BE49-F238E27FC236}">
                <a16:creationId xmlns:a16="http://schemas.microsoft.com/office/drawing/2014/main" id="{AB3AB66E-C2C4-9F7A-6079-E2CAD6874442}"/>
              </a:ext>
            </a:extLst>
          </p:cNvPr>
          <p:cNvSpPr>
            <a:spLocks noGrp="1"/>
          </p:cNvSpPr>
          <p:nvPr>
            <p:ph type="body" sz="quarter" idx="14"/>
          </p:nvPr>
        </p:nvSpPr>
        <p:spPr>
          <a:xfrm>
            <a:off x="6803580" y="374244"/>
            <a:ext cx="4796144" cy="689519"/>
          </a:xfrm>
        </p:spPr>
        <p:txBody>
          <a:bodyPr anchor="t"/>
          <a:lstStyle/>
          <a:p>
            <a:pPr>
              <a:lnSpc>
                <a:spcPts val="2240"/>
              </a:lnSpc>
            </a:pPr>
            <a:r>
              <a:rPr lang="en-GB" sz="1800" b="1" kern="1200" dirty="0">
                <a:solidFill>
                  <a:srgbClr val="EE4F27"/>
                </a:solidFill>
                <a:latin typeface="Calibri" panose="020F0502020204030204" pitchFamily="34" charset="0"/>
                <a:ea typeface="+mn-ea"/>
                <a:cs typeface="Calibri" panose="020F0502020204030204" pitchFamily="34" charset="0"/>
              </a:rPr>
              <a:t>Ethischer Journalismus im digitalen Zeitalter: Die Rolle europäischer Medienstandards</a:t>
            </a:r>
          </a:p>
        </p:txBody>
      </p:sp>
      <p:sp>
        <p:nvSpPr>
          <p:cNvPr id="16" name="Text Placeholder 8">
            <a:extLst>
              <a:ext uri="{FF2B5EF4-FFF2-40B4-BE49-F238E27FC236}">
                <a16:creationId xmlns:a16="http://schemas.microsoft.com/office/drawing/2014/main" id="{66D90717-7146-28A6-239C-534EC8C080C9}"/>
              </a:ext>
            </a:extLst>
          </p:cNvPr>
          <p:cNvSpPr>
            <a:spLocks noGrp="1"/>
          </p:cNvSpPr>
          <p:nvPr>
            <p:ph type="body" sz="quarter" idx="28"/>
          </p:nvPr>
        </p:nvSpPr>
        <p:spPr>
          <a:xfrm>
            <a:off x="665083" y="1447374"/>
            <a:ext cx="4774303" cy="4246763"/>
          </a:xfrm>
        </p:spPr>
        <p:txBody>
          <a:bodyPr/>
          <a:lstStyle/>
          <a:p>
            <a:pPr lvl="0">
              <a:lnSpc>
                <a:spcPts val="2280"/>
              </a:lnSpc>
            </a:pPr>
            <a:r>
              <a:rPr lang="en-GB" sz="1800" b="0" dirty="0">
                <a:latin typeface="Calibri" panose="020F0502020204030204" pitchFamily="34" charset="0"/>
                <a:cs typeface="Calibri" panose="020F0502020204030204" pitchFamily="34" charset="0"/>
              </a:rPr>
              <a:t>Dieses Modul beleuchtet die gemeinsame Rolle von Medienfachleuten, Bildungseinrichtungen und zivilgesellschaftlichen Organisationen (CSOs) bei der Aufrechterhaltung ethischer digitaler Umgebungen. </a:t>
            </a:r>
          </a:p>
          <a:p>
            <a:pPr lvl="0">
              <a:lnSpc>
                <a:spcPts val="2280"/>
              </a:lnSpc>
            </a:pPr>
            <a:endParaRPr lang="en-GB" sz="1800" b="0" dirty="0">
              <a:latin typeface="Calibri" panose="020F0502020204030204" pitchFamily="34" charset="0"/>
              <a:cs typeface="Calibri" panose="020F0502020204030204" pitchFamily="34" charset="0"/>
            </a:endParaRPr>
          </a:p>
          <a:p>
            <a:pPr lvl="0">
              <a:lnSpc>
                <a:spcPts val="2280"/>
              </a:lnSpc>
            </a:pPr>
            <a:r>
              <a:rPr lang="en-GB" sz="1800" b="0" dirty="0">
                <a:latin typeface="Calibri" panose="020F0502020204030204" pitchFamily="34" charset="0"/>
                <a:cs typeface="Calibri" panose="020F0502020204030204" pitchFamily="34" charset="0"/>
              </a:rPr>
              <a:t>Es befasst sich mit Medienstandards, Governance-Rahmenwerken und der Bedeutung digitaler Kompetenz für die Förderung verantwortungsvoller Online-Räume. </a:t>
            </a:r>
          </a:p>
          <a:p>
            <a:pPr lvl="0">
              <a:lnSpc>
                <a:spcPts val="2280"/>
              </a:lnSpc>
            </a:pPr>
            <a:r>
              <a:rPr lang="en-GB" sz="1800" b="0" dirty="0">
                <a:latin typeface="Calibri" panose="020F0502020204030204" pitchFamily="34" charset="0"/>
                <a:cs typeface="Calibri" panose="020F0502020204030204" pitchFamily="34" charset="0"/>
              </a:rPr>
              <a:t>Die Teilnehmer untersuchen Herausforderungen und Chancen bei der Förderung von glaubwürdigem Journalismus, Multi-Stakeholder-Governance und digitaler Bürgerschaft in Europa anhand von Fallstudien aus der Praxis, politischen Diskussionen und digitalen Tools.</a:t>
            </a:r>
          </a:p>
          <a:p>
            <a:pPr lvl="0">
              <a:lnSpc>
                <a:spcPts val="2280"/>
              </a:lnSpc>
            </a:pPr>
            <a:endParaRPr lang="en-US" sz="1800" b="0" dirty="0">
              <a:latin typeface="Calibri" panose="020F0502020204030204" pitchFamily="34" charset="0"/>
              <a:cs typeface="Calibri" panose="020F0502020204030204" pitchFamily="34" charset="0"/>
            </a:endParaRPr>
          </a:p>
        </p:txBody>
      </p:sp>
      <p:sp>
        <p:nvSpPr>
          <p:cNvPr id="17" name="Text Placeholder 10">
            <a:extLst>
              <a:ext uri="{FF2B5EF4-FFF2-40B4-BE49-F238E27FC236}">
                <a16:creationId xmlns:a16="http://schemas.microsoft.com/office/drawing/2014/main" id="{B99DC96C-9321-A242-BCF6-B0BBBEA182A8}"/>
              </a:ext>
            </a:extLst>
          </p:cNvPr>
          <p:cNvSpPr txBox="1">
            <a:spLocks/>
          </p:cNvSpPr>
          <p:nvPr/>
        </p:nvSpPr>
        <p:spPr>
          <a:xfrm>
            <a:off x="6803580" y="1010843"/>
            <a:ext cx="5137988" cy="311555"/>
          </a:xfrm>
          <a:prstGeom prst="rect">
            <a:avLst/>
          </a:prstGeom>
        </p:spPr>
        <p:txBody>
          <a:bodyPr anchor="t">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C46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GB" sz="1400" dirty="0">
                <a:latin typeface="Calibri" panose="020F0502020204030204" pitchFamily="34" charset="0"/>
                <a:cs typeface="Calibri" panose="020F0502020204030204" pitchFamily="34" charset="0"/>
              </a:rPr>
              <a:t>Untersucht, wie Medienfachleute ihre Glaubwürdigkeit wahren, Fehlinformationen bekämpfen und ethische Berichterstattungsstandards aufrechterhalten können.</a:t>
            </a:r>
          </a:p>
        </p:txBody>
      </p:sp>
      <p:sp>
        <p:nvSpPr>
          <p:cNvPr id="18" name="Text Placeholder 11">
            <a:extLst>
              <a:ext uri="{FF2B5EF4-FFF2-40B4-BE49-F238E27FC236}">
                <a16:creationId xmlns:a16="http://schemas.microsoft.com/office/drawing/2014/main" id="{1155BC72-B40A-B1E7-9173-76699BB6C338}"/>
              </a:ext>
            </a:extLst>
          </p:cNvPr>
          <p:cNvSpPr txBox="1">
            <a:spLocks/>
          </p:cNvSpPr>
          <p:nvPr/>
        </p:nvSpPr>
        <p:spPr>
          <a:xfrm>
            <a:off x="6013658" y="2039421"/>
            <a:ext cx="700387" cy="626835"/>
          </a:xfrm>
          <a:prstGeom prst="rect">
            <a:avLst/>
          </a:prstGeom>
          <a:noFill/>
        </p:spPr>
        <p:txBody>
          <a:bodyPr anchor="b">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latin typeface="Calibri" panose="020F0502020204030204" pitchFamily="34" charset="0"/>
                <a:cs typeface="Calibri" panose="020F0502020204030204" pitchFamily="34" charset="0"/>
              </a:rPr>
              <a:t>02</a:t>
            </a:r>
          </a:p>
        </p:txBody>
      </p:sp>
      <p:sp>
        <p:nvSpPr>
          <p:cNvPr id="19" name="Text Placeholder 12">
            <a:extLst>
              <a:ext uri="{FF2B5EF4-FFF2-40B4-BE49-F238E27FC236}">
                <a16:creationId xmlns:a16="http://schemas.microsoft.com/office/drawing/2014/main" id="{150D8CE9-DCA3-5703-9AD4-23048F12E81F}"/>
              </a:ext>
            </a:extLst>
          </p:cNvPr>
          <p:cNvSpPr txBox="1">
            <a:spLocks/>
          </p:cNvSpPr>
          <p:nvPr/>
        </p:nvSpPr>
        <p:spPr>
          <a:xfrm>
            <a:off x="6803580" y="1751207"/>
            <a:ext cx="4729982" cy="469476"/>
          </a:xfrm>
          <a:prstGeom prst="rect">
            <a:avLst/>
          </a:prstGeom>
        </p:spPr>
        <p:txBody>
          <a:bodyPr anchor="t">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C46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US" sz="1800" b="1" dirty="0">
                <a:solidFill>
                  <a:srgbClr val="EE4F27"/>
                </a:solidFill>
                <a:latin typeface="Calibri" panose="020F0502020204030204" pitchFamily="34" charset="0"/>
                <a:cs typeface="Calibri" panose="020F0502020204030204" pitchFamily="34" charset="0"/>
              </a:rPr>
              <a:t>Zusammenarbeit verschiedener Interessengruppen für eine inklusive digitale Governance </a:t>
            </a:r>
          </a:p>
        </p:txBody>
      </p:sp>
      <p:sp>
        <p:nvSpPr>
          <p:cNvPr id="20" name="Text Placeholder 14">
            <a:extLst>
              <a:ext uri="{FF2B5EF4-FFF2-40B4-BE49-F238E27FC236}">
                <a16:creationId xmlns:a16="http://schemas.microsoft.com/office/drawing/2014/main" id="{AB7DD3C8-4A33-DFB6-FC0F-95E421D10886}"/>
              </a:ext>
            </a:extLst>
          </p:cNvPr>
          <p:cNvSpPr txBox="1">
            <a:spLocks/>
          </p:cNvSpPr>
          <p:nvPr/>
        </p:nvSpPr>
        <p:spPr>
          <a:xfrm>
            <a:off x="6827964" y="2610825"/>
            <a:ext cx="5137988" cy="723299"/>
          </a:xfrm>
          <a:prstGeom prst="rect">
            <a:avLst/>
          </a:prstGeom>
        </p:spPr>
        <p:txBody>
          <a:bodyPr anchor="t">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C46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400" dirty="0">
                <a:latin typeface="Calibri" panose="020F0502020204030204" pitchFamily="34" charset="0"/>
                <a:cs typeface="Calibri" panose="020F0502020204030204" pitchFamily="34" charset="0"/>
              </a:rPr>
              <a:t>Erörtert, wie Regierungen, zivilgesellschaftliche Organisationen und Technologieunternehmen gemeinsam Strategien entwickeln können, die einen sichereren und inklusiveren digitalen Raum gewährleisten.</a:t>
            </a:r>
          </a:p>
          <a:p>
            <a:pPr>
              <a:lnSpc>
                <a:spcPts val="1800"/>
              </a:lnSpc>
            </a:pPr>
            <a:endParaRPr lang="en-GB" sz="1400" dirty="0">
              <a:latin typeface="Calibri" panose="020F0502020204030204" pitchFamily="34" charset="0"/>
              <a:cs typeface="Calibri" panose="020F0502020204030204" pitchFamily="34" charset="0"/>
            </a:endParaRPr>
          </a:p>
        </p:txBody>
      </p:sp>
      <p:sp>
        <p:nvSpPr>
          <p:cNvPr id="21" name="Text Placeholder 7">
            <a:extLst>
              <a:ext uri="{FF2B5EF4-FFF2-40B4-BE49-F238E27FC236}">
                <a16:creationId xmlns:a16="http://schemas.microsoft.com/office/drawing/2014/main" id="{7FA430EC-AEE3-FF26-B784-5F8A1608DD02}"/>
              </a:ext>
            </a:extLst>
          </p:cNvPr>
          <p:cNvSpPr txBox="1">
            <a:spLocks/>
          </p:cNvSpPr>
          <p:nvPr/>
        </p:nvSpPr>
        <p:spPr>
          <a:xfrm>
            <a:off x="592276" y="544956"/>
            <a:ext cx="5041923" cy="720752"/>
          </a:xfrm>
          <a:prstGeom prst="rect">
            <a:avLst/>
          </a:prstGeom>
        </p:spPr>
        <p:txBody>
          <a:bodyPr lIns="91440" tIns="45720" rIns="91440" bIns="4572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latin typeface="Calibri" panose="020F0502020204030204" pitchFamily="34" charset="0"/>
                <a:cs typeface="Calibri" panose="020F0502020204030204" pitchFamily="34" charset="0"/>
              </a:rPr>
              <a:t>Modulübersicht</a:t>
            </a:r>
          </a:p>
        </p:txBody>
      </p:sp>
      <p:cxnSp>
        <p:nvCxnSpPr>
          <p:cNvPr id="22" name="Straight Connector 21">
            <a:extLst>
              <a:ext uri="{FF2B5EF4-FFF2-40B4-BE49-F238E27FC236}">
                <a16:creationId xmlns:a16="http://schemas.microsoft.com/office/drawing/2014/main" id="{C7EA5A41-CC58-A498-10C1-AA0800CD3E40}"/>
              </a:ext>
            </a:extLst>
          </p:cNvPr>
          <p:cNvCxnSpPr>
            <a:cxnSpLocks/>
          </p:cNvCxnSpPr>
          <p:nvPr/>
        </p:nvCxnSpPr>
        <p:spPr>
          <a:xfrm flipH="1">
            <a:off x="5951591" y="1010843"/>
            <a:ext cx="5976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5BCF43F-115A-B7BE-3736-0A514E892B22}"/>
              </a:ext>
            </a:extLst>
          </p:cNvPr>
          <p:cNvCxnSpPr>
            <a:cxnSpLocks/>
          </p:cNvCxnSpPr>
          <p:nvPr/>
        </p:nvCxnSpPr>
        <p:spPr>
          <a:xfrm flipH="1">
            <a:off x="5951591" y="2615878"/>
            <a:ext cx="5976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4" name="Text Placeholder 11">
            <a:extLst>
              <a:ext uri="{FF2B5EF4-FFF2-40B4-BE49-F238E27FC236}">
                <a16:creationId xmlns:a16="http://schemas.microsoft.com/office/drawing/2014/main" id="{1EDE793A-1AA9-854A-1BC8-81057FB64A8B}"/>
              </a:ext>
            </a:extLst>
          </p:cNvPr>
          <p:cNvSpPr txBox="1">
            <a:spLocks/>
          </p:cNvSpPr>
          <p:nvPr/>
        </p:nvSpPr>
        <p:spPr>
          <a:xfrm>
            <a:off x="6013658" y="3616303"/>
            <a:ext cx="700387" cy="689518"/>
          </a:xfrm>
          <a:prstGeom prst="rect">
            <a:avLst/>
          </a:prstGeom>
          <a:noFill/>
        </p:spPr>
        <p:txBody>
          <a:bodyPr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latin typeface="Calibri" panose="020F0502020204030204" pitchFamily="34" charset="0"/>
                <a:cs typeface="Calibri" panose="020F0502020204030204" pitchFamily="34" charset="0"/>
              </a:rPr>
              <a:t>03</a:t>
            </a:r>
          </a:p>
        </p:txBody>
      </p:sp>
      <p:sp>
        <p:nvSpPr>
          <p:cNvPr id="25" name="Text Placeholder 12">
            <a:extLst>
              <a:ext uri="{FF2B5EF4-FFF2-40B4-BE49-F238E27FC236}">
                <a16:creationId xmlns:a16="http://schemas.microsoft.com/office/drawing/2014/main" id="{9149EAB6-2CBE-C7D5-F662-E8FAF3B34385}"/>
              </a:ext>
            </a:extLst>
          </p:cNvPr>
          <p:cNvSpPr txBox="1">
            <a:spLocks/>
          </p:cNvSpPr>
          <p:nvPr/>
        </p:nvSpPr>
        <p:spPr>
          <a:xfrm>
            <a:off x="6803580" y="3636216"/>
            <a:ext cx="5475192" cy="51642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US" sz="1800" b="1" dirty="0">
                <a:solidFill>
                  <a:srgbClr val="EE4F27"/>
                </a:solidFill>
                <a:latin typeface="Calibri" panose="020F0502020204030204" pitchFamily="34" charset="0"/>
                <a:cs typeface="Calibri" panose="020F0502020204030204" pitchFamily="34" charset="0"/>
              </a:rPr>
              <a:t>Universitäten und Medienerziehung: Stärkung der digitalen Bürgerschaft in Europa</a:t>
            </a:r>
            <a:br>
              <a:rPr lang="en-US" sz="1800" b="1" dirty="0">
                <a:solidFill>
                  <a:srgbClr val="EE4F27"/>
                </a:solidFill>
                <a:latin typeface="Calibri" panose="020F0502020204030204" pitchFamily="34" charset="0"/>
                <a:cs typeface="Calibri" panose="020F0502020204030204" pitchFamily="34" charset="0"/>
              </a:rPr>
            </a:br>
            <a:endParaRPr lang="en-US" sz="1800" b="1" dirty="0">
              <a:solidFill>
                <a:srgbClr val="EE4F27"/>
              </a:solidFill>
              <a:latin typeface="Calibri" panose="020F0502020204030204" pitchFamily="34" charset="0"/>
              <a:cs typeface="Calibri" panose="020F0502020204030204" pitchFamily="34" charset="0"/>
            </a:endParaRPr>
          </a:p>
        </p:txBody>
      </p:sp>
      <p:sp>
        <p:nvSpPr>
          <p:cNvPr id="26" name="Text Placeholder 14">
            <a:extLst>
              <a:ext uri="{FF2B5EF4-FFF2-40B4-BE49-F238E27FC236}">
                <a16:creationId xmlns:a16="http://schemas.microsoft.com/office/drawing/2014/main" id="{D1BA3A8D-E136-6D85-F29A-631D0B38F1B7}"/>
              </a:ext>
            </a:extLst>
          </p:cNvPr>
          <p:cNvSpPr txBox="1">
            <a:spLocks/>
          </p:cNvSpPr>
          <p:nvPr/>
        </p:nvSpPr>
        <p:spPr>
          <a:xfrm>
            <a:off x="6803580" y="4251616"/>
            <a:ext cx="5001703" cy="795630"/>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400" dirty="0">
                <a:solidFill>
                  <a:srgbClr val="0C4659"/>
                </a:solidFill>
                <a:latin typeface="Calibri" panose="020F0502020204030204" pitchFamily="34" charset="0"/>
                <a:cs typeface="Calibri" panose="020F0502020204030204" pitchFamily="34" charset="0"/>
              </a:rPr>
              <a:t>Untersucht, wie Hochschulen Studierende mit kritischen Medienkompetenzen ausstatten können, um sich in der digitalen Landschaft zurechtzufinden.</a:t>
            </a:r>
            <a:endParaRPr lang="en-GB" sz="1400" dirty="0">
              <a:solidFill>
                <a:srgbClr val="0C4659"/>
              </a:solidFill>
              <a:latin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9E255310-2DE0-8E5E-76F2-E123D276B917}"/>
              </a:ext>
            </a:extLst>
          </p:cNvPr>
          <p:cNvCxnSpPr>
            <a:cxnSpLocks/>
          </p:cNvCxnSpPr>
          <p:nvPr/>
        </p:nvCxnSpPr>
        <p:spPr>
          <a:xfrm flipH="1">
            <a:off x="5951591" y="4250996"/>
            <a:ext cx="5976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0" name="Text Placeholder 11">
            <a:extLst>
              <a:ext uri="{FF2B5EF4-FFF2-40B4-BE49-F238E27FC236}">
                <a16:creationId xmlns:a16="http://schemas.microsoft.com/office/drawing/2014/main" id="{6A443279-F3B2-D680-8E91-E4D2ADB0880A}"/>
              </a:ext>
            </a:extLst>
          </p:cNvPr>
          <p:cNvSpPr txBox="1">
            <a:spLocks/>
          </p:cNvSpPr>
          <p:nvPr/>
        </p:nvSpPr>
        <p:spPr>
          <a:xfrm>
            <a:off x="6013658" y="5177694"/>
            <a:ext cx="700387" cy="689518"/>
          </a:xfrm>
          <a:prstGeom prst="rect">
            <a:avLst/>
          </a:prstGeom>
          <a:noFill/>
        </p:spPr>
        <p:txBody>
          <a:bodyPr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latin typeface="Calibri" panose="020F0502020204030204" pitchFamily="34" charset="0"/>
                <a:cs typeface="Calibri" panose="020F0502020204030204" pitchFamily="34" charset="0"/>
              </a:rPr>
              <a:t>04</a:t>
            </a:r>
          </a:p>
        </p:txBody>
      </p:sp>
      <p:sp>
        <p:nvSpPr>
          <p:cNvPr id="31" name="Text Placeholder 12">
            <a:extLst>
              <a:ext uri="{FF2B5EF4-FFF2-40B4-BE49-F238E27FC236}">
                <a16:creationId xmlns:a16="http://schemas.microsoft.com/office/drawing/2014/main" id="{70018278-AF96-4AC1-3199-211A86DDF585}"/>
              </a:ext>
            </a:extLst>
          </p:cNvPr>
          <p:cNvSpPr txBox="1">
            <a:spLocks/>
          </p:cNvSpPr>
          <p:nvPr/>
        </p:nvSpPr>
        <p:spPr>
          <a:xfrm>
            <a:off x="6803581" y="5170713"/>
            <a:ext cx="4729982" cy="51642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US" sz="1800" b="1" dirty="0">
                <a:solidFill>
                  <a:srgbClr val="EE4F27"/>
                </a:solidFill>
                <a:latin typeface="Calibri" panose="020F0502020204030204" pitchFamily="34" charset="0"/>
                <a:cs typeface="Calibri" panose="020F0502020204030204" pitchFamily="34" charset="0"/>
              </a:rPr>
              <a:t>Die Rolle der Zivilgesellschaft bei der Rechenschaftspflicht digitaler Plattformen</a:t>
            </a:r>
          </a:p>
        </p:txBody>
      </p:sp>
      <p:sp>
        <p:nvSpPr>
          <p:cNvPr id="32" name="Text Placeholder 14">
            <a:extLst>
              <a:ext uri="{FF2B5EF4-FFF2-40B4-BE49-F238E27FC236}">
                <a16:creationId xmlns:a16="http://schemas.microsoft.com/office/drawing/2014/main" id="{2A704669-E3A4-24C3-305A-636C387A4654}"/>
              </a:ext>
            </a:extLst>
          </p:cNvPr>
          <p:cNvSpPr txBox="1">
            <a:spLocks/>
          </p:cNvSpPr>
          <p:nvPr/>
        </p:nvSpPr>
        <p:spPr>
          <a:xfrm>
            <a:off x="6803580" y="5813007"/>
            <a:ext cx="5001703" cy="795630"/>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400" dirty="0">
                <a:solidFill>
                  <a:srgbClr val="0C4659"/>
                </a:solidFill>
                <a:latin typeface="Calibri" panose="020F0502020204030204" pitchFamily="34" charset="0"/>
                <a:cs typeface="Calibri" panose="020F0502020204030204" pitchFamily="34" charset="0"/>
              </a:rPr>
              <a:t>Hervorhebung, wie Aktivisten und </a:t>
            </a:r>
            <a:r>
              <a:rPr lang="en-US" sz="1400" dirty="0" err="1">
                <a:solidFill>
                  <a:srgbClr val="0C4659"/>
                </a:solidFill>
                <a:latin typeface="Calibri" panose="020F0502020204030204" pitchFamily="34" charset="0"/>
                <a:cs typeface="Calibri" panose="020F0502020204030204" pitchFamily="34" charset="0"/>
              </a:rPr>
              <a:t>Überwachungsorganisationen </a:t>
            </a:r>
            <a:r>
              <a:rPr lang="en-US" sz="1400" dirty="0">
                <a:solidFill>
                  <a:srgbClr val="0C4659"/>
                </a:solidFill>
                <a:latin typeface="Calibri" panose="020F0502020204030204" pitchFamily="34" charset="0"/>
                <a:cs typeface="Calibri" panose="020F0502020204030204" pitchFamily="34" charset="0"/>
              </a:rPr>
              <a:t>Tech-Giganten kontrollieren, sich für Transparenz einsetzen und auf politische Veränderungen drängen.</a:t>
            </a:r>
            <a:endParaRPr lang="en-GB" sz="1400" dirty="0">
              <a:solidFill>
                <a:srgbClr val="0C4659"/>
              </a:solidFill>
              <a:latin typeface="Calibri" panose="020F0502020204030204" pitchFamily="34" charset="0"/>
              <a:cs typeface="Calibri" panose="020F0502020204030204" pitchFamily="34" charset="0"/>
            </a:endParaRPr>
          </a:p>
        </p:txBody>
      </p:sp>
      <p:cxnSp>
        <p:nvCxnSpPr>
          <p:cNvPr id="33" name="Straight Connector 32">
            <a:extLst>
              <a:ext uri="{FF2B5EF4-FFF2-40B4-BE49-F238E27FC236}">
                <a16:creationId xmlns:a16="http://schemas.microsoft.com/office/drawing/2014/main" id="{6A1C9551-6102-EF89-7E07-FBAD7F6F342E}"/>
              </a:ext>
            </a:extLst>
          </p:cNvPr>
          <p:cNvCxnSpPr>
            <a:cxnSpLocks/>
          </p:cNvCxnSpPr>
          <p:nvPr/>
        </p:nvCxnSpPr>
        <p:spPr>
          <a:xfrm flipH="1">
            <a:off x="5938144" y="5812387"/>
            <a:ext cx="5976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 name="Text Placeholder 11">
            <a:extLst>
              <a:ext uri="{FF2B5EF4-FFF2-40B4-BE49-F238E27FC236}">
                <a16:creationId xmlns:a16="http://schemas.microsoft.com/office/drawing/2014/main" id="{F7916ACE-2289-D1BB-C290-D64B8667FE06}"/>
              </a:ext>
            </a:extLst>
          </p:cNvPr>
          <p:cNvSpPr txBox="1">
            <a:spLocks/>
          </p:cNvSpPr>
          <p:nvPr/>
        </p:nvSpPr>
        <p:spPr>
          <a:xfrm>
            <a:off x="5951591" y="5042217"/>
            <a:ext cx="792540" cy="410934"/>
          </a:xfrm>
          <a:prstGeom prst="rect">
            <a:avLst/>
          </a:prstGeom>
          <a:noFill/>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1" dirty="0">
                <a:latin typeface="Calibri" panose="020F0502020204030204" pitchFamily="34" charset="0"/>
                <a:cs typeface="Calibri" panose="020F0502020204030204" pitchFamily="34" charset="0"/>
              </a:rPr>
              <a:t>THEMA</a:t>
            </a:r>
          </a:p>
        </p:txBody>
      </p:sp>
      <p:sp>
        <p:nvSpPr>
          <p:cNvPr id="3" name="Text Placeholder 11">
            <a:extLst>
              <a:ext uri="{FF2B5EF4-FFF2-40B4-BE49-F238E27FC236}">
                <a16:creationId xmlns:a16="http://schemas.microsoft.com/office/drawing/2014/main" id="{13E1B008-76D8-3A3C-4140-4711E2AC7EF5}"/>
              </a:ext>
            </a:extLst>
          </p:cNvPr>
          <p:cNvSpPr txBox="1">
            <a:spLocks/>
          </p:cNvSpPr>
          <p:nvPr/>
        </p:nvSpPr>
        <p:spPr>
          <a:xfrm>
            <a:off x="5934527" y="3521803"/>
            <a:ext cx="792540" cy="410934"/>
          </a:xfrm>
          <a:prstGeom prst="rect">
            <a:avLst/>
          </a:prstGeom>
          <a:noFill/>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1" dirty="0">
                <a:latin typeface="Calibri" panose="020F0502020204030204" pitchFamily="34" charset="0"/>
                <a:cs typeface="Calibri" panose="020F0502020204030204" pitchFamily="34" charset="0"/>
              </a:rPr>
              <a:t>THEMA</a:t>
            </a:r>
          </a:p>
        </p:txBody>
      </p:sp>
      <p:sp>
        <p:nvSpPr>
          <p:cNvPr id="4" name="Text Placeholder 11">
            <a:extLst>
              <a:ext uri="{FF2B5EF4-FFF2-40B4-BE49-F238E27FC236}">
                <a16:creationId xmlns:a16="http://schemas.microsoft.com/office/drawing/2014/main" id="{ADC86766-9E01-DBD8-5A91-F61559E526C1}"/>
              </a:ext>
            </a:extLst>
          </p:cNvPr>
          <p:cNvSpPr txBox="1">
            <a:spLocks/>
          </p:cNvSpPr>
          <p:nvPr/>
        </p:nvSpPr>
        <p:spPr>
          <a:xfrm>
            <a:off x="5915842" y="1894658"/>
            <a:ext cx="792540" cy="410934"/>
          </a:xfrm>
          <a:prstGeom prst="rect">
            <a:avLst/>
          </a:prstGeom>
          <a:noFill/>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1" dirty="0">
                <a:latin typeface="Calibri" panose="020F0502020204030204" pitchFamily="34" charset="0"/>
                <a:cs typeface="Calibri" panose="020F0502020204030204" pitchFamily="34" charset="0"/>
              </a:rPr>
              <a:t>THEMA</a:t>
            </a:r>
          </a:p>
        </p:txBody>
      </p:sp>
      <p:sp>
        <p:nvSpPr>
          <p:cNvPr id="5" name="Text Placeholder 11">
            <a:extLst>
              <a:ext uri="{FF2B5EF4-FFF2-40B4-BE49-F238E27FC236}">
                <a16:creationId xmlns:a16="http://schemas.microsoft.com/office/drawing/2014/main" id="{EC60DA24-72AB-2FF2-4036-FD31E5ED9D2F}"/>
              </a:ext>
            </a:extLst>
          </p:cNvPr>
          <p:cNvSpPr txBox="1">
            <a:spLocks/>
          </p:cNvSpPr>
          <p:nvPr/>
        </p:nvSpPr>
        <p:spPr>
          <a:xfrm>
            <a:off x="5898778" y="318489"/>
            <a:ext cx="792540" cy="410934"/>
          </a:xfrm>
          <a:prstGeom prst="rect">
            <a:avLst/>
          </a:prstGeom>
          <a:noFill/>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1" dirty="0">
                <a:latin typeface="Calibri" panose="020F0502020204030204" pitchFamily="34" charset="0"/>
                <a:cs typeface="Calibri" panose="020F0502020204030204" pitchFamily="34" charset="0"/>
              </a:rPr>
              <a:t>THEMA</a:t>
            </a:r>
          </a:p>
        </p:txBody>
      </p:sp>
    </p:spTree>
    <p:extLst>
      <p:ext uri="{BB962C8B-B14F-4D97-AF65-F5344CB8AC3E}">
        <p14:creationId xmlns:p14="http://schemas.microsoft.com/office/powerpoint/2010/main" val="6491420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A1C5B-0C65-4B81-683A-0DEDAEB09EE8}"/>
            </a:ext>
          </a:extLst>
        </p:cNvPr>
        <p:cNvGrpSpPr/>
        <p:nvPr/>
      </p:nvGrpSpPr>
      <p:grpSpPr>
        <a:xfrm>
          <a:off x="0" y="0"/>
          <a:ext cx="0" cy="0"/>
          <a:chOff x="0" y="0"/>
          <a:chExt cx="0" cy="0"/>
        </a:xfrm>
      </p:grpSpPr>
      <p:sp>
        <p:nvSpPr>
          <p:cNvPr id="59" name="Freeform 58">
            <a:extLst>
              <a:ext uri="{FF2B5EF4-FFF2-40B4-BE49-F238E27FC236}">
                <a16:creationId xmlns:a16="http://schemas.microsoft.com/office/drawing/2014/main" id="{857B61D6-05F3-DD18-5715-033CB6CA59BB}"/>
              </a:ext>
            </a:extLst>
          </p:cNvPr>
          <p:cNvSpPr/>
          <p:nvPr/>
        </p:nvSpPr>
        <p:spPr>
          <a:xfrm>
            <a:off x="-15410" y="471752"/>
            <a:ext cx="3396097" cy="875479"/>
          </a:xfrm>
          <a:custGeom>
            <a:avLst/>
            <a:gdLst>
              <a:gd name="connsiteX0" fmla="*/ 0 w 3396097"/>
              <a:gd name="connsiteY0" fmla="*/ 0 h 875479"/>
              <a:gd name="connsiteX1" fmla="*/ 2922489 w 3396097"/>
              <a:gd name="connsiteY1" fmla="*/ 0 h 875479"/>
              <a:gd name="connsiteX2" fmla="*/ 3396097 w 3396097"/>
              <a:gd name="connsiteY2" fmla="*/ 473717 h 875479"/>
              <a:gd name="connsiteX3" fmla="*/ 3396097 w 3396097"/>
              <a:gd name="connsiteY3" fmla="*/ 875479 h 875479"/>
              <a:gd name="connsiteX4" fmla="*/ 0 w 3396097"/>
              <a:gd name="connsiteY4" fmla="*/ 875479 h 875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097" h="875479">
                <a:moveTo>
                  <a:pt x="0" y="0"/>
                </a:moveTo>
                <a:lnTo>
                  <a:pt x="2922489" y="0"/>
                </a:lnTo>
                <a:cubicBezTo>
                  <a:pt x="3183274" y="0"/>
                  <a:pt x="3396097" y="212873"/>
                  <a:pt x="3396097" y="473717"/>
                </a:cubicBezTo>
                <a:lnTo>
                  <a:pt x="3396097" y="875479"/>
                </a:lnTo>
                <a:lnTo>
                  <a:pt x="0" y="875479"/>
                </a:lnTo>
                <a:close/>
              </a:path>
            </a:pathLst>
          </a:custGeom>
          <a:solidFill>
            <a:srgbClr val="3FB5A1"/>
          </a:solidFill>
          <a:ln w="3598" cap="flat">
            <a:noFill/>
            <a:prstDash val="solid"/>
            <a:miter/>
          </a:ln>
        </p:spPr>
        <p:txBody>
          <a:bodyPr wrap="square" rtlCol="0" anchor="ctr">
            <a:noAutofit/>
          </a:bodyPr>
          <a:lstStyle/>
          <a:p>
            <a:endParaRPr lang="en-US" sz="1400" b="0" i="0" dirty="0">
              <a:latin typeface="Calibri" panose="020F0502020204030204" pitchFamily="34" charset="0"/>
              <a:cs typeface="Calibri" panose="020F0502020204030204" pitchFamily="34" charset="0"/>
            </a:endParaRPr>
          </a:p>
        </p:txBody>
      </p:sp>
      <p:sp>
        <p:nvSpPr>
          <p:cNvPr id="60" name="Text Placeholder 5">
            <a:extLst>
              <a:ext uri="{FF2B5EF4-FFF2-40B4-BE49-F238E27FC236}">
                <a16:creationId xmlns:a16="http://schemas.microsoft.com/office/drawing/2014/main" id="{519B399B-B154-6EFB-0E76-4BDEA8E9C70F}"/>
              </a:ext>
            </a:extLst>
          </p:cNvPr>
          <p:cNvSpPr txBox="1">
            <a:spLocks/>
          </p:cNvSpPr>
          <p:nvPr/>
        </p:nvSpPr>
        <p:spPr>
          <a:xfrm>
            <a:off x="1039256" y="649628"/>
            <a:ext cx="2341431"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b="1" dirty="0">
                <a:solidFill>
                  <a:schemeClr val="bg1"/>
                </a:solidFill>
                <a:latin typeface="Calibri" panose="020F0502020204030204" pitchFamily="34" charset="0"/>
                <a:cs typeface="Calibri" panose="020F0502020204030204" pitchFamily="34" charset="0"/>
              </a:rPr>
              <a:t>Aktivität</a:t>
            </a:r>
          </a:p>
        </p:txBody>
      </p:sp>
      <p:pic>
        <p:nvPicPr>
          <p:cNvPr id="61" name="Graphic 60" descr="Signature with solid fill">
            <a:extLst>
              <a:ext uri="{FF2B5EF4-FFF2-40B4-BE49-F238E27FC236}">
                <a16:creationId xmlns:a16="http://schemas.microsoft.com/office/drawing/2014/main" id="{6A01EB3A-C887-0339-37CD-7FFABE2D01A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5410" y="393881"/>
            <a:ext cx="914400" cy="914400"/>
          </a:xfrm>
          <a:prstGeom prst="rect">
            <a:avLst/>
          </a:prstGeom>
        </p:spPr>
      </p:pic>
      <p:sp>
        <p:nvSpPr>
          <p:cNvPr id="63" name="Rounded Rectangle 62">
            <a:extLst>
              <a:ext uri="{FF2B5EF4-FFF2-40B4-BE49-F238E27FC236}">
                <a16:creationId xmlns:a16="http://schemas.microsoft.com/office/drawing/2014/main" id="{7271E98A-BCCF-4F52-07A5-76DA0867701B}"/>
              </a:ext>
            </a:extLst>
          </p:cNvPr>
          <p:cNvSpPr/>
          <p:nvPr/>
        </p:nvSpPr>
        <p:spPr>
          <a:xfrm>
            <a:off x="5414758" y="2624578"/>
            <a:ext cx="6180816" cy="1531516"/>
          </a:xfrm>
          <a:prstGeom prst="roundRect">
            <a:avLst>
              <a:gd name="adj" fmla="val 6342"/>
            </a:avLst>
          </a:prstGeom>
          <a:solidFill>
            <a:schemeClr val="bg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4" name="Metin kutusu 2">
            <a:extLst>
              <a:ext uri="{FF2B5EF4-FFF2-40B4-BE49-F238E27FC236}">
                <a16:creationId xmlns:a16="http://schemas.microsoft.com/office/drawing/2014/main" id="{13D5DC1E-C056-6EA0-7D25-95E2B4EE3F40}"/>
              </a:ext>
            </a:extLst>
          </p:cNvPr>
          <p:cNvSpPr txBox="1"/>
          <p:nvPr/>
        </p:nvSpPr>
        <p:spPr>
          <a:xfrm>
            <a:off x="5622579" y="2424798"/>
            <a:ext cx="5900283" cy="1660455"/>
          </a:xfrm>
          <a:prstGeom prst="rect">
            <a:avLst/>
          </a:prstGeom>
          <a:noFill/>
        </p:spPr>
        <p:txBody>
          <a:bodyPr wrap="square">
            <a:spAutoFit/>
          </a:bodyPr>
          <a:lstStyle/>
          <a:p>
            <a:pPr>
              <a:lnSpc>
                <a:spcPts val="2960"/>
              </a:lnSpc>
            </a:pPr>
            <a:r>
              <a:rPr lang="en-US" b="1" dirty="0">
                <a:solidFill>
                  <a:srgbClr val="0C4659"/>
                </a:solidFill>
                <a:highlight>
                  <a:srgbClr val="EE4F27"/>
                </a:highlight>
                <a:latin typeface="Calibri" panose="020F0502020204030204" pitchFamily="34" charset="0"/>
                <a:cs typeface="Calibri" panose="020F0502020204030204" pitchFamily="34" charset="0"/>
              </a:rPr>
              <a:t> </a:t>
            </a:r>
            <a:r>
              <a:rPr lang="en-US" b="1" dirty="0">
                <a:solidFill>
                  <a:schemeClr val="bg1"/>
                </a:solidFill>
                <a:highlight>
                  <a:srgbClr val="EE4F27"/>
                </a:highlight>
                <a:latin typeface="Calibri" panose="020F0502020204030204" pitchFamily="34" charset="0"/>
                <a:cs typeface="Calibri" panose="020F0502020204030204" pitchFamily="34" charset="0"/>
              </a:rPr>
              <a:t>Ziel</a:t>
            </a:r>
            <a:r>
              <a:rPr lang="en-US" b="1" dirty="0">
                <a:solidFill>
                  <a:srgbClr val="EE4F27"/>
                </a:solidFill>
                <a:highlight>
                  <a:srgbClr val="EE4F27"/>
                </a:highlight>
                <a:latin typeface="Calibri" panose="020F0502020204030204" pitchFamily="34" charset="0"/>
                <a:cs typeface="Calibri" panose="020F0502020204030204" pitchFamily="34" charset="0"/>
              </a:rPr>
              <a:t>:</a:t>
            </a:r>
          </a:p>
          <a:p>
            <a:pPr>
              <a:buClr>
                <a:srgbClr val="EE4F27"/>
              </a:buClr>
            </a:pPr>
            <a:endParaRPr lang="tr-TR" sz="800" b="1" dirty="0">
              <a:solidFill>
                <a:srgbClr val="0C4659"/>
              </a:solidFill>
              <a:latin typeface="Calibri" panose="020F0502020204030204" pitchFamily="34" charset="0"/>
              <a:cs typeface="Calibri" panose="020F0502020204030204" pitchFamily="34" charset="0"/>
            </a:endParaRPr>
          </a:p>
          <a:p>
            <a:pPr lvl="0">
              <a:lnSpc>
                <a:spcPts val="1980"/>
              </a:lnSpc>
              <a:buClr>
                <a:srgbClr val="EE4F27"/>
              </a:buClr>
            </a:pPr>
            <a:r>
              <a:rPr lang="en-US" sz="1600" dirty="0">
                <a:solidFill>
                  <a:srgbClr val="0C4659"/>
                </a:solidFill>
                <a:latin typeface="Calibri" panose="020F0502020204030204" pitchFamily="34" charset="0"/>
                <a:cs typeface="Calibri" panose="020F0502020204030204" pitchFamily="34" charset="0"/>
              </a:rPr>
              <a:t>Fördert </a:t>
            </a:r>
            <a:r>
              <a:rPr lang="en-US" sz="1600" b="1" dirty="0">
                <a:solidFill>
                  <a:srgbClr val="0C4659"/>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kritisches Denken </a:t>
            </a:r>
            <a:r>
              <a:rPr lang="en-US" sz="1600" dirty="0">
                <a:solidFill>
                  <a:srgbClr val="0C4659"/>
                </a:solidFill>
                <a:latin typeface="Calibri" panose="020F0502020204030204" pitchFamily="34" charset="0"/>
                <a:cs typeface="Calibri" panose="020F0502020204030204" pitchFamily="34" charset="0"/>
              </a:rPr>
              <a:t>hinsichtlich der praktischen Anwendung von Medienethik. Regt zur gemeinsamen Analyse von Voreingenommenheit, Fehlinformationen und Verantwortlichkeit in Nachrichtenberichten an</a:t>
            </a:r>
          </a:p>
        </p:txBody>
      </p:sp>
      <p:sp>
        <p:nvSpPr>
          <p:cNvPr id="65" name="Rounded Rectangle 64">
            <a:extLst>
              <a:ext uri="{FF2B5EF4-FFF2-40B4-BE49-F238E27FC236}">
                <a16:creationId xmlns:a16="http://schemas.microsoft.com/office/drawing/2014/main" id="{1DF60EF2-5EEA-DE12-3942-5754CA9835C9}"/>
              </a:ext>
            </a:extLst>
          </p:cNvPr>
          <p:cNvSpPr/>
          <p:nvPr/>
        </p:nvSpPr>
        <p:spPr>
          <a:xfrm>
            <a:off x="5414758" y="769007"/>
            <a:ext cx="6180816" cy="1531515"/>
          </a:xfrm>
          <a:prstGeom prst="roundRect">
            <a:avLst>
              <a:gd name="adj" fmla="val 6342"/>
            </a:avLst>
          </a:prstGeom>
          <a:solidFill>
            <a:schemeClr val="bg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6" name="Metin kutusu 2">
            <a:extLst>
              <a:ext uri="{FF2B5EF4-FFF2-40B4-BE49-F238E27FC236}">
                <a16:creationId xmlns:a16="http://schemas.microsoft.com/office/drawing/2014/main" id="{D14B81F6-4595-51DD-4EA9-B550D79A8C17}"/>
              </a:ext>
            </a:extLst>
          </p:cNvPr>
          <p:cNvSpPr txBox="1"/>
          <p:nvPr/>
        </p:nvSpPr>
        <p:spPr>
          <a:xfrm>
            <a:off x="5622579" y="569227"/>
            <a:ext cx="5900283" cy="1882567"/>
          </a:xfrm>
          <a:prstGeom prst="rect">
            <a:avLst/>
          </a:prstGeom>
          <a:noFill/>
        </p:spPr>
        <p:txBody>
          <a:bodyPr wrap="square">
            <a:spAutoFit/>
          </a:bodyPr>
          <a:lstStyle/>
          <a:p>
            <a:pPr>
              <a:lnSpc>
                <a:spcPts val="2960"/>
              </a:lnSpc>
            </a:pPr>
            <a:r>
              <a:rPr lang="en-US" b="1" dirty="0">
                <a:solidFill>
                  <a:srgbClr val="0C4659"/>
                </a:solidFill>
                <a:highlight>
                  <a:srgbClr val="EE4F27"/>
                </a:highlight>
                <a:latin typeface="Calibri" panose="020F0502020204030204" pitchFamily="34" charset="0"/>
                <a:cs typeface="Calibri" panose="020F0502020204030204" pitchFamily="34" charset="0"/>
              </a:rPr>
              <a:t> </a:t>
            </a:r>
            <a:r>
              <a:rPr lang="en-US" b="1" dirty="0">
                <a:solidFill>
                  <a:schemeClr val="bg1"/>
                </a:solidFill>
                <a:highlight>
                  <a:srgbClr val="EE4F27"/>
                </a:highlight>
                <a:latin typeface="Calibri" panose="020F0502020204030204" pitchFamily="34" charset="0"/>
                <a:cs typeface="Calibri" panose="020F0502020204030204" pitchFamily="34" charset="0"/>
              </a:rPr>
              <a:t>Diskussion</a:t>
            </a:r>
            <a:r>
              <a:rPr lang="en-US" b="1" dirty="0">
                <a:solidFill>
                  <a:srgbClr val="EE4F27"/>
                </a:solidFill>
                <a:highlight>
                  <a:srgbClr val="EE4F27"/>
                </a:highlight>
                <a:latin typeface="Calibri" panose="020F0502020204030204" pitchFamily="34" charset="0"/>
                <a:cs typeface="Calibri" panose="020F0502020204030204" pitchFamily="34" charset="0"/>
              </a:rPr>
              <a:t>:</a:t>
            </a:r>
          </a:p>
          <a:p>
            <a:pPr>
              <a:buClr>
                <a:srgbClr val="EE4F27"/>
              </a:buClr>
            </a:pPr>
            <a:endParaRPr lang="tr-TR" sz="800" b="1" dirty="0">
              <a:solidFill>
                <a:srgbClr val="0C4659"/>
              </a:solidFill>
              <a:latin typeface="Calibri" panose="020F0502020204030204" pitchFamily="34" charset="0"/>
              <a:cs typeface="Calibri" panose="020F0502020204030204" pitchFamily="34" charset="0"/>
            </a:endParaRPr>
          </a:p>
          <a:p>
            <a:pPr>
              <a:lnSpc>
                <a:spcPts val="1980"/>
              </a:lnSpc>
              <a:buClr>
                <a:srgbClr val="EE4F27"/>
              </a:buClr>
            </a:pPr>
            <a:r>
              <a:rPr lang="en-US" sz="1600" dirty="0">
                <a:solidFill>
                  <a:srgbClr val="0C4659"/>
                </a:solidFill>
                <a:latin typeface="Calibri" panose="020F0502020204030204" pitchFamily="34" charset="0"/>
                <a:cs typeface="Calibri" panose="020F0502020204030204" pitchFamily="34" charset="0"/>
              </a:rPr>
              <a:t>„Hat der Artikel Quellen angegeben?“ „Ist die Überschrift irreführend?“ „Können Sie eine Parteinahme oder Voreingenommenheit gegenüber einer Konfliktpartei erkennen?“ „Sind Bilder oder Sprache emotional aufgeladen?“</a:t>
            </a:r>
          </a:p>
          <a:p>
            <a:pPr>
              <a:lnSpc>
                <a:spcPts val="1980"/>
              </a:lnSpc>
              <a:buClr>
                <a:srgbClr val="EE4F27"/>
              </a:buClr>
            </a:pPr>
            <a:endParaRPr lang="en-US" sz="1600" dirty="0">
              <a:solidFill>
                <a:srgbClr val="0C4659"/>
              </a:solidFill>
              <a:latin typeface="Calibri" panose="020F0502020204030204" pitchFamily="34" charset="0"/>
              <a:cs typeface="Calibri" panose="020F0502020204030204" pitchFamily="34" charset="0"/>
            </a:endParaRPr>
          </a:p>
        </p:txBody>
      </p:sp>
      <p:sp>
        <p:nvSpPr>
          <p:cNvPr id="67" name="Rounded Rectangle 66">
            <a:extLst>
              <a:ext uri="{FF2B5EF4-FFF2-40B4-BE49-F238E27FC236}">
                <a16:creationId xmlns:a16="http://schemas.microsoft.com/office/drawing/2014/main" id="{54C24078-3471-8FF2-D404-DC43A7269175}"/>
              </a:ext>
            </a:extLst>
          </p:cNvPr>
          <p:cNvSpPr/>
          <p:nvPr/>
        </p:nvSpPr>
        <p:spPr>
          <a:xfrm>
            <a:off x="5414758" y="4514089"/>
            <a:ext cx="6180816" cy="1531516"/>
          </a:xfrm>
          <a:prstGeom prst="roundRect">
            <a:avLst>
              <a:gd name="adj" fmla="val 6342"/>
            </a:avLst>
          </a:prstGeom>
          <a:solidFill>
            <a:schemeClr val="bg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8" name="Metin kutusu 2">
            <a:extLst>
              <a:ext uri="{FF2B5EF4-FFF2-40B4-BE49-F238E27FC236}">
                <a16:creationId xmlns:a16="http://schemas.microsoft.com/office/drawing/2014/main" id="{32E39425-66A7-1C7B-B213-F7B18E05A0D6}"/>
              </a:ext>
            </a:extLst>
          </p:cNvPr>
          <p:cNvSpPr txBox="1"/>
          <p:nvPr/>
        </p:nvSpPr>
        <p:spPr>
          <a:xfrm>
            <a:off x="5622579" y="4314309"/>
            <a:ext cx="5900283" cy="1641475"/>
          </a:xfrm>
          <a:prstGeom prst="rect">
            <a:avLst/>
          </a:prstGeom>
          <a:noFill/>
        </p:spPr>
        <p:txBody>
          <a:bodyPr wrap="square">
            <a:spAutoFit/>
          </a:bodyPr>
          <a:lstStyle/>
          <a:p>
            <a:pPr>
              <a:lnSpc>
                <a:spcPts val="2960"/>
              </a:lnSpc>
            </a:pPr>
            <a:r>
              <a:rPr lang="en-US" b="1" dirty="0">
                <a:solidFill>
                  <a:srgbClr val="0C4659"/>
                </a:solidFill>
                <a:highlight>
                  <a:srgbClr val="EE4F27"/>
                </a:highlight>
                <a:latin typeface="Calibri" panose="020F0502020204030204" pitchFamily="34" charset="0"/>
                <a:cs typeface="Calibri" panose="020F0502020204030204" pitchFamily="34" charset="0"/>
              </a:rPr>
              <a:t> </a:t>
            </a:r>
            <a:r>
              <a:rPr lang="en-US" b="1" dirty="0">
                <a:solidFill>
                  <a:schemeClr val="bg1"/>
                </a:solidFill>
                <a:highlight>
                  <a:srgbClr val="EE4F27"/>
                </a:highlight>
                <a:latin typeface="Calibri" panose="020F0502020204030204" pitchFamily="34" charset="0"/>
                <a:cs typeface="Calibri" panose="020F0502020204030204" pitchFamily="34" charset="0"/>
              </a:rPr>
              <a:t>Tipps</a:t>
            </a:r>
            <a:r>
              <a:rPr lang="en-US" b="1" dirty="0">
                <a:solidFill>
                  <a:srgbClr val="EE4F27"/>
                </a:solidFill>
                <a:highlight>
                  <a:srgbClr val="EE4F27"/>
                </a:highlight>
                <a:latin typeface="Calibri" panose="020F0502020204030204" pitchFamily="34" charset="0"/>
                <a:cs typeface="Calibri" panose="020F0502020204030204" pitchFamily="34" charset="0"/>
              </a:rPr>
              <a:t>:</a:t>
            </a:r>
          </a:p>
          <a:p>
            <a:pPr>
              <a:buClr>
                <a:srgbClr val="EE4F27"/>
              </a:buClr>
            </a:pPr>
            <a:endParaRPr lang="tr-TR" sz="800" b="1" dirty="0">
              <a:solidFill>
                <a:srgbClr val="0C4659"/>
              </a:solidFill>
              <a:latin typeface="Calibri" panose="020F0502020204030204" pitchFamily="34" charset="0"/>
              <a:cs typeface="Calibri" panose="020F0502020204030204" pitchFamily="34" charset="0"/>
            </a:endParaRPr>
          </a:p>
          <a:p>
            <a:pPr>
              <a:lnSpc>
                <a:spcPts val="1980"/>
              </a:lnSpc>
              <a:buClr>
                <a:srgbClr val="EE4F27"/>
              </a:buClr>
            </a:pPr>
            <a:r>
              <a:rPr lang="en-US" sz="1600" b="1" dirty="0">
                <a:solidFill>
                  <a:srgbClr val="0C4659"/>
                </a:solidFill>
                <a:latin typeface="Calibri" panose="020F0502020204030204" pitchFamily="34" charset="0"/>
                <a:cs typeface="Calibri" panose="020F0502020204030204" pitchFamily="34" charset="0"/>
              </a:rPr>
              <a:t>Weisen Sie innerhalb der Gruppen wechselnde Rollen zu</a:t>
            </a:r>
            <a:r>
              <a:rPr lang="en-US" sz="1600" dirty="0">
                <a:solidFill>
                  <a:srgbClr val="0C4659"/>
                </a:solidFill>
                <a:latin typeface="Calibri" panose="020F0502020204030204" pitchFamily="34" charset="0"/>
                <a:cs typeface="Calibri" panose="020F0502020204030204" pitchFamily="34" charset="0"/>
              </a:rPr>
              <a:t>: Moderator, Protokollführer, Ethikanalyst. Schließen Sie mit Gruppenpräsentationen oder einer gemeinsamen Tafel mit Verbesserungsvorschlägen für Vorschriften ab</a:t>
            </a:r>
          </a:p>
        </p:txBody>
      </p:sp>
      <p:grpSp>
        <p:nvGrpSpPr>
          <p:cNvPr id="69" name="Group 68">
            <a:extLst>
              <a:ext uri="{FF2B5EF4-FFF2-40B4-BE49-F238E27FC236}">
                <a16:creationId xmlns:a16="http://schemas.microsoft.com/office/drawing/2014/main" id="{D81AC904-96A9-B8A6-615F-68EF72B7A013}"/>
              </a:ext>
            </a:extLst>
          </p:cNvPr>
          <p:cNvGrpSpPr/>
          <p:nvPr/>
        </p:nvGrpSpPr>
        <p:grpSpPr>
          <a:xfrm>
            <a:off x="3996920" y="2001227"/>
            <a:ext cx="1474011" cy="135109"/>
            <a:chOff x="3996920" y="2001227"/>
            <a:chExt cx="1474011" cy="135109"/>
          </a:xfrm>
        </p:grpSpPr>
        <p:cxnSp>
          <p:nvCxnSpPr>
            <p:cNvPr id="70" name="Straight Connector 69">
              <a:extLst>
                <a:ext uri="{FF2B5EF4-FFF2-40B4-BE49-F238E27FC236}">
                  <a16:creationId xmlns:a16="http://schemas.microsoft.com/office/drawing/2014/main" id="{F0BD6258-EECC-0C37-E58E-D56DD702B2AD}"/>
                </a:ext>
              </a:extLst>
            </p:cNvPr>
            <p:cNvCxnSpPr>
              <a:cxnSpLocks/>
            </p:cNvCxnSpPr>
            <p:nvPr/>
          </p:nvCxnSpPr>
          <p:spPr>
            <a:xfrm>
              <a:off x="3996920" y="2068781"/>
              <a:ext cx="1338902"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71" name="Oval 70">
              <a:extLst>
                <a:ext uri="{FF2B5EF4-FFF2-40B4-BE49-F238E27FC236}">
                  <a16:creationId xmlns:a16="http://schemas.microsoft.com/office/drawing/2014/main" id="{D5D1326E-A180-BC2E-C552-996D41FD5199}"/>
                </a:ext>
              </a:extLst>
            </p:cNvPr>
            <p:cNvSpPr/>
            <p:nvPr/>
          </p:nvSpPr>
          <p:spPr>
            <a:xfrm>
              <a:off x="5335822" y="2001227"/>
              <a:ext cx="135109" cy="135109"/>
            </a:xfrm>
            <a:prstGeom prst="ellipse">
              <a:avLst/>
            </a:prstGeom>
            <a:solidFill>
              <a:schemeClr val="bg1"/>
            </a:solidFill>
            <a:ln>
              <a:solidFill>
                <a:srgbClr val="EE4F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grpSp>
      <p:grpSp>
        <p:nvGrpSpPr>
          <p:cNvPr id="72" name="Group 71">
            <a:extLst>
              <a:ext uri="{FF2B5EF4-FFF2-40B4-BE49-F238E27FC236}">
                <a16:creationId xmlns:a16="http://schemas.microsoft.com/office/drawing/2014/main" id="{51782914-6D7F-4A5C-FD38-90A962A4028C}"/>
              </a:ext>
            </a:extLst>
          </p:cNvPr>
          <p:cNvGrpSpPr/>
          <p:nvPr/>
        </p:nvGrpSpPr>
        <p:grpSpPr>
          <a:xfrm>
            <a:off x="3997877" y="3302857"/>
            <a:ext cx="1474011" cy="135109"/>
            <a:chOff x="3996920" y="2001227"/>
            <a:chExt cx="1474011" cy="135109"/>
          </a:xfrm>
        </p:grpSpPr>
        <p:cxnSp>
          <p:nvCxnSpPr>
            <p:cNvPr id="73" name="Straight Connector 72">
              <a:extLst>
                <a:ext uri="{FF2B5EF4-FFF2-40B4-BE49-F238E27FC236}">
                  <a16:creationId xmlns:a16="http://schemas.microsoft.com/office/drawing/2014/main" id="{5C01C0BE-72EE-3F7D-6914-5EAC286C52D9}"/>
                </a:ext>
              </a:extLst>
            </p:cNvPr>
            <p:cNvCxnSpPr>
              <a:cxnSpLocks/>
            </p:cNvCxnSpPr>
            <p:nvPr/>
          </p:nvCxnSpPr>
          <p:spPr>
            <a:xfrm>
              <a:off x="3996920" y="2068781"/>
              <a:ext cx="1338902"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74" name="Oval 73">
              <a:extLst>
                <a:ext uri="{FF2B5EF4-FFF2-40B4-BE49-F238E27FC236}">
                  <a16:creationId xmlns:a16="http://schemas.microsoft.com/office/drawing/2014/main" id="{E08E2A06-449C-863F-51C2-F3278B945EA2}"/>
                </a:ext>
              </a:extLst>
            </p:cNvPr>
            <p:cNvSpPr/>
            <p:nvPr/>
          </p:nvSpPr>
          <p:spPr>
            <a:xfrm>
              <a:off x="5335822" y="2001227"/>
              <a:ext cx="135109" cy="135109"/>
            </a:xfrm>
            <a:prstGeom prst="ellipse">
              <a:avLst/>
            </a:prstGeom>
            <a:solidFill>
              <a:schemeClr val="bg1"/>
            </a:solidFill>
            <a:ln>
              <a:solidFill>
                <a:srgbClr val="EE4F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grpSp>
      <p:grpSp>
        <p:nvGrpSpPr>
          <p:cNvPr id="75" name="Group 74">
            <a:extLst>
              <a:ext uri="{FF2B5EF4-FFF2-40B4-BE49-F238E27FC236}">
                <a16:creationId xmlns:a16="http://schemas.microsoft.com/office/drawing/2014/main" id="{364427D4-A454-03B3-DDD4-9292BF847EA2}"/>
              </a:ext>
            </a:extLst>
          </p:cNvPr>
          <p:cNvGrpSpPr/>
          <p:nvPr/>
        </p:nvGrpSpPr>
        <p:grpSpPr>
          <a:xfrm>
            <a:off x="3993576" y="5144738"/>
            <a:ext cx="1474011" cy="135109"/>
            <a:chOff x="3996920" y="2001227"/>
            <a:chExt cx="1474011" cy="135109"/>
          </a:xfrm>
        </p:grpSpPr>
        <p:cxnSp>
          <p:nvCxnSpPr>
            <p:cNvPr id="76" name="Straight Connector 75">
              <a:extLst>
                <a:ext uri="{FF2B5EF4-FFF2-40B4-BE49-F238E27FC236}">
                  <a16:creationId xmlns:a16="http://schemas.microsoft.com/office/drawing/2014/main" id="{E41565B6-D34E-3002-463B-A30418B97EF9}"/>
                </a:ext>
              </a:extLst>
            </p:cNvPr>
            <p:cNvCxnSpPr>
              <a:cxnSpLocks/>
            </p:cNvCxnSpPr>
            <p:nvPr/>
          </p:nvCxnSpPr>
          <p:spPr>
            <a:xfrm>
              <a:off x="3996920" y="2068781"/>
              <a:ext cx="1338902"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77" name="Oval 76">
              <a:extLst>
                <a:ext uri="{FF2B5EF4-FFF2-40B4-BE49-F238E27FC236}">
                  <a16:creationId xmlns:a16="http://schemas.microsoft.com/office/drawing/2014/main" id="{CC120A15-B78E-7980-AD00-D21BE1B1D473}"/>
                </a:ext>
              </a:extLst>
            </p:cNvPr>
            <p:cNvSpPr/>
            <p:nvPr/>
          </p:nvSpPr>
          <p:spPr>
            <a:xfrm>
              <a:off x="5335822" y="2001227"/>
              <a:ext cx="135109" cy="135109"/>
            </a:xfrm>
            <a:prstGeom prst="ellipse">
              <a:avLst/>
            </a:prstGeom>
            <a:solidFill>
              <a:schemeClr val="bg1"/>
            </a:solidFill>
            <a:ln>
              <a:solidFill>
                <a:srgbClr val="EE4F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78" name="Rectangle 77">
            <a:extLst>
              <a:ext uri="{FF2B5EF4-FFF2-40B4-BE49-F238E27FC236}">
                <a16:creationId xmlns:a16="http://schemas.microsoft.com/office/drawing/2014/main" id="{FA1F5C0A-22FF-2310-827B-233F4393767A}"/>
              </a:ext>
            </a:extLst>
          </p:cNvPr>
          <p:cNvSpPr/>
          <p:nvPr/>
        </p:nvSpPr>
        <p:spPr>
          <a:xfrm>
            <a:off x="4380614" y="1920766"/>
            <a:ext cx="627321" cy="34805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79" name="Graphic 78" descr="Bullseye outline">
            <a:extLst>
              <a:ext uri="{FF2B5EF4-FFF2-40B4-BE49-F238E27FC236}">
                <a16:creationId xmlns:a16="http://schemas.microsoft.com/office/drawing/2014/main" id="{ED661943-372D-6286-177A-0AD6BC9F568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77328" y="3083837"/>
            <a:ext cx="627321" cy="627321"/>
          </a:xfrm>
          <a:prstGeom prst="rect">
            <a:avLst/>
          </a:prstGeom>
        </p:spPr>
      </p:pic>
      <p:pic>
        <p:nvPicPr>
          <p:cNvPr id="80" name="Graphic 79" descr="Lights On with solid fill">
            <a:extLst>
              <a:ext uri="{FF2B5EF4-FFF2-40B4-BE49-F238E27FC236}">
                <a16:creationId xmlns:a16="http://schemas.microsoft.com/office/drawing/2014/main" id="{6EED76AD-654C-A297-5DBF-22374AD07EC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04444" y="4945232"/>
            <a:ext cx="581411" cy="581411"/>
          </a:xfrm>
          <a:prstGeom prst="rect">
            <a:avLst/>
          </a:prstGeom>
        </p:spPr>
      </p:pic>
      <p:pic>
        <p:nvPicPr>
          <p:cNvPr id="81" name="Graphic 80" descr="Chat outline">
            <a:extLst>
              <a:ext uri="{FF2B5EF4-FFF2-40B4-BE49-F238E27FC236}">
                <a16:creationId xmlns:a16="http://schemas.microsoft.com/office/drawing/2014/main" id="{028882FE-3DA4-BDFE-DF70-02C783F82FE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64976" y="1826405"/>
            <a:ext cx="667511" cy="667511"/>
          </a:xfrm>
          <a:prstGeom prst="rect">
            <a:avLst/>
          </a:prstGeom>
        </p:spPr>
      </p:pic>
      <p:cxnSp>
        <p:nvCxnSpPr>
          <p:cNvPr id="82" name="Straight Connector 81">
            <a:extLst>
              <a:ext uri="{FF2B5EF4-FFF2-40B4-BE49-F238E27FC236}">
                <a16:creationId xmlns:a16="http://schemas.microsoft.com/office/drawing/2014/main" id="{347CB15F-F190-59BA-5EE4-2EAAE21D18AB}"/>
              </a:ext>
            </a:extLst>
          </p:cNvPr>
          <p:cNvCxnSpPr>
            <a:cxnSpLocks/>
          </p:cNvCxnSpPr>
          <p:nvPr/>
        </p:nvCxnSpPr>
        <p:spPr>
          <a:xfrm flipV="1">
            <a:off x="3993576" y="359156"/>
            <a:ext cx="0" cy="6027092"/>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B631F404-3FF7-F0A8-BF26-288962E05EC6}"/>
              </a:ext>
            </a:extLst>
          </p:cNvPr>
          <p:cNvCxnSpPr>
            <a:cxnSpLocks/>
          </p:cNvCxnSpPr>
          <p:nvPr/>
        </p:nvCxnSpPr>
        <p:spPr>
          <a:xfrm>
            <a:off x="276689" y="1729446"/>
            <a:ext cx="3692338"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84" name="Metin kutusu 2">
            <a:extLst>
              <a:ext uri="{FF2B5EF4-FFF2-40B4-BE49-F238E27FC236}">
                <a16:creationId xmlns:a16="http://schemas.microsoft.com/office/drawing/2014/main" id="{6EAEE125-CFF9-7C33-60D4-3DC5EA801040}"/>
              </a:ext>
            </a:extLst>
          </p:cNvPr>
          <p:cNvSpPr txBox="1"/>
          <p:nvPr/>
        </p:nvSpPr>
        <p:spPr>
          <a:xfrm>
            <a:off x="675053" y="1486157"/>
            <a:ext cx="3075279" cy="5396734"/>
          </a:xfrm>
          <a:prstGeom prst="rect">
            <a:avLst/>
          </a:prstGeom>
          <a:noFill/>
        </p:spPr>
        <p:txBody>
          <a:bodyPr wrap="square">
            <a:spAutoFit/>
          </a:bodyPr>
          <a:lstStyle/>
          <a:p>
            <a:pPr>
              <a:lnSpc>
                <a:spcPts val="2960"/>
              </a:lnSpc>
            </a:pPr>
            <a:r>
              <a:rPr lang="en-US" sz="2000" b="1" dirty="0">
                <a:solidFill>
                  <a:srgbClr val="0C4659"/>
                </a:solidFill>
                <a:highlight>
                  <a:srgbClr val="EE4F27"/>
                </a:highlight>
                <a:latin typeface="Calibri" panose="020F0502020204030204" pitchFamily="34" charset="0"/>
                <a:cs typeface="Calibri" panose="020F0502020204030204" pitchFamily="34" charset="0"/>
              </a:rPr>
              <a:t> </a:t>
            </a:r>
            <a:r>
              <a:rPr lang="en-US" b="1" dirty="0">
                <a:solidFill>
                  <a:schemeClr val="bg1"/>
                </a:solidFill>
                <a:highlight>
                  <a:srgbClr val="EE4F27"/>
                </a:highlight>
                <a:latin typeface="Calibri" panose="020F0502020204030204" pitchFamily="34" charset="0"/>
                <a:cs typeface="Calibri" panose="020F0502020204030204" pitchFamily="34" charset="0"/>
              </a:rPr>
              <a:t>Aufgabe</a:t>
            </a:r>
            <a:r>
              <a:rPr lang="en-US" b="1" dirty="0">
                <a:solidFill>
                  <a:srgbClr val="EE4F27"/>
                </a:solidFill>
                <a:highlight>
                  <a:srgbClr val="EE4F27"/>
                </a:highlight>
                <a:latin typeface="Calibri" panose="020F0502020204030204" pitchFamily="34" charset="0"/>
                <a:cs typeface="Calibri" panose="020F0502020204030204" pitchFamily="34" charset="0"/>
              </a:rPr>
              <a:t>:</a:t>
            </a:r>
          </a:p>
          <a:p>
            <a:endParaRPr lang="tr-TR" sz="800" b="1" dirty="0">
              <a:solidFill>
                <a:srgbClr val="0C4659"/>
              </a:solidFill>
              <a:latin typeface="Calibri" panose="020F0502020204030204" pitchFamily="34" charset="0"/>
              <a:cs typeface="Calibri" panose="020F0502020204030204" pitchFamily="34" charset="0"/>
            </a:endParaRPr>
          </a:p>
          <a:p>
            <a:pPr>
              <a:lnSpc>
                <a:spcPts val="1980"/>
              </a:lnSpc>
              <a:buClr>
                <a:srgbClr val="EE4F27"/>
              </a:buClr>
            </a:pPr>
            <a:r>
              <a:rPr lang="en-US" sz="1600" dirty="0" err="1">
                <a:solidFill>
                  <a:srgbClr val="0C4659"/>
                </a:solidFill>
                <a:latin typeface="Calibri" panose="020F0502020204030204" pitchFamily="34" charset="0"/>
                <a:cs typeface="Calibri" panose="020F0502020204030204" pitchFamily="34" charset="0"/>
              </a:rPr>
              <a:t>Analysieren Sie, </a:t>
            </a:r>
            <a:r>
              <a:rPr lang="en-US" sz="1600" dirty="0">
                <a:solidFill>
                  <a:srgbClr val="0C4659"/>
                </a:solidFill>
                <a:latin typeface="Calibri" panose="020F0502020204030204" pitchFamily="34" charset="0"/>
                <a:cs typeface="Calibri" panose="020F0502020204030204" pitchFamily="34" charset="0"/>
              </a:rPr>
              <a:t>wie die in </a:t>
            </a:r>
            <a:r>
              <a:rPr lang="en-US" sz="1600" b="1" dirty="0">
                <a:solidFill>
                  <a:srgbClr val="0C4659"/>
                </a:solidFill>
                <a:latin typeface="Calibri" panose="020F0502020204030204" pitchFamily="34" charset="0"/>
                <a:cs typeface="Calibri" panose="020F0502020204030204" pitchFamily="34" charset="0"/>
              </a:rPr>
              <a:t>der  Resolution 1003(1993) </a:t>
            </a:r>
            <a:r>
              <a:rPr lang="en-US" sz="1600" dirty="0">
                <a:solidFill>
                  <a:srgbClr val="0C4659"/>
                </a:solidFill>
                <a:latin typeface="Calibri" panose="020F0502020204030204" pitchFamily="34" charset="0"/>
                <a:cs typeface="Calibri" panose="020F0502020204030204" pitchFamily="34" charset="0"/>
              </a:rPr>
              <a:t>des Europarats dargelegten journalistischen Ethikgrundsätze auf digitale Nachrichten über die Kriege im Gazastreifen und in der Ukraine angewendet werden. </a:t>
            </a:r>
          </a:p>
          <a:p>
            <a:pPr>
              <a:lnSpc>
                <a:spcPts val="1980"/>
              </a:lnSpc>
              <a:buClr>
                <a:srgbClr val="EE4F27"/>
              </a:buClr>
            </a:pPr>
            <a:endParaRPr lang="en-US" sz="1600" dirty="0">
              <a:solidFill>
                <a:srgbClr val="0C4659"/>
              </a:solidFill>
              <a:latin typeface="Calibri" panose="020F0502020204030204" pitchFamily="34" charset="0"/>
              <a:cs typeface="Calibri" panose="020F0502020204030204" pitchFamily="34" charset="0"/>
            </a:endParaRPr>
          </a:p>
          <a:p>
            <a:pPr>
              <a:lnSpc>
                <a:spcPts val="1980"/>
              </a:lnSpc>
              <a:buClr>
                <a:srgbClr val="EE4F27"/>
              </a:buClr>
            </a:pPr>
            <a:r>
              <a:rPr lang="en-US" sz="1600" dirty="0">
                <a:solidFill>
                  <a:srgbClr val="0C4659"/>
                </a:solidFill>
                <a:latin typeface="Calibri" panose="020F0502020204030204" pitchFamily="34" charset="0"/>
                <a:cs typeface="Calibri" panose="020F0502020204030204" pitchFamily="34" charset="0"/>
              </a:rPr>
              <a:t>Bewerten Sie Nachrichtenartikel hinsichtlich Genauigkeit, Unvoreingenommenheit und Genauigkeit und reflektieren Sie deren Rolle bei der Prägung des öffentlichen Verständnisses.</a:t>
            </a:r>
          </a:p>
          <a:p>
            <a:pPr>
              <a:lnSpc>
                <a:spcPts val="1980"/>
              </a:lnSpc>
              <a:buClr>
                <a:srgbClr val="EE4F27"/>
              </a:buClr>
            </a:pPr>
            <a:endParaRPr lang="en-US" sz="1600" dirty="0">
              <a:solidFill>
                <a:srgbClr val="0C4659"/>
              </a:solidFill>
              <a:latin typeface="Calibri" panose="020F0502020204030204" pitchFamily="34" charset="0"/>
              <a:cs typeface="Calibri" panose="020F0502020204030204" pitchFamily="34" charset="0"/>
            </a:endParaRPr>
          </a:p>
          <a:p>
            <a:pPr marL="342900" indent="-342900">
              <a:lnSpc>
                <a:spcPts val="2480"/>
              </a:lnSpc>
              <a:buClr>
                <a:srgbClr val="EE4F27"/>
              </a:buClr>
              <a:buFont typeface="Arial" panose="020B0604020202020204" pitchFamily="34" charset="0"/>
              <a:buChar char="•"/>
            </a:pPr>
            <a:endParaRPr lang="en-US" dirty="0">
              <a:solidFill>
                <a:srgbClr val="0C4659"/>
              </a:solidFill>
              <a:latin typeface="Calibri" panose="020F0502020204030204" pitchFamily="34" charset="0"/>
              <a:cs typeface="Calibri" panose="020F0502020204030204" pitchFamily="34" charset="0"/>
            </a:endParaRPr>
          </a:p>
          <a:p>
            <a:pPr marL="342900" indent="-342900">
              <a:lnSpc>
                <a:spcPts val="2480"/>
              </a:lnSpc>
              <a:buClr>
                <a:srgbClr val="EE4F27"/>
              </a:buClr>
              <a:buFont typeface="Arial" panose="020B0604020202020204" pitchFamily="34" charset="0"/>
              <a:buChar char="•"/>
            </a:pPr>
            <a:endParaRPr lang="en-US" dirty="0">
              <a:solidFill>
                <a:srgbClr val="0C4659"/>
              </a:solidFill>
              <a:latin typeface="Calibri" panose="020F0502020204030204" pitchFamily="34" charset="0"/>
              <a:cs typeface="Calibri" panose="020F0502020204030204" pitchFamily="34" charset="0"/>
            </a:endParaRPr>
          </a:p>
          <a:p>
            <a:pPr marL="342900" indent="-342900">
              <a:lnSpc>
                <a:spcPts val="2480"/>
              </a:lnSpc>
              <a:buClr>
                <a:srgbClr val="EE4F27"/>
              </a:buClr>
              <a:buFont typeface="Arial" panose="020B0604020202020204" pitchFamily="34" charset="0"/>
              <a:buChar char="•"/>
            </a:pPr>
            <a:endParaRPr lang="tr-TR" dirty="0">
              <a:solidFill>
                <a:srgbClr val="0C4659"/>
              </a:solidFill>
              <a:latin typeface="Calibri" panose="020F0502020204030204" pitchFamily="34" charset="0"/>
              <a:cs typeface="Calibri" panose="020F0502020204030204" pitchFamily="34" charset="0"/>
            </a:endParaRPr>
          </a:p>
        </p:txBody>
      </p:sp>
      <p:pic>
        <p:nvPicPr>
          <p:cNvPr id="85" name="Graphic 84">
            <a:extLst>
              <a:ext uri="{FF2B5EF4-FFF2-40B4-BE49-F238E27FC236}">
                <a16:creationId xmlns:a16="http://schemas.microsoft.com/office/drawing/2014/main" id="{086BCB41-46D0-DCF4-FF87-16B7C48E64C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383051" y="5318545"/>
            <a:ext cx="4881979" cy="3282710"/>
          </a:xfrm>
          <a:prstGeom prst="rect">
            <a:avLst/>
          </a:prstGeom>
        </p:spPr>
      </p:pic>
    </p:spTree>
    <p:extLst>
      <p:ext uri="{BB962C8B-B14F-4D97-AF65-F5344CB8AC3E}">
        <p14:creationId xmlns:p14="http://schemas.microsoft.com/office/powerpoint/2010/main" val="5110872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28A13-9C21-FB17-C516-A41C29432F8B}"/>
            </a:ext>
          </a:extLst>
        </p:cNvPr>
        <p:cNvGrpSpPr/>
        <p:nvPr/>
      </p:nvGrpSpPr>
      <p:grpSpPr>
        <a:xfrm>
          <a:off x="0" y="0"/>
          <a:ext cx="0" cy="0"/>
          <a:chOff x="0" y="0"/>
          <a:chExt cx="0" cy="0"/>
        </a:xfrm>
      </p:grpSpPr>
      <p:pic>
        <p:nvPicPr>
          <p:cNvPr id="4" name="Picture Placeholder 6" descr="A person sitting on the floor with a computer&#10;&#10;AI-generated content may be incorrect.">
            <a:extLst>
              <a:ext uri="{FF2B5EF4-FFF2-40B4-BE49-F238E27FC236}">
                <a16:creationId xmlns:a16="http://schemas.microsoft.com/office/drawing/2014/main" id="{A4BDE16B-BDD5-B3F3-4024-8A3FB8C4FD3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 Placeholder 1">
            <a:extLst>
              <a:ext uri="{FF2B5EF4-FFF2-40B4-BE49-F238E27FC236}">
                <a16:creationId xmlns:a16="http://schemas.microsoft.com/office/drawing/2014/main" id="{79F4ACF4-D67E-A178-992F-CDD75D1D35A5}"/>
              </a:ext>
            </a:extLst>
          </p:cNvPr>
          <p:cNvSpPr txBox="1">
            <a:spLocks/>
          </p:cNvSpPr>
          <p:nvPr/>
        </p:nvSpPr>
        <p:spPr>
          <a:xfrm>
            <a:off x="733930" y="2648959"/>
            <a:ext cx="4901340" cy="306642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3900"/>
              </a:lnSpc>
            </a:pPr>
            <a:r>
              <a:rPr lang="en-GB" sz="3600" b="1" dirty="0">
                <a:latin typeface="Calibri" panose="020F0502020204030204" pitchFamily="34" charset="0"/>
                <a:cs typeface="Calibri" panose="020F0502020204030204" pitchFamily="34" charset="0"/>
              </a:rPr>
              <a:t>Zusammenarbeit verschiedener Interessengruppen für eine inklusive digitale Governance</a:t>
            </a:r>
          </a:p>
          <a:p>
            <a:pPr lvl="0">
              <a:lnSpc>
                <a:spcPts val="3900"/>
              </a:lnSpc>
            </a:pPr>
            <a:endParaRPr lang="en-GB" sz="3600" b="1" dirty="0">
              <a:latin typeface="Calibri" panose="020F0502020204030204" pitchFamily="34" charset="0"/>
              <a:cs typeface="Calibri" panose="020F0502020204030204" pitchFamily="34" charset="0"/>
            </a:endParaRPr>
          </a:p>
          <a:p>
            <a:pPr lvl="0">
              <a:lnSpc>
                <a:spcPts val="3900"/>
              </a:lnSpc>
            </a:pPr>
            <a:endParaRPr lang="en-GB" sz="3600" dirty="0">
              <a:latin typeface="Calibri" panose="020F0502020204030204" pitchFamily="34" charset="0"/>
              <a:cs typeface="Calibri" panose="020F0502020204030204" pitchFamily="34" charset="0"/>
            </a:endParaRPr>
          </a:p>
        </p:txBody>
      </p:sp>
      <p:sp>
        <p:nvSpPr>
          <p:cNvPr id="7" name="Text Placeholder 2">
            <a:extLst>
              <a:ext uri="{FF2B5EF4-FFF2-40B4-BE49-F238E27FC236}">
                <a16:creationId xmlns:a16="http://schemas.microsoft.com/office/drawing/2014/main" id="{895C2CCC-B7B5-B800-9DFF-F207D2DD1812}"/>
              </a:ext>
            </a:extLst>
          </p:cNvPr>
          <p:cNvSpPr txBox="1">
            <a:spLocks/>
          </p:cNvSpPr>
          <p:nvPr/>
        </p:nvSpPr>
        <p:spPr>
          <a:xfrm>
            <a:off x="733931" y="1095586"/>
            <a:ext cx="4450069" cy="5822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90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5920"/>
              </a:lnSpc>
              <a:spcBef>
                <a:spcPts val="0"/>
              </a:spcBef>
            </a:pPr>
            <a:r>
              <a:rPr lang="en-US" sz="6000" b="1" dirty="0">
                <a:latin typeface="Calibri" panose="020F0502020204030204" pitchFamily="34" charset="0"/>
                <a:cs typeface="Calibri" panose="020F0502020204030204" pitchFamily="34" charset="0"/>
              </a:rPr>
              <a:t>Thema</a:t>
            </a:r>
            <a:r>
              <a:rPr lang="tr-TR" sz="6000" b="1" dirty="0">
                <a:latin typeface="Calibri" panose="020F0502020204030204" pitchFamily="34" charset="0"/>
                <a:cs typeface="Calibri" panose="020F0502020204030204" pitchFamily="34" charset="0"/>
              </a:rPr>
              <a:t> 2</a:t>
            </a:r>
            <a:endParaRPr lang="en-US" sz="6000" b="1" dirty="0">
              <a:latin typeface="Calibri" panose="020F0502020204030204" pitchFamily="34" charset="0"/>
              <a:cs typeface="Calibri" panose="020F0502020204030204" pitchFamily="34" charset="0"/>
            </a:endParaRPr>
          </a:p>
          <a:p>
            <a:pPr>
              <a:lnSpc>
                <a:spcPts val="5920"/>
              </a:lnSpc>
              <a:spcBef>
                <a:spcPts val="0"/>
              </a:spcBef>
            </a:pPr>
            <a:endParaRPr lang="en-IE" sz="6000" b="1" dirty="0">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4829ACE0-06DA-329B-1D04-022FDFFC9663}"/>
              </a:ext>
            </a:extLst>
          </p:cNvPr>
          <p:cNvSpPr/>
          <p:nvPr/>
        </p:nvSpPr>
        <p:spPr>
          <a:xfrm>
            <a:off x="0" y="2449638"/>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3FB5A1"/>
          </a:solidFill>
          <a:ln w="24491" cap="flat">
            <a:solidFill>
              <a:srgbClr val="3FB5A1"/>
            </a:solidFill>
            <a:prstDash val="solid"/>
            <a:miter/>
          </a:ln>
        </p:spPr>
        <p:txBody>
          <a:bodyPr rtlCol="0" anchor="ctr"/>
          <a:lstStyle/>
          <a:p>
            <a:endParaRPr lang="en-US" sz="1600">
              <a:latin typeface="Calibri" panose="020F0502020204030204" pitchFamily="34" charset="0"/>
              <a:cs typeface="Calibri" panose="020F0502020204030204" pitchFamily="34" charset="0"/>
            </a:endParaRPr>
          </a:p>
        </p:txBody>
      </p:sp>
      <p:pic>
        <p:nvPicPr>
          <p:cNvPr id="15" name="Graphic 14">
            <a:extLst>
              <a:ext uri="{FF2B5EF4-FFF2-40B4-BE49-F238E27FC236}">
                <a16:creationId xmlns:a16="http://schemas.microsoft.com/office/drawing/2014/main" id="{F1385138-5E30-7B4E-85A6-96BDB98DB28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3184600" y="4172645"/>
            <a:ext cx="5075589" cy="3412896"/>
          </a:xfrm>
          <a:prstGeom prst="rect">
            <a:avLst/>
          </a:prstGeom>
        </p:spPr>
      </p:pic>
    </p:spTree>
    <p:extLst>
      <p:ext uri="{BB962C8B-B14F-4D97-AF65-F5344CB8AC3E}">
        <p14:creationId xmlns:p14="http://schemas.microsoft.com/office/powerpoint/2010/main" val="1959463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1">
            <a:extLst>
              <a:ext uri="{FF2B5EF4-FFF2-40B4-BE49-F238E27FC236}">
                <a16:creationId xmlns:a16="http://schemas.microsoft.com/office/drawing/2014/main" id="{94A96EA8-6BEF-D389-7686-164A25C832E4}"/>
              </a:ext>
            </a:extLst>
          </p:cNvPr>
          <p:cNvSpPr>
            <a:spLocks noGrp="1"/>
          </p:cNvSpPr>
          <p:nvPr>
            <p:ph type="body" sz="quarter" idx="18"/>
          </p:nvPr>
        </p:nvSpPr>
        <p:spPr>
          <a:xfrm>
            <a:off x="6769100" y="1618150"/>
            <a:ext cx="4751731" cy="870198"/>
          </a:xfrm>
        </p:spPr>
        <p:txBody>
          <a:bodyPr/>
          <a:lstStyle/>
          <a:p>
            <a:pPr>
              <a:lnSpc>
                <a:spcPts val="3240"/>
              </a:lnSpc>
            </a:pPr>
            <a:r>
              <a:rPr lang="en-GB" dirty="0"/>
              <a:t>Zusammenarbeit verschiedener Interessengruppen für eine inklusive digitale Governance</a:t>
            </a:r>
          </a:p>
          <a:p>
            <a:pPr>
              <a:lnSpc>
                <a:spcPts val="3240"/>
              </a:lnSpc>
            </a:pPr>
            <a:endParaRPr lang="en-GB" dirty="0"/>
          </a:p>
          <a:p>
            <a:pPr>
              <a:lnSpc>
                <a:spcPts val="3240"/>
              </a:lnSpc>
            </a:pPr>
            <a:endParaRPr lang="en-GB" dirty="0"/>
          </a:p>
        </p:txBody>
      </p:sp>
      <p:sp>
        <p:nvSpPr>
          <p:cNvPr id="31" name="Text Placeholder 2">
            <a:extLst>
              <a:ext uri="{FF2B5EF4-FFF2-40B4-BE49-F238E27FC236}">
                <a16:creationId xmlns:a16="http://schemas.microsoft.com/office/drawing/2014/main" id="{F22F5F48-13B9-B732-76AF-93456E983CD6}"/>
              </a:ext>
            </a:extLst>
          </p:cNvPr>
          <p:cNvSpPr>
            <a:spLocks noGrp="1"/>
          </p:cNvSpPr>
          <p:nvPr>
            <p:ph type="body" sz="quarter" idx="19"/>
          </p:nvPr>
        </p:nvSpPr>
        <p:spPr>
          <a:xfrm>
            <a:off x="8569889" y="671353"/>
            <a:ext cx="2950942" cy="582540"/>
          </a:xfrm>
        </p:spPr>
        <p:txBody>
          <a:bodyPr/>
          <a:lstStyle/>
          <a:p>
            <a:pPr marL="0" indent="0" defTabSz="914400" rtl="0" eaLnBrk="1" latinLnBrk="0" hangingPunct="1">
              <a:lnSpc>
                <a:spcPct val="100000"/>
              </a:lnSpc>
              <a:spcBef>
                <a:spcPts val="0"/>
              </a:spcBef>
              <a:buFont typeface="Arial" panose="020B0604020202020204" pitchFamily="34" charset="0"/>
              <a:buNone/>
            </a:pPr>
            <a:r>
              <a:rPr lang="en-GB" sz="4000" dirty="0"/>
              <a:t>Überblick</a:t>
            </a:r>
          </a:p>
        </p:txBody>
      </p:sp>
      <p:sp>
        <p:nvSpPr>
          <p:cNvPr id="32" name="Text Placeholder 4">
            <a:extLst>
              <a:ext uri="{FF2B5EF4-FFF2-40B4-BE49-F238E27FC236}">
                <a16:creationId xmlns:a16="http://schemas.microsoft.com/office/drawing/2014/main" id="{ED80B8D4-3306-5143-8AF5-E5F9AE08DC6F}"/>
              </a:ext>
            </a:extLst>
          </p:cNvPr>
          <p:cNvSpPr txBox="1">
            <a:spLocks/>
          </p:cNvSpPr>
          <p:nvPr/>
        </p:nvSpPr>
        <p:spPr>
          <a:xfrm>
            <a:off x="4660900" y="4268570"/>
            <a:ext cx="7046421"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l" rtl="0">
              <a:lnSpc>
                <a:spcPts val="2340"/>
              </a:lnSpc>
              <a:spcBef>
                <a:spcPts val="0"/>
              </a:spcBef>
              <a:spcAft>
                <a:spcPts val="0"/>
              </a:spcAft>
              <a:buClr>
                <a:srgbClr val="0C4659"/>
              </a:buClr>
              <a:buSzPts val="2400"/>
              <a:buNone/>
            </a:pPr>
            <a:r>
              <a:rPr lang="en-US" sz="2000" dirty="0">
                <a:solidFill>
                  <a:srgbClr val="0C4659"/>
                </a:solidFill>
                <a:latin typeface="Calibri" panose="020F0502020204030204" pitchFamily="34" charset="0"/>
                <a:cs typeface="Calibri" panose="020F0502020204030204" pitchFamily="34" charset="0"/>
              </a:rPr>
              <a:t>Regierungen, zivilgesellschaftliche Organisationen (CSOs) und Technologieunternehmen müssen zusammenarbeiten, um komplexe digitale Herausforderungen zu bewältigen. Dieser Abschnitt untersucht, wie </a:t>
            </a:r>
            <a:r>
              <a:rPr lang="en-US" sz="2000" b="1" dirty="0">
                <a:solidFill>
                  <a:srgbClr val="0C4659"/>
                </a:solidFill>
                <a:latin typeface="Calibri" panose="020F0502020204030204" pitchFamily="34" charset="0"/>
                <a:cs typeface="Calibri" panose="020F0502020204030204" pitchFamily="34" charset="0"/>
              </a:rPr>
              <a:t>die Zusammenarbeit verschiedener Interessengruppen eine</a:t>
            </a:r>
            <a:r>
              <a:rPr lang="en-US" sz="2000" dirty="0">
                <a:solidFill>
                  <a:srgbClr val="0C4659"/>
                </a:solidFill>
                <a:latin typeface="Calibri" panose="020F0502020204030204" pitchFamily="34" charset="0"/>
                <a:cs typeface="Calibri" panose="020F0502020204030204" pitchFamily="34" charset="0"/>
              </a:rPr>
              <a:t> effektive </a:t>
            </a:r>
            <a:r>
              <a:rPr lang="en-US" sz="2000" b="1" dirty="0">
                <a:solidFill>
                  <a:srgbClr val="0C4659"/>
                </a:solidFill>
                <a:latin typeface="Calibri" panose="020F0502020204030204" pitchFamily="34" charset="0"/>
                <a:cs typeface="Calibri" panose="020F0502020204030204" pitchFamily="34" charset="0"/>
              </a:rPr>
              <a:t>Politikgestaltung</a:t>
            </a:r>
            <a:r>
              <a:rPr lang="en-US" sz="2000" dirty="0">
                <a:solidFill>
                  <a:srgbClr val="0C4659"/>
                </a:solidFill>
                <a:latin typeface="Calibri" panose="020F0502020204030204" pitchFamily="34" charset="0"/>
                <a:cs typeface="Calibri" panose="020F0502020204030204" pitchFamily="34" charset="0"/>
              </a:rPr>
              <a:t> prägt, wobei der Schwerpunkt auf </a:t>
            </a:r>
            <a:r>
              <a:rPr lang="en-US" sz="2000" b="1" dirty="0">
                <a:solidFill>
                  <a:srgbClr val="0C4659"/>
                </a:solidFill>
                <a:latin typeface="Calibri" panose="020F0502020204030204" pitchFamily="34" charset="0"/>
                <a:cs typeface="Calibri" panose="020F0502020204030204" pitchFamily="34" charset="0"/>
              </a:rPr>
              <a:t>Ansätzen der Koregulierung </a:t>
            </a:r>
            <a:r>
              <a:rPr lang="en-US" sz="2000" dirty="0">
                <a:solidFill>
                  <a:srgbClr val="0C4659"/>
                </a:solidFill>
                <a:latin typeface="Calibri" panose="020F0502020204030204" pitchFamily="34" charset="0"/>
                <a:cs typeface="Calibri" panose="020F0502020204030204" pitchFamily="34" charset="0"/>
              </a:rPr>
              <a:t>und der entscheidenden </a:t>
            </a:r>
            <a:r>
              <a:rPr lang="en-US" sz="2000" b="1" dirty="0">
                <a:solidFill>
                  <a:srgbClr val="0C4659"/>
                </a:solidFill>
                <a:latin typeface="Calibri" panose="020F0502020204030204" pitchFamily="34" charset="0"/>
                <a:cs typeface="Calibri" panose="020F0502020204030204" pitchFamily="34" charset="0"/>
              </a:rPr>
              <a:t>Rolle der Zivilgesellschaft </a:t>
            </a:r>
            <a:r>
              <a:rPr lang="en-US" sz="2000" dirty="0">
                <a:solidFill>
                  <a:srgbClr val="0C4659"/>
                </a:solidFill>
                <a:latin typeface="Calibri" panose="020F0502020204030204" pitchFamily="34" charset="0"/>
                <a:cs typeface="Calibri" panose="020F0502020204030204" pitchFamily="34" charset="0"/>
              </a:rPr>
              <a:t>in der digitalen Governance liegt.</a:t>
            </a:r>
          </a:p>
        </p:txBody>
      </p:sp>
      <p:sp>
        <p:nvSpPr>
          <p:cNvPr id="33" name="Text Placeholder 4">
            <a:extLst>
              <a:ext uri="{FF2B5EF4-FFF2-40B4-BE49-F238E27FC236}">
                <a16:creationId xmlns:a16="http://schemas.microsoft.com/office/drawing/2014/main" id="{3038EE2E-441E-208F-C173-F5BCD5464836}"/>
              </a:ext>
            </a:extLst>
          </p:cNvPr>
          <p:cNvSpPr txBox="1">
            <a:spLocks/>
          </p:cNvSpPr>
          <p:nvPr/>
        </p:nvSpPr>
        <p:spPr>
          <a:xfrm>
            <a:off x="660329" y="4268570"/>
            <a:ext cx="3340171"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sz="2000" b="1" dirty="0">
                <a:solidFill>
                  <a:srgbClr val="0C4659"/>
                </a:solidFill>
                <a:latin typeface="Calibri" panose="020F0502020204030204" pitchFamily="34" charset="0"/>
                <a:cs typeface="Calibri" panose="020F0502020204030204" pitchFamily="34" charset="0"/>
              </a:rPr>
              <a:t>In der sich rasch wandelnden digitalen Landschaft von heute kann kein Akteur allein für Sicherheit, Vertrauen und Inklusivität sorgen.</a:t>
            </a:r>
            <a:endParaRPr lang="en-IE" sz="2000" dirty="0">
              <a:solidFill>
                <a:srgbClr val="0C4659"/>
              </a:solidFill>
              <a:latin typeface="Calibri" panose="020F0502020204030204" pitchFamily="34" charset="0"/>
              <a:cs typeface="Calibri" panose="020F0502020204030204" pitchFamily="34" charset="0"/>
            </a:endParaRPr>
          </a:p>
        </p:txBody>
      </p:sp>
      <p:pic>
        <p:nvPicPr>
          <p:cNvPr id="5" name="Picture Placeholder 4" descr="A group of people sitting at a table looking at a computer&#10;&#10;AI-generated content may be incorrect.">
            <a:extLst>
              <a:ext uri="{FF2B5EF4-FFF2-40B4-BE49-F238E27FC236}">
                <a16:creationId xmlns:a16="http://schemas.microsoft.com/office/drawing/2014/main" id="{CC78F0A0-DCAD-F7C1-0E71-78B7E504FCCD}"/>
              </a:ext>
            </a:extLst>
          </p:cNvPr>
          <p:cNvPicPr>
            <a:picLocks noGrp="1" noChangeAspect="1"/>
          </p:cNvPicPr>
          <p:nvPr>
            <p:ph type="pic" sz="quarter" idx="67"/>
          </p:nvPr>
        </p:nvPicPr>
        <p:blipFill>
          <a:blip r:embed="rId2" cstate="screen">
            <a:extLst>
              <a:ext uri="{28A0092B-C50C-407E-A947-70E740481C1C}">
                <a14:useLocalDpi xmlns:a14="http://schemas.microsoft.com/office/drawing/2010/main"/>
              </a:ext>
            </a:extLst>
          </a:blip>
          <a:srcRect t="7053" b="7053"/>
          <a:stretch>
            <a:fillRect/>
          </a:stretch>
        </p:blipFill>
        <p:spPr/>
      </p:pic>
    </p:spTree>
    <p:extLst>
      <p:ext uri="{BB962C8B-B14F-4D97-AF65-F5344CB8AC3E}">
        <p14:creationId xmlns:p14="http://schemas.microsoft.com/office/powerpoint/2010/main" val="256074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8E5E6-D5DD-EAA2-9B7F-5D5C88A9649D}"/>
            </a:ext>
          </a:extLst>
        </p:cNvPr>
        <p:cNvGrpSpPr/>
        <p:nvPr/>
      </p:nvGrpSpPr>
      <p:grpSpPr>
        <a:xfrm>
          <a:off x="0" y="0"/>
          <a:ext cx="0" cy="0"/>
          <a:chOff x="0" y="0"/>
          <a:chExt cx="0" cy="0"/>
        </a:xfrm>
      </p:grpSpPr>
      <p:sp>
        <p:nvSpPr>
          <p:cNvPr id="25" name="Text Placeholder 5">
            <a:extLst>
              <a:ext uri="{FF2B5EF4-FFF2-40B4-BE49-F238E27FC236}">
                <a16:creationId xmlns:a16="http://schemas.microsoft.com/office/drawing/2014/main" id="{C0ED56C2-1117-ACF2-1491-353B94C675E4}"/>
              </a:ext>
            </a:extLst>
          </p:cNvPr>
          <p:cNvSpPr>
            <a:spLocks noGrp="1"/>
          </p:cNvSpPr>
          <p:nvPr>
            <p:ph type="body" sz="quarter" idx="18"/>
          </p:nvPr>
        </p:nvSpPr>
        <p:spPr>
          <a:xfrm>
            <a:off x="675020" y="3354030"/>
            <a:ext cx="3054298" cy="1049221"/>
          </a:xfrm>
        </p:spPr>
        <p:txBody>
          <a:bodyPr/>
          <a:lstStyle/>
          <a:p>
            <a:pPr>
              <a:lnSpc>
                <a:spcPts val="2580"/>
              </a:lnSpc>
            </a:pPr>
            <a:r>
              <a:rPr lang="en-US" sz="2000" dirty="0"/>
              <a:t>Zusammenarbeit verschiedener Interessengruppen für eine inklusive digitale Governance</a:t>
            </a:r>
          </a:p>
          <a:p>
            <a:pPr>
              <a:lnSpc>
                <a:spcPts val="2580"/>
              </a:lnSpc>
            </a:pPr>
            <a:endParaRPr lang="en-US" sz="2000" dirty="0"/>
          </a:p>
        </p:txBody>
      </p:sp>
      <p:sp>
        <p:nvSpPr>
          <p:cNvPr id="26" name="Text Placeholder 7">
            <a:extLst>
              <a:ext uri="{FF2B5EF4-FFF2-40B4-BE49-F238E27FC236}">
                <a16:creationId xmlns:a16="http://schemas.microsoft.com/office/drawing/2014/main" id="{F70AB83B-6D72-D4C8-7610-7EEE8C82FC89}"/>
              </a:ext>
            </a:extLst>
          </p:cNvPr>
          <p:cNvSpPr txBox="1">
            <a:spLocks/>
          </p:cNvSpPr>
          <p:nvPr/>
        </p:nvSpPr>
        <p:spPr>
          <a:xfrm>
            <a:off x="4312091" y="408852"/>
            <a:ext cx="5886009" cy="13956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ts val="3580"/>
              </a:lnSpc>
              <a:spcBef>
                <a:spcPts val="0"/>
              </a:spcBef>
              <a:defRPr/>
            </a:pPr>
            <a:r>
              <a:rPr lang="en-IE" sz="3200" b="1" dirty="0">
                <a:latin typeface="Calibri" panose="020F0502020204030204" pitchFamily="34" charset="0"/>
                <a:cs typeface="Calibri" panose="020F0502020204030204" pitchFamily="34" charset="0"/>
              </a:rPr>
              <a:t>Die Rolle zivilgesellschaftlicher Organisationen bei der Förderung ethischer digitaler Praktiken</a:t>
            </a:r>
          </a:p>
          <a:p>
            <a:pPr marL="0" indent="0" defTabSz="777514">
              <a:lnSpc>
                <a:spcPts val="3580"/>
              </a:lnSpc>
              <a:spcBef>
                <a:spcPts val="0"/>
              </a:spcBef>
              <a:defRPr/>
            </a:pPr>
            <a:endParaRPr lang="en-IE" sz="3200" dirty="0">
              <a:latin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E3101798-16BB-E1DD-7C95-63A04B7CFBD0}"/>
              </a:ext>
            </a:extLst>
          </p:cNvPr>
          <p:cNvCxnSpPr>
            <a:cxnSpLocks/>
          </p:cNvCxnSpPr>
          <p:nvPr/>
        </p:nvCxnSpPr>
        <p:spPr>
          <a:xfrm>
            <a:off x="4082903" y="1921726"/>
            <a:ext cx="53785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8" name="Text Placeholder 7">
            <a:extLst>
              <a:ext uri="{FF2B5EF4-FFF2-40B4-BE49-F238E27FC236}">
                <a16:creationId xmlns:a16="http://schemas.microsoft.com/office/drawing/2014/main" id="{085D67AD-4173-237C-F571-1FFBC171FB39}"/>
              </a:ext>
            </a:extLst>
          </p:cNvPr>
          <p:cNvSpPr txBox="1">
            <a:spLocks/>
          </p:cNvSpPr>
          <p:nvPr/>
        </p:nvSpPr>
        <p:spPr>
          <a:xfrm>
            <a:off x="4312091" y="2000875"/>
            <a:ext cx="7041709" cy="44482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ts val="2480"/>
              </a:lnSpc>
              <a:spcBef>
                <a:spcPts val="0"/>
              </a:spcBef>
              <a:defRPr/>
            </a:pPr>
            <a:r>
              <a:rPr lang="en-IE" sz="2000" b="1" i="1" dirty="0">
                <a:latin typeface="Calibri" panose="020F0502020204030204" pitchFamily="34" charset="0"/>
                <a:cs typeface="Calibri" panose="020F0502020204030204" pitchFamily="34" charset="0"/>
              </a:rPr>
              <a:t>Zivilgesellschaftliche Organisationen (CSOs) spielen eine entscheidende Rolle bei der Förderung von Transparenz, Rechenschaftspflicht und dem Schutz der Grundrechte im digitalen Umfeld.</a:t>
            </a:r>
          </a:p>
          <a:p>
            <a:pPr marL="0" indent="0" defTabSz="777514">
              <a:lnSpc>
                <a:spcPts val="2380"/>
              </a:lnSpc>
              <a:spcBef>
                <a:spcPts val="0"/>
              </a:spcBef>
              <a:defRPr/>
            </a:pPr>
            <a:endParaRPr lang="tr-TR" sz="2000" i="1" dirty="0">
              <a:latin typeface="Calibri" panose="020F0502020204030204" pitchFamily="34" charset="0"/>
              <a:cs typeface="Calibri" panose="020F0502020204030204" pitchFamily="34" charset="0"/>
            </a:endParaRPr>
          </a:p>
          <a:p>
            <a:pPr marL="0" indent="0" defTabSz="777514">
              <a:lnSpc>
                <a:spcPts val="2380"/>
              </a:lnSpc>
              <a:spcBef>
                <a:spcPts val="0"/>
              </a:spcBef>
              <a:defRPr/>
            </a:pPr>
            <a:endParaRPr lang="en-US" sz="2000" dirty="0">
              <a:latin typeface="Calibri" panose="020F0502020204030204" pitchFamily="34" charset="0"/>
              <a:cs typeface="Calibri" panose="020F0502020204030204" pitchFamily="34" charset="0"/>
            </a:endParaRPr>
          </a:p>
          <a:p>
            <a:pPr marL="0" marR="0" lvl="0" indent="0" algn="l" rtl="0">
              <a:lnSpc>
                <a:spcPts val="2380"/>
              </a:lnSpc>
              <a:spcBef>
                <a:spcPts val="600"/>
              </a:spcBef>
              <a:spcAft>
                <a:spcPts val="0"/>
              </a:spcAft>
              <a:buClr>
                <a:srgbClr val="0C4659"/>
              </a:buClr>
              <a:buSzPts val="2200"/>
              <a:buNone/>
            </a:pPr>
            <a:r>
              <a:rPr lang="en-US" sz="2000" dirty="0">
                <a:latin typeface="Calibri" panose="020F0502020204030204" pitchFamily="34" charset="0"/>
                <a:cs typeface="Calibri" panose="020F0502020204030204" pitchFamily="34" charset="0"/>
              </a:rPr>
              <a:t>Sie </a:t>
            </a:r>
            <a:r>
              <a:rPr lang="en-US" sz="2000" b="1" dirty="0">
                <a:latin typeface="Calibri" panose="020F0502020204030204" pitchFamily="34" charset="0"/>
                <a:cs typeface="Calibri" panose="020F0502020204030204" pitchFamily="34" charset="0"/>
              </a:rPr>
              <a:t>agieren als </a:t>
            </a:r>
            <a:r>
              <a:rPr lang="en-US" sz="2000" dirty="0">
                <a:latin typeface="Calibri" panose="020F0502020204030204" pitchFamily="34" charset="0"/>
                <a:cs typeface="Calibri" panose="020F0502020204030204" pitchFamily="34" charset="0"/>
              </a:rPr>
              <a:t>unabhängige </a:t>
            </a:r>
            <a:r>
              <a:rPr lang="en-US" sz="2000" b="1" dirty="0">
                <a:latin typeface="Calibri" panose="020F0502020204030204" pitchFamily="34" charset="0"/>
                <a:cs typeface="Calibri" panose="020F0502020204030204" pitchFamily="34" charset="0"/>
              </a:rPr>
              <a:t>Kontrollinstanzen, politische Einflussnehmer </a:t>
            </a:r>
            <a:r>
              <a:rPr lang="en-US" sz="2000" dirty="0">
                <a:latin typeface="Calibri" panose="020F0502020204030204" pitchFamily="34" charset="0"/>
                <a:cs typeface="Calibri" panose="020F0502020204030204" pitchFamily="34" charset="0"/>
              </a:rPr>
              <a:t>und </a:t>
            </a:r>
            <a:r>
              <a:rPr lang="en-US" sz="2000" b="1" dirty="0">
                <a:latin typeface="Calibri" panose="020F0502020204030204" pitchFamily="34" charset="0"/>
                <a:cs typeface="Calibri" panose="020F0502020204030204" pitchFamily="34" charset="0"/>
              </a:rPr>
              <a:t>Aufklärer der Öffentlichkeit </a:t>
            </a:r>
            <a:r>
              <a:rPr lang="en-US" sz="2000" dirty="0">
                <a:latin typeface="Calibri" panose="020F0502020204030204" pitchFamily="34" charset="0"/>
                <a:cs typeface="Calibri" panose="020F0502020204030204" pitchFamily="34" charset="0"/>
              </a:rPr>
              <a:t>– und drängen Plattformen und Regierungen dazu</a:t>
            </a:r>
            <a:r>
              <a:rPr lang="en-US" sz="2000" b="1" dirty="0">
                <a:latin typeface="Calibri" panose="020F0502020204030204" pitchFamily="34" charset="0"/>
                <a:cs typeface="Calibri" panose="020F0502020204030204" pitchFamily="34" charset="0"/>
              </a:rPr>
              <a:t>, ethische Standards </a:t>
            </a:r>
            <a:r>
              <a:rPr lang="en-US" sz="2000" dirty="0">
                <a:latin typeface="Calibri" panose="020F0502020204030204" pitchFamily="34" charset="0"/>
                <a:cs typeface="Calibri" panose="020F0502020204030204" pitchFamily="34" charset="0"/>
              </a:rPr>
              <a:t>einzuhalten,</a:t>
            </a:r>
            <a:r>
              <a:rPr lang="en-US" sz="2000" b="1" dirty="0">
                <a:latin typeface="Calibri" panose="020F0502020204030204" pitchFamily="34" charset="0"/>
                <a:cs typeface="Calibri" panose="020F0502020204030204" pitchFamily="34" charset="0"/>
              </a:rPr>
              <a:t> die Rechte der Nutzer zu respektieren </a:t>
            </a:r>
            <a:r>
              <a:rPr lang="en-US" sz="2000" dirty="0">
                <a:latin typeface="Calibri" panose="020F0502020204030204" pitchFamily="34" charset="0"/>
                <a:cs typeface="Calibri" panose="020F0502020204030204" pitchFamily="34" charset="0"/>
              </a:rPr>
              <a:t>und einen </a:t>
            </a:r>
            <a:r>
              <a:rPr lang="en-US" sz="2000" b="1" dirty="0">
                <a:latin typeface="Calibri" panose="020F0502020204030204" pitchFamily="34" charset="0"/>
                <a:cs typeface="Calibri" panose="020F0502020204030204" pitchFamily="34" charset="0"/>
              </a:rPr>
              <a:t>sichereren, gerechteren digitalen Raum für alle </a:t>
            </a:r>
            <a:r>
              <a:rPr lang="en-US" sz="2000" dirty="0">
                <a:latin typeface="Calibri" panose="020F0502020204030204" pitchFamily="34" charset="0"/>
                <a:cs typeface="Calibri" panose="020F0502020204030204" pitchFamily="34" charset="0"/>
              </a:rPr>
              <a:t>zu gewährleisten</a:t>
            </a:r>
            <a:r>
              <a:rPr lang="en-US" sz="2000" b="1" dirty="0">
                <a:latin typeface="Calibri" panose="020F0502020204030204" pitchFamily="34" charset="0"/>
                <a:cs typeface="Calibri" panose="020F0502020204030204" pitchFamily="34" charset="0"/>
              </a:rPr>
              <a:t>.</a:t>
            </a:r>
            <a:endParaRPr lang="en-US" sz="2000" b="1" dirty="0">
              <a:latin typeface="Calibri" panose="020F0502020204030204" pitchFamily="34" charset="0"/>
              <a:ea typeface="Aharoni"/>
              <a:cs typeface="Calibri" panose="020F0502020204030204" pitchFamily="34" charset="0"/>
              <a:sym typeface="Aharoni"/>
            </a:endParaRPr>
          </a:p>
          <a:p>
            <a:pPr marL="0" indent="0" defTabSz="777514">
              <a:lnSpc>
                <a:spcPts val="2480"/>
              </a:lnSpc>
              <a:spcBef>
                <a:spcPts val="0"/>
              </a:spcBef>
              <a:defRPr/>
            </a:pPr>
            <a:endParaRPr lang="en-IE" sz="2000" dirty="0">
              <a:latin typeface="Calibri" panose="020F0502020204030204" pitchFamily="34" charset="0"/>
              <a:cs typeface="Calibri" panose="020F0502020204030204" pitchFamily="34" charset="0"/>
            </a:endParaRPr>
          </a:p>
        </p:txBody>
      </p:sp>
      <p:sp>
        <p:nvSpPr>
          <p:cNvPr id="29" name="Text Placeholder 6">
            <a:extLst>
              <a:ext uri="{FF2B5EF4-FFF2-40B4-BE49-F238E27FC236}">
                <a16:creationId xmlns:a16="http://schemas.microsoft.com/office/drawing/2014/main" id="{415C3756-DC44-E429-B4FC-C3F611F9A4AD}"/>
              </a:ext>
            </a:extLst>
          </p:cNvPr>
          <p:cNvSpPr>
            <a:spLocks noGrp="1"/>
          </p:cNvSpPr>
          <p:nvPr>
            <p:ph type="body" sz="quarter" idx="19"/>
          </p:nvPr>
        </p:nvSpPr>
        <p:spPr>
          <a:xfrm>
            <a:off x="606375" y="2392164"/>
            <a:ext cx="3122943" cy="385564"/>
          </a:xfrm>
        </p:spPr>
        <p:txBody>
          <a:bodyPr/>
          <a:lstStyle/>
          <a:p>
            <a:r>
              <a:rPr lang="en-US" sz="2400" dirty="0"/>
              <a:t>Schwerpunktbereich 1 </a:t>
            </a:r>
          </a:p>
        </p:txBody>
      </p:sp>
      <p:pic>
        <p:nvPicPr>
          <p:cNvPr id="30" name="Google Shape;767;p57">
            <a:extLst>
              <a:ext uri="{FF2B5EF4-FFF2-40B4-BE49-F238E27FC236}">
                <a16:creationId xmlns:a16="http://schemas.microsoft.com/office/drawing/2014/main" id="{DBBABE73-DCB9-4B06-A306-E2B16626F911}"/>
              </a:ext>
            </a:extLst>
          </p:cNvPr>
          <p:cNvPicPr preferRelativeResize="0"/>
          <p:nvPr/>
        </p:nvPicPr>
        <p:blipFill>
          <a:blip r:embed="rId2" cstate="screen">
            <a:alphaModFix/>
            <a:extLst>
              <a:ext uri="{28A0092B-C50C-407E-A947-70E740481C1C}">
                <a14:useLocalDpi xmlns:a14="http://schemas.microsoft.com/office/drawing/2010/main"/>
              </a:ext>
            </a:extLst>
          </a:blip>
          <a:stretch>
            <a:fillRect/>
          </a:stretch>
        </p:blipFill>
        <p:spPr>
          <a:xfrm>
            <a:off x="406400" y="900"/>
            <a:ext cx="3408376" cy="2287399"/>
          </a:xfrm>
          <a:prstGeom prst="rect">
            <a:avLst/>
          </a:prstGeom>
          <a:noFill/>
          <a:ln>
            <a:noFill/>
          </a:ln>
        </p:spPr>
      </p:pic>
    </p:spTree>
    <p:extLst>
      <p:ext uri="{BB962C8B-B14F-4D97-AF65-F5344CB8AC3E}">
        <p14:creationId xmlns:p14="http://schemas.microsoft.com/office/powerpoint/2010/main" val="3071359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D81AC-B5A1-1B7D-5C7F-77940A2809DA}"/>
            </a:ext>
          </a:extLst>
        </p:cNvPr>
        <p:cNvGrpSpPr/>
        <p:nvPr/>
      </p:nvGrpSpPr>
      <p:grpSpPr>
        <a:xfrm>
          <a:off x="0" y="0"/>
          <a:ext cx="0" cy="0"/>
          <a:chOff x="0" y="0"/>
          <a:chExt cx="0" cy="0"/>
        </a:xfrm>
      </p:grpSpPr>
      <p:sp>
        <p:nvSpPr>
          <p:cNvPr id="12" name="Text Placeholder 4">
            <a:extLst>
              <a:ext uri="{FF2B5EF4-FFF2-40B4-BE49-F238E27FC236}">
                <a16:creationId xmlns:a16="http://schemas.microsoft.com/office/drawing/2014/main" id="{B4328601-4B91-4AD4-8D7B-E5118DC17C97}"/>
              </a:ext>
            </a:extLst>
          </p:cNvPr>
          <p:cNvSpPr txBox="1">
            <a:spLocks/>
          </p:cNvSpPr>
          <p:nvPr/>
        </p:nvSpPr>
        <p:spPr>
          <a:xfrm>
            <a:off x="5527738" y="552517"/>
            <a:ext cx="6010481" cy="4959284"/>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spcBef>
                <a:spcPts val="0"/>
              </a:spcBef>
              <a:buClr>
                <a:srgbClr val="3FB5A1"/>
              </a:buClr>
              <a:buFont typeface="Arial"/>
              <a:buChar char="•"/>
            </a:pPr>
            <a:r>
              <a:rPr lang="en-US" sz="2000" dirty="0">
                <a:solidFill>
                  <a:srgbClr val="0C4659"/>
                </a:solidFill>
                <a:latin typeface="Calibri" panose="020F0502020204030204" pitchFamily="34" charset="0"/>
                <a:cs typeface="Calibri" panose="020F0502020204030204" pitchFamily="34" charset="0"/>
              </a:rPr>
              <a:t>Es handelt sich um eine zivilgesellschaftliche Initiative, die </a:t>
            </a:r>
            <a:r>
              <a:rPr lang="en-US" sz="2000" b="1" dirty="0">
                <a:solidFill>
                  <a:srgbClr val="0C4659"/>
                </a:solidFill>
                <a:latin typeface="Calibri" panose="020F0502020204030204" pitchFamily="34" charset="0"/>
                <a:cs typeface="Calibri" panose="020F0502020204030204" pitchFamily="34" charset="0"/>
              </a:rPr>
              <a:t>sich für gemeinsame Standards für die Faktenprüfung </a:t>
            </a:r>
            <a:r>
              <a:rPr lang="en-US" sz="2000" dirty="0">
                <a:solidFill>
                  <a:srgbClr val="0C4659"/>
                </a:solidFill>
                <a:latin typeface="Calibri" panose="020F0502020204030204" pitchFamily="34" charset="0"/>
                <a:cs typeface="Calibri" panose="020F0502020204030204" pitchFamily="34" charset="0"/>
              </a:rPr>
              <a:t>in ganz Europa </a:t>
            </a:r>
            <a:r>
              <a:rPr lang="en-US" sz="2000" b="1" dirty="0">
                <a:solidFill>
                  <a:srgbClr val="0C4659"/>
                </a:solidFill>
                <a:latin typeface="Calibri" panose="020F0502020204030204" pitchFamily="34" charset="0"/>
                <a:cs typeface="Calibri" panose="020F0502020204030204" pitchFamily="34" charset="0"/>
              </a:rPr>
              <a:t>einsetzt</a:t>
            </a:r>
            <a:r>
              <a:rPr lang="en-US" sz="2000" dirty="0">
                <a:solidFill>
                  <a:srgbClr val="0C4659"/>
                </a:solidFill>
                <a:latin typeface="Calibri" panose="020F0502020204030204" pitchFamily="34" charset="0"/>
                <a:cs typeface="Calibri" panose="020F0502020204030204" pitchFamily="34" charset="0"/>
              </a:rPr>
              <a:t>.</a:t>
            </a:r>
          </a:p>
          <a:p>
            <a:pPr marL="342900" lvl="0" indent="-342900" algn="l" rtl="0">
              <a:lnSpc>
                <a:spcPts val="2340"/>
              </a:lnSpc>
              <a:spcAft>
                <a:spcPts val="0"/>
              </a:spcAft>
              <a:buClr>
                <a:srgbClr val="3FB5A1"/>
              </a:buClr>
              <a:buSzPts val="2400"/>
              <a:buFont typeface="Arial"/>
              <a:buChar char="•"/>
            </a:pPr>
            <a:r>
              <a:rPr lang="en-US" sz="2000" dirty="0">
                <a:solidFill>
                  <a:srgbClr val="0C4659"/>
                </a:solidFill>
                <a:latin typeface="Calibri" panose="020F0502020204030204" pitchFamily="34" charset="0"/>
                <a:cs typeface="Calibri" panose="020F0502020204030204" pitchFamily="34" charset="0"/>
              </a:rPr>
              <a:t>Entwickelt von unabhängigen europäischen Faktenprüfern, um ethische, transparente und professionelle Praktiken zu gewährleisten.</a:t>
            </a:r>
          </a:p>
          <a:p>
            <a:pPr marL="342900" lvl="0" indent="-342900" algn="l" rtl="0">
              <a:lnSpc>
                <a:spcPts val="2340"/>
              </a:lnSpc>
              <a:spcAft>
                <a:spcPts val="0"/>
              </a:spcAft>
              <a:buClr>
                <a:srgbClr val="3FB5A1"/>
              </a:buClr>
              <a:buSzPts val="2400"/>
              <a:buFont typeface="Arial"/>
              <a:buChar char="•"/>
            </a:pPr>
            <a:r>
              <a:rPr lang="en-US" sz="2000" b="1" dirty="0">
                <a:solidFill>
                  <a:srgbClr val="0C4659"/>
                </a:solidFill>
                <a:latin typeface="Calibri" panose="020F0502020204030204" pitchFamily="34" charset="0"/>
                <a:cs typeface="Calibri" panose="020F0502020204030204" pitchFamily="34" charset="0"/>
              </a:rPr>
              <a:t>Bekämpft Desinformation </a:t>
            </a:r>
            <a:r>
              <a:rPr lang="en-US" sz="2000" dirty="0">
                <a:solidFill>
                  <a:srgbClr val="0C4659"/>
                </a:solidFill>
                <a:latin typeface="Calibri" panose="020F0502020204030204" pitchFamily="34" charset="0"/>
                <a:cs typeface="Calibri" panose="020F0502020204030204" pitchFamily="34" charset="0"/>
              </a:rPr>
              <a:t>durch Methodik und hohe redaktionelle Standards.</a:t>
            </a:r>
          </a:p>
          <a:p>
            <a:pPr marL="342900" lvl="0" indent="-342900" algn="l" rtl="0">
              <a:lnSpc>
                <a:spcPts val="2340"/>
              </a:lnSpc>
              <a:spcAft>
                <a:spcPts val="0"/>
              </a:spcAft>
              <a:buClr>
                <a:srgbClr val="3FB5A1"/>
              </a:buClr>
              <a:buSzPts val="2400"/>
              <a:buFont typeface="Arial"/>
              <a:buChar char="•"/>
            </a:pPr>
            <a:r>
              <a:rPr lang="en-US" sz="2000" b="1" dirty="0">
                <a:solidFill>
                  <a:srgbClr val="0C4659"/>
                </a:solidFill>
                <a:latin typeface="Calibri" panose="020F0502020204030204" pitchFamily="34" charset="0"/>
                <a:cs typeface="Calibri" panose="020F0502020204030204" pitchFamily="34" charset="0"/>
              </a:rPr>
              <a:t>Fördert die Zusammenarbeit, </a:t>
            </a:r>
            <a:r>
              <a:rPr lang="en-US" sz="2000" dirty="0">
                <a:solidFill>
                  <a:srgbClr val="0C4659"/>
                </a:solidFill>
                <a:latin typeface="Calibri" panose="020F0502020204030204" pitchFamily="34" charset="0"/>
                <a:cs typeface="Calibri" panose="020F0502020204030204" pitchFamily="34" charset="0"/>
              </a:rPr>
              <a:t>um die Integrität öffentlicher Informationen zu stärken.</a:t>
            </a:r>
          </a:p>
          <a:p>
            <a:pPr marL="342900" lvl="0" indent="-342900" algn="l" rtl="0">
              <a:lnSpc>
                <a:spcPts val="2340"/>
              </a:lnSpc>
              <a:spcAft>
                <a:spcPts val="0"/>
              </a:spcAft>
              <a:buClr>
                <a:srgbClr val="3FB5A1"/>
              </a:buClr>
              <a:buSzPts val="2400"/>
              <a:buFont typeface="Arial"/>
              <a:buChar char="•"/>
            </a:pPr>
            <a:r>
              <a:rPr lang="en-US" sz="2000" dirty="0">
                <a:solidFill>
                  <a:srgbClr val="0C4659"/>
                </a:solidFill>
                <a:latin typeface="Calibri" panose="020F0502020204030204" pitchFamily="34" charset="0"/>
                <a:cs typeface="Calibri" panose="020F0502020204030204" pitchFamily="34" charset="0"/>
              </a:rPr>
              <a:t>Die Mitglieder </a:t>
            </a:r>
            <a:r>
              <a:rPr lang="en-US" sz="2000" b="1" dirty="0">
                <a:solidFill>
                  <a:srgbClr val="0C4659"/>
                </a:solidFill>
                <a:latin typeface="Calibri" panose="020F0502020204030204" pitchFamily="34" charset="0"/>
                <a:cs typeface="Calibri" panose="020F0502020204030204" pitchFamily="34" charset="0"/>
              </a:rPr>
              <a:t>verpflichten sich zu Transparenz, Unparteilichkeit </a:t>
            </a:r>
            <a:r>
              <a:rPr lang="en-US" sz="2000" dirty="0">
                <a:solidFill>
                  <a:srgbClr val="0C4659"/>
                </a:solidFill>
                <a:latin typeface="Calibri" panose="020F0502020204030204" pitchFamily="34" charset="0"/>
                <a:cs typeface="Calibri" panose="020F0502020204030204" pitchFamily="34" charset="0"/>
              </a:rPr>
              <a:t>und </a:t>
            </a:r>
            <a:r>
              <a:rPr lang="en-US" sz="2000" b="1" dirty="0">
                <a:solidFill>
                  <a:srgbClr val="0C4659"/>
                </a:solidFill>
                <a:latin typeface="Calibri" panose="020F0502020204030204" pitchFamily="34" charset="0"/>
                <a:cs typeface="Calibri" panose="020F0502020204030204" pitchFamily="34" charset="0"/>
              </a:rPr>
              <a:t>Genauigkeit</a:t>
            </a:r>
            <a:r>
              <a:rPr lang="en-US" sz="2000" dirty="0">
                <a:solidFill>
                  <a:srgbClr val="0C4659"/>
                </a:solidFill>
                <a:latin typeface="Calibri" panose="020F0502020204030204" pitchFamily="34" charset="0"/>
                <a:cs typeface="Calibri" panose="020F0502020204030204" pitchFamily="34" charset="0"/>
              </a:rPr>
              <a:t>.</a:t>
            </a:r>
          </a:p>
          <a:p>
            <a:pPr marL="342900" lvl="0" indent="-342900" algn="l" rtl="0">
              <a:lnSpc>
                <a:spcPts val="2340"/>
              </a:lnSpc>
              <a:spcAft>
                <a:spcPts val="0"/>
              </a:spcAft>
              <a:buClr>
                <a:srgbClr val="3FB5A1"/>
              </a:buClr>
              <a:buSzPts val="2400"/>
              <a:buFont typeface="Arial"/>
              <a:buChar char="•"/>
            </a:pPr>
            <a:r>
              <a:rPr lang="en-US" sz="2000" dirty="0">
                <a:solidFill>
                  <a:srgbClr val="0C4659"/>
                </a:solidFill>
                <a:latin typeface="Calibri" panose="020F0502020204030204" pitchFamily="34" charset="0"/>
                <a:cs typeface="Calibri" panose="020F0502020204030204" pitchFamily="34" charset="0"/>
              </a:rPr>
              <a:t>Spielt eine wichtige Rolle bei der Stärkung des unabhängigen Journalismus und der Glaubwürdigkeit der Medien </a:t>
            </a:r>
          </a:p>
        </p:txBody>
      </p:sp>
      <p:sp>
        <p:nvSpPr>
          <p:cNvPr id="5" name="Text Placeholder 3">
            <a:extLst>
              <a:ext uri="{FF2B5EF4-FFF2-40B4-BE49-F238E27FC236}">
                <a16:creationId xmlns:a16="http://schemas.microsoft.com/office/drawing/2014/main" id="{87B016D4-3A05-CE03-6539-0892B8156654}"/>
              </a:ext>
            </a:extLst>
          </p:cNvPr>
          <p:cNvSpPr txBox="1">
            <a:spLocks/>
          </p:cNvSpPr>
          <p:nvPr/>
        </p:nvSpPr>
        <p:spPr>
          <a:xfrm>
            <a:off x="653780" y="472365"/>
            <a:ext cx="359648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3520"/>
              </a:lnSpc>
              <a:spcBef>
                <a:spcPts val="0"/>
              </a:spcBef>
            </a:pPr>
            <a:r>
              <a:rPr lang="en-US" sz="3200" dirty="0">
                <a:latin typeface="Calibri" panose="020F0502020204030204" pitchFamily="34" charset="0"/>
                <a:cs typeface="Calibri" panose="020F0502020204030204" pitchFamily="34" charset="0"/>
              </a:rPr>
              <a:t>Das Europäische Netzwerk für Faktenprüfungsstandards (EFCSN) </a:t>
            </a:r>
          </a:p>
          <a:p>
            <a:pPr lvl="0">
              <a:lnSpc>
                <a:spcPts val="3520"/>
              </a:lnSpc>
              <a:spcBef>
                <a:spcPts val="0"/>
              </a:spcBef>
            </a:pPr>
            <a:endParaRPr lang="en-US" sz="3200" dirty="0">
              <a:latin typeface="Calibri" panose="020F0502020204030204" pitchFamily="34" charset="0"/>
              <a:cs typeface="Calibri" panose="020F0502020204030204" pitchFamily="34" charset="0"/>
            </a:endParaRPr>
          </a:p>
          <a:p>
            <a:pPr lvl="0">
              <a:lnSpc>
                <a:spcPts val="3520"/>
              </a:lnSpc>
              <a:spcBef>
                <a:spcPts val="0"/>
              </a:spcBef>
            </a:pPr>
            <a:endParaRPr lang="en-US" sz="3200"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AADA6231-D2B1-449D-6D68-16619AE9C578}"/>
              </a:ext>
            </a:extLst>
          </p:cNvPr>
          <p:cNvCxnSpPr>
            <a:cxnSpLocks/>
          </p:cNvCxnSpPr>
          <p:nvPr/>
        </p:nvCxnSpPr>
        <p:spPr>
          <a:xfrm>
            <a:off x="0" y="2510828"/>
            <a:ext cx="3955448"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85AA157B-1415-D8F4-AFCC-E27EF0FC1E2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89316" y="2385977"/>
            <a:ext cx="6010481" cy="4041530"/>
          </a:xfrm>
          <a:prstGeom prst="rect">
            <a:avLst/>
          </a:prstGeom>
        </p:spPr>
      </p:pic>
      <p:pic>
        <p:nvPicPr>
          <p:cNvPr id="2" name="Picture 1">
            <a:extLst>
              <a:ext uri="{FF2B5EF4-FFF2-40B4-BE49-F238E27FC236}">
                <a16:creationId xmlns:a16="http://schemas.microsoft.com/office/drawing/2014/main" id="{579FB0D0-407C-E0CE-D4B2-CE96B1D7C0F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2911602"/>
            <a:ext cx="5219062" cy="3985710"/>
          </a:xfrm>
          <a:prstGeom prst="rect">
            <a:avLst/>
          </a:prstGeom>
          <a:noFill/>
        </p:spPr>
      </p:pic>
      <p:sp>
        <p:nvSpPr>
          <p:cNvPr id="13" name="Rectangle 12">
            <a:extLst>
              <a:ext uri="{FF2B5EF4-FFF2-40B4-BE49-F238E27FC236}">
                <a16:creationId xmlns:a16="http://schemas.microsoft.com/office/drawing/2014/main" id="{9863188E-5089-2F0D-916D-EEF965E4322A}"/>
              </a:ext>
            </a:extLst>
          </p:cNvPr>
          <p:cNvSpPr/>
          <p:nvPr/>
        </p:nvSpPr>
        <p:spPr>
          <a:xfrm>
            <a:off x="746041" y="3328715"/>
            <a:ext cx="3729567" cy="2489200"/>
          </a:xfrm>
          <a:prstGeom prst="rect">
            <a:avLst/>
          </a:prstGeom>
          <a:blipFill>
            <a:blip r:embed="rId5"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14" name="Group 13">
            <a:extLst>
              <a:ext uri="{FF2B5EF4-FFF2-40B4-BE49-F238E27FC236}">
                <a16:creationId xmlns:a16="http://schemas.microsoft.com/office/drawing/2014/main" id="{A91D80C2-B1AB-6B9F-9D03-36229A4701C0}"/>
              </a:ext>
            </a:extLst>
          </p:cNvPr>
          <p:cNvGrpSpPr/>
          <p:nvPr/>
        </p:nvGrpSpPr>
        <p:grpSpPr>
          <a:xfrm>
            <a:off x="3696113" y="2762198"/>
            <a:ext cx="1677287" cy="1584974"/>
            <a:chOff x="3288496" y="3347112"/>
            <a:chExt cx="1677287" cy="1584974"/>
          </a:xfrm>
        </p:grpSpPr>
        <p:sp>
          <p:nvSpPr>
            <p:cNvPr id="18" name="Oval 17">
              <a:extLst>
                <a:ext uri="{FF2B5EF4-FFF2-40B4-BE49-F238E27FC236}">
                  <a16:creationId xmlns:a16="http://schemas.microsoft.com/office/drawing/2014/main" id="{545BC494-3426-F387-3FA7-6CB935F3ABCB}"/>
                </a:ext>
              </a:extLst>
            </p:cNvPr>
            <p:cNvSpPr/>
            <p:nvPr/>
          </p:nvSpPr>
          <p:spPr>
            <a:xfrm>
              <a:off x="3334652" y="3347112"/>
              <a:ext cx="1584974" cy="1584974"/>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19" name="Rectangle: Rounded Corners 13">
              <a:extLst>
                <a:ext uri="{FF2B5EF4-FFF2-40B4-BE49-F238E27FC236}">
                  <a16:creationId xmlns:a16="http://schemas.microsoft.com/office/drawing/2014/main" id="{FD9790E2-A186-8CF0-2A20-AB3282F63C4D}"/>
                </a:ext>
              </a:extLst>
            </p:cNvPr>
            <p:cNvSpPr/>
            <p:nvPr/>
          </p:nvSpPr>
          <p:spPr>
            <a:xfrm>
              <a:off x="3288496" y="3747184"/>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Zum Anzeigen hier klicken</a:t>
              </a:r>
              <a:endParaRPr lang="en-IE" sz="2400" b="1" dirty="0">
                <a:solidFill>
                  <a:schemeClr val="bg1"/>
                </a:solidFill>
                <a:latin typeface="Calibri" panose="020F0502020204030204" pitchFamily="34" charset="0"/>
                <a:cs typeface="Calibri" panose="020F0502020204030204" pitchFamily="34" charset="0"/>
              </a:endParaRPr>
            </a:p>
          </p:txBody>
        </p:sp>
      </p:grpSp>
      <p:sp>
        <p:nvSpPr>
          <p:cNvPr id="20" name="Rounded Rectangle 19">
            <a:extLst>
              <a:ext uri="{FF2B5EF4-FFF2-40B4-BE49-F238E27FC236}">
                <a16:creationId xmlns:a16="http://schemas.microsoft.com/office/drawing/2014/main" id="{FAD35029-9472-F899-6DCE-3C02E5911071}"/>
              </a:ext>
            </a:extLst>
          </p:cNvPr>
          <p:cNvSpPr/>
          <p:nvPr/>
        </p:nvSpPr>
        <p:spPr>
          <a:xfrm>
            <a:off x="5890053" y="5284662"/>
            <a:ext cx="4671163" cy="681938"/>
          </a:xfrm>
          <a:prstGeom prst="roundRect">
            <a:avLst>
              <a:gd name="adj" fmla="val 7087"/>
            </a:avLst>
          </a:prstGeom>
          <a:noFill/>
          <a:ln>
            <a:solidFill>
              <a:srgbClr val="0C4659"/>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1" name="TextBox 20">
            <a:extLst>
              <a:ext uri="{FF2B5EF4-FFF2-40B4-BE49-F238E27FC236}">
                <a16:creationId xmlns:a16="http://schemas.microsoft.com/office/drawing/2014/main" id="{779E97EC-285B-4FBB-9ACF-AEB507D2ABF8}"/>
              </a:ext>
            </a:extLst>
          </p:cNvPr>
          <p:cNvSpPr txBox="1"/>
          <p:nvPr/>
        </p:nvSpPr>
        <p:spPr>
          <a:xfrm>
            <a:off x="6018406" y="5492099"/>
            <a:ext cx="4542810" cy="8233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875"/>
              </a:lnSpc>
            </a:pPr>
            <a:r>
              <a:rPr lang="en-US" sz="1600" b="1" u="sng" dirty="0">
                <a:solidFill>
                  <a:srgbClr val="3FB5A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Das Europäische Netzwerk für Faktenprüfungsstandards </a:t>
            </a:r>
            <a:endParaRPr lang="en-US" sz="1600" b="1" u="sng" dirty="0">
              <a:solidFill>
                <a:srgbClr val="3FB5A1"/>
              </a:solidFill>
              <a:latin typeface="Calibri" panose="020F0502020204030204" pitchFamily="34" charset="0"/>
              <a:cs typeface="Calibri" panose="020F0502020204030204" pitchFamily="34" charset="0"/>
            </a:endParaRPr>
          </a:p>
          <a:p>
            <a:pPr>
              <a:lnSpc>
                <a:spcPts val="1875"/>
              </a:lnSpc>
            </a:pPr>
            <a:endParaRPr lang="en-US" sz="1600" b="1" u="sng" dirty="0">
              <a:solidFill>
                <a:srgbClr val="3FB5A1"/>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endParaRPr>
          </a:p>
        </p:txBody>
      </p:sp>
      <p:grpSp>
        <p:nvGrpSpPr>
          <p:cNvPr id="22" name="Group 21">
            <a:extLst>
              <a:ext uri="{FF2B5EF4-FFF2-40B4-BE49-F238E27FC236}">
                <a16:creationId xmlns:a16="http://schemas.microsoft.com/office/drawing/2014/main" id="{89A500CA-B5A5-2086-E159-56D901D55393}"/>
              </a:ext>
            </a:extLst>
          </p:cNvPr>
          <p:cNvGrpSpPr/>
          <p:nvPr/>
        </p:nvGrpSpPr>
        <p:grpSpPr>
          <a:xfrm>
            <a:off x="6089860" y="5011232"/>
            <a:ext cx="1120205" cy="458912"/>
            <a:chOff x="6473371" y="5332933"/>
            <a:chExt cx="1120205" cy="458912"/>
          </a:xfrm>
        </p:grpSpPr>
        <p:sp>
          <p:nvSpPr>
            <p:cNvPr id="23" name="Rounded Rectangle 22">
              <a:extLst>
                <a:ext uri="{FF2B5EF4-FFF2-40B4-BE49-F238E27FC236}">
                  <a16:creationId xmlns:a16="http://schemas.microsoft.com/office/drawing/2014/main" id="{EF031DBE-17B0-560A-147D-3237FDAA7E83}"/>
                </a:ext>
              </a:extLst>
            </p:cNvPr>
            <p:cNvSpPr/>
            <p:nvPr/>
          </p:nvSpPr>
          <p:spPr>
            <a:xfrm>
              <a:off x="6473372" y="5362334"/>
              <a:ext cx="1120204" cy="400110"/>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TextBox 23">
              <a:extLst>
                <a:ext uri="{FF2B5EF4-FFF2-40B4-BE49-F238E27FC236}">
                  <a16:creationId xmlns:a16="http://schemas.microsoft.com/office/drawing/2014/main" id="{F2D8CDFE-948D-DD68-A5A3-2235E1678B8A}"/>
                </a:ext>
              </a:extLst>
            </p:cNvPr>
            <p:cNvSpPr txBox="1"/>
            <p:nvPr/>
          </p:nvSpPr>
          <p:spPr>
            <a:xfrm>
              <a:off x="6473371" y="5362590"/>
              <a:ext cx="960548" cy="369332"/>
            </a:xfrm>
            <a:prstGeom prst="rect">
              <a:avLst/>
            </a:prstGeom>
            <a:noFill/>
          </p:spPr>
          <p:txBody>
            <a:bodyPr wrap="square">
              <a:spAutoFit/>
            </a:bodyPr>
            <a:lstStyle/>
            <a:p>
              <a:r>
                <a:rPr lang="en-US" b="1" dirty="0">
                  <a:solidFill>
                    <a:schemeClr val="bg1"/>
                  </a:solidFill>
                  <a:latin typeface="Calibri" panose="020F0502020204030204" pitchFamily="34" charset="0"/>
                  <a:cs typeface="Calibri" panose="020F0502020204030204" pitchFamily="34" charset="0"/>
                </a:rPr>
                <a:t>​Klicken </a:t>
              </a:r>
              <a:endParaRPr lang="en-US" dirty="0">
                <a:solidFill>
                  <a:schemeClr val="bg1"/>
                </a:solidFill>
              </a:endParaRPr>
            </a:p>
          </p:txBody>
        </p:sp>
        <p:pic>
          <p:nvPicPr>
            <p:cNvPr id="25" name="Graphic 24" descr="Cursor outline">
              <a:extLst>
                <a:ext uri="{FF2B5EF4-FFF2-40B4-BE49-F238E27FC236}">
                  <a16:creationId xmlns:a16="http://schemas.microsoft.com/office/drawing/2014/main" id="{F769C04D-F4DE-3461-7D0F-CEC505FE34F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134664" y="5332933"/>
              <a:ext cx="458912" cy="458912"/>
            </a:xfrm>
            <a:prstGeom prst="rect">
              <a:avLst/>
            </a:prstGeom>
          </p:spPr>
        </p:pic>
      </p:grpSp>
    </p:spTree>
    <p:extLst>
      <p:ext uri="{BB962C8B-B14F-4D97-AF65-F5344CB8AC3E}">
        <p14:creationId xmlns:p14="http://schemas.microsoft.com/office/powerpoint/2010/main" val="3729968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6270A-A00C-016E-3336-EB4997C3632D}"/>
            </a:ext>
          </a:extLst>
        </p:cNvPr>
        <p:cNvGrpSpPr/>
        <p:nvPr/>
      </p:nvGrpSpPr>
      <p:grpSpPr>
        <a:xfrm>
          <a:off x="0" y="0"/>
          <a:ext cx="0" cy="0"/>
          <a:chOff x="0" y="0"/>
          <a:chExt cx="0" cy="0"/>
        </a:xfrm>
      </p:grpSpPr>
      <p:sp>
        <p:nvSpPr>
          <p:cNvPr id="5" name="Text Placeholder 3">
            <a:extLst>
              <a:ext uri="{FF2B5EF4-FFF2-40B4-BE49-F238E27FC236}">
                <a16:creationId xmlns:a16="http://schemas.microsoft.com/office/drawing/2014/main" id="{2CCE8549-E97F-6363-0D53-7428A4366C30}"/>
              </a:ext>
            </a:extLst>
          </p:cNvPr>
          <p:cNvSpPr txBox="1">
            <a:spLocks/>
          </p:cNvSpPr>
          <p:nvPr/>
        </p:nvSpPr>
        <p:spPr>
          <a:xfrm>
            <a:off x="653780" y="429833"/>
            <a:ext cx="5122822"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3520"/>
              </a:lnSpc>
              <a:spcBef>
                <a:spcPts val="0"/>
              </a:spcBef>
            </a:pPr>
            <a:r>
              <a:rPr lang="en-US" sz="2800" dirty="0">
                <a:latin typeface="Calibri" panose="020F0502020204030204" pitchFamily="34" charset="0"/>
                <a:cs typeface="Calibri" panose="020F0502020204030204" pitchFamily="34" charset="0"/>
              </a:rPr>
              <a:t>Fallbeispiel: </a:t>
            </a:r>
            <a:r>
              <a:rPr lang="en-US" sz="2800" dirty="0" err="1">
                <a:latin typeface="Calibri" panose="020F0502020204030204" pitchFamily="34" charset="0"/>
                <a:cs typeface="Calibri" panose="020F0502020204030204" pitchFamily="34" charset="0"/>
              </a:rPr>
              <a:t>Matilda.es </a:t>
            </a:r>
            <a:r>
              <a:rPr lang="en-US" sz="2800" dirty="0">
                <a:latin typeface="Calibri" panose="020F0502020204030204" pitchFamily="34" charset="0"/>
                <a:cs typeface="Calibri" panose="020F0502020204030204" pitchFamily="34" charset="0"/>
              </a:rPr>
              <a:t>deckte eine virale Falschmeldung auf</a:t>
            </a:r>
          </a:p>
          <a:p>
            <a:pPr lvl="0">
              <a:lnSpc>
                <a:spcPts val="3520"/>
              </a:lnSpc>
              <a:spcBef>
                <a:spcPts val="0"/>
              </a:spcBef>
            </a:pPr>
            <a:endParaRPr lang="en-US" sz="2800" dirty="0">
              <a:latin typeface="Calibri" panose="020F0502020204030204" pitchFamily="34" charset="0"/>
              <a:cs typeface="Calibri" panose="020F0502020204030204" pitchFamily="34" charset="0"/>
            </a:endParaRPr>
          </a:p>
          <a:p>
            <a:pPr lvl="0">
              <a:lnSpc>
                <a:spcPts val="3520"/>
              </a:lnSpc>
              <a:spcBef>
                <a:spcPts val="0"/>
              </a:spcBef>
            </a:pPr>
            <a:endParaRPr lang="en-US" sz="2800"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FA7FB39-BF8A-EDE8-9899-9DC2A45EEBF2}"/>
              </a:ext>
            </a:extLst>
          </p:cNvPr>
          <p:cNvCxnSpPr>
            <a:cxnSpLocks/>
          </p:cNvCxnSpPr>
          <p:nvPr/>
        </p:nvCxnSpPr>
        <p:spPr>
          <a:xfrm>
            <a:off x="0" y="1477696"/>
            <a:ext cx="4752075"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5C949B02-0EDD-1C3F-23FC-1F927F225B1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68485" y="4232825"/>
            <a:ext cx="6010481" cy="4041530"/>
          </a:xfrm>
          <a:prstGeom prst="rect">
            <a:avLst/>
          </a:prstGeom>
        </p:spPr>
      </p:pic>
      <p:pic>
        <p:nvPicPr>
          <p:cNvPr id="2" name="Picture 1">
            <a:extLst>
              <a:ext uri="{FF2B5EF4-FFF2-40B4-BE49-F238E27FC236}">
                <a16:creationId xmlns:a16="http://schemas.microsoft.com/office/drawing/2014/main" id="{238B83E4-27AA-A809-C610-3C6E8583BB2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9658" y="7902401"/>
            <a:ext cx="5219062" cy="3985710"/>
          </a:xfrm>
          <a:prstGeom prst="rect">
            <a:avLst/>
          </a:prstGeom>
          <a:noFill/>
        </p:spPr>
      </p:pic>
      <p:sp>
        <p:nvSpPr>
          <p:cNvPr id="13" name="Rectangle 12">
            <a:extLst>
              <a:ext uri="{FF2B5EF4-FFF2-40B4-BE49-F238E27FC236}">
                <a16:creationId xmlns:a16="http://schemas.microsoft.com/office/drawing/2014/main" id="{CB32AE81-E4B9-7C73-F371-D906CF7A74B5}"/>
              </a:ext>
            </a:extLst>
          </p:cNvPr>
          <p:cNvSpPr/>
          <p:nvPr/>
        </p:nvSpPr>
        <p:spPr>
          <a:xfrm>
            <a:off x="1395699" y="8319514"/>
            <a:ext cx="3729567" cy="2489200"/>
          </a:xfrm>
          <a:prstGeom prst="rect">
            <a:avLst/>
          </a:prstGeom>
          <a:blipFill>
            <a:blip r:embed="rId5"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 name="Rectangular Callout 2">
            <a:extLst>
              <a:ext uri="{FF2B5EF4-FFF2-40B4-BE49-F238E27FC236}">
                <a16:creationId xmlns:a16="http://schemas.microsoft.com/office/drawing/2014/main" id="{FF0A1A2C-4694-5D87-BCE8-4A8FC70AFA04}"/>
              </a:ext>
            </a:extLst>
          </p:cNvPr>
          <p:cNvSpPr/>
          <p:nvPr/>
        </p:nvSpPr>
        <p:spPr>
          <a:xfrm>
            <a:off x="5952972" y="986578"/>
            <a:ext cx="5504197" cy="2162246"/>
          </a:xfrm>
          <a:prstGeom prst="wedgeRectCallout">
            <a:avLst>
              <a:gd name="adj1" fmla="val 1125"/>
              <a:gd name="adj2" fmla="val -79380"/>
            </a:avLst>
          </a:prstGeom>
          <a:solidFill>
            <a:srgbClr val="3FB5A1">
              <a:alpha val="9225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Text Placeholder 4">
            <a:extLst>
              <a:ext uri="{FF2B5EF4-FFF2-40B4-BE49-F238E27FC236}">
                <a16:creationId xmlns:a16="http://schemas.microsoft.com/office/drawing/2014/main" id="{1F3C2539-C227-8FFB-9842-9D8F7BE4C6A0}"/>
              </a:ext>
            </a:extLst>
          </p:cNvPr>
          <p:cNvSpPr txBox="1">
            <a:spLocks/>
          </p:cNvSpPr>
          <p:nvPr/>
        </p:nvSpPr>
        <p:spPr>
          <a:xfrm>
            <a:off x="6577469" y="1054679"/>
            <a:ext cx="4558621" cy="197670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100"/>
              </a:lnSpc>
              <a:buClr>
                <a:srgbClr val="3FB5A1"/>
              </a:buClr>
              <a:buSzPts val="2400"/>
            </a:pPr>
            <a:r>
              <a:rPr lang="en-US" sz="1600" b="1" dirty="0">
                <a:solidFill>
                  <a:schemeClr val="bg1"/>
                </a:solidFill>
                <a:latin typeface="Calibri" panose="020F0502020204030204" pitchFamily="34" charset="0"/>
                <a:ea typeface="Play"/>
                <a:cs typeface="Calibri" panose="020F0502020204030204" pitchFamily="34" charset="0"/>
                <a:sym typeface="Play"/>
              </a:rPr>
              <a:t>Behauptung, die online aus einem Podcast </a:t>
            </a:r>
            <a:r>
              <a:rPr lang="en-US" sz="1600" dirty="0">
                <a:solidFill>
                  <a:schemeClr val="bg1"/>
                </a:solidFill>
                <a:latin typeface="Calibri" panose="020F0502020204030204" pitchFamily="34" charset="0"/>
                <a:ea typeface="Play"/>
                <a:cs typeface="Calibri" panose="020F0502020204030204" pitchFamily="34" charset="0"/>
                <a:sym typeface="Play"/>
              </a:rPr>
              <a:t>mit dem LinkedIn-Mitbegründer Reid Hoffman </a:t>
            </a:r>
            <a:r>
              <a:rPr lang="en-US" sz="1600" b="1" dirty="0">
                <a:solidFill>
                  <a:schemeClr val="bg1"/>
                </a:solidFill>
                <a:latin typeface="Calibri" panose="020F0502020204030204" pitchFamily="34" charset="0"/>
                <a:ea typeface="Play"/>
                <a:cs typeface="Calibri" panose="020F0502020204030204" pitchFamily="34" charset="0"/>
                <a:sym typeface="Play"/>
              </a:rPr>
              <a:t>kursiert</a:t>
            </a:r>
            <a:r>
              <a:rPr lang="en-US" sz="1600" dirty="0">
                <a:solidFill>
                  <a:schemeClr val="bg1"/>
                </a:solidFill>
                <a:latin typeface="Calibri" panose="020F0502020204030204" pitchFamily="34" charset="0"/>
                <a:ea typeface="Play"/>
                <a:cs typeface="Calibri" panose="020F0502020204030204" pitchFamily="34" charset="0"/>
                <a:sym typeface="Play"/>
              </a:rPr>
              <a:t>.</a:t>
            </a:r>
          </a:p>
          <a:p>
            <a:pPr indent="0">
              <a:lnSpc>
                <a:spcPts val="2100"/>
              </a:lnSpc>
              <a:buClr>
                <a:srgbClr val="3FB5A1"/>
              </a:buClr>
              <a:buSzPts val="2400"/>
            </a:pPr>
            <a:endParaRPr lang="en-US" sz="1600" dirty="0">
              <a:solidFill>
                <a:schemeClr val="bg1"/>
              </a:solidFill>
              <a:latin typeface="Calibri" panose="020F0502020204030204" pitchFamily="34" charset="0"/>
              <a:ea typeface="Play"/>
              <a:cs typeface="Calibri" panose="020F0502020204030204" pitchFamily="34" charset="0"/>
              <a:sym typeface="Play"/>
            </a:endParaRPr>
          </a:p>
          <a:p>
            <a:pPr indent="0">
              <a:lnSpc>
                <a:spcPts val="2100"/>
              </a:lnSpc>
              <a:buClr>
                <a:srgbClr val="3FB5A1"/>
              </a:buClr>
              <a:buSzPts val="2400"/>
            </a:pPr>
            <a:r>
              <a:rPr lang="en-US" sz="1600" i="1" dirty="0">
                <a:solidFill>
                  <a:schemeClr val="bg1"/>
                </a:solidFill>
                <a:latin typeface="Calibri" panose="020F0502020204030204" pitchFamily="34" charset="0"/>
                <a:ea typeface="Play"/>
                <a:cs typeface="Calibri" panose="020F0502020204030204" pitchFamily="34" charset="0"/>
                <a:sym typeface="Play"/>
              </a:rPr>
              <a:t>„Bill Gates sagte, wir müssten eine neue Religion schaffen, die sich auf künstliche Intelligenz konzentriert, um die globalistische Agenda voranzutreiben.“</a:t>
            </a:r>
          </a:p>
          <a:p>
            <a:pPr indent="0">
              <a:lnSpc>
                <a:spcPts val="2100"/>
              </a:lnSpc>
              <a:buClr>
                <a:srgbClr val="3FB5A1"/>
              </a:buClr>
              <a:buSzPts val="2400"/>
            </a:pPr>
            <a:endParaRPr lang="en-US" sz="1600" dirty="0">
              <a:solidFill>
                <a:schemeClr val="bg1"/>
              </a:solidFill>
              <a:latin typeface="Calibri" panose="020F0502020204030204" pitchFamily="34" charset="0"/>
              <a:ea typeface="Arial"/>
              <a:cs typeface="Calibri" panose="020F0502020204030204" pitchFamily="34" charset="0"/>
              <a:sym typeface="Arial"/>
            </a:endParaRPr>
          </a:p>
        </p:txBody>
      </p:sp>
      <p:sp>
        <p:nvSpPr>
          <p:cNvPr id="7" name="Rectangular Callout 6">
            <a:extLst>
              <a:ext uri="{FF2B5EF4-FFF2-40B4-BE49-F238E27FC236}">
                <a16:creationId xmlns:a16="http://schemas.microsoft.com/office/drawing/2014/main" id="{BDD1FBC6-AF8D-AE7F-9521-B4C6CDABC3E5}"/>
              </a:ext>
            </a:extLst>
          </p:cNvPr>
          <p:cNvSpPr/>
          <p:nvPr/>
        </p:nvSpPr>
        <p:spPr>
          <a:xfrm>
            <a:off x="982655" y="1907487"/>
            <a:ext cx="5362600" cy="1849944"/>
          </a:xfrm>
          <a:prstGeom prst="wedgeRectCallout">
            <a:avLst>
              <a:gd name="adj1" fmla="val -47111"/>
              <a:gd name="adj2" fmla="val 89110"/>
            </a:avLst>
          </a:prstGeom>
          <a:solidFill>
            <a:srgbClr val="A555A1">
              <a:alpha val="9225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 name="Text Placeholder 4">
            <a:extLst>
              <a:ext uri="{FF2B5EF4-FFF2-40B4-BE49-F238E27FC236}">
                <a16:creationId xmlns:a16="http://schemas.microsoft.com/office/drawing/2014/main" id="{269E1FE0-A641-3D7C-253B-97BE64150F38}"/>
              </a:ext>
            </a:extLst>
          </p:cNvPr>
          <p:cNvSpPr txBox="1">
            <a:spLocks/>
          </p:cNvSpPr>
          <p:nvPr/>
        </p:nvSpPr>
        <p:spPr>
          <a:xfrm>
            <a:off x="1285079" y="1920812"/>
            <a:ext cx="4795192" cy="2554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nSpc>
                <a:spcPts val="2100"/>
              </a:lnSpc>
              <a:buClr>
                <a:srgbClr val="3FB5A1"/>
              </a:buClr>
              <a:buSzPts val="2400"/>
            </a:pPr>
            <a:r>
              <a:rPr lang="en-US" sz="1600" b="1" dirty="0">
                <a:solidFill>
                  <a:schemeClr val="bg1"/>
                </a:solidFill>
                <a:latin typeface="Calibri" panose="020F0502020204030204" pitchFamily="34" charset="0"/>
                <a:ea typeface="Play"/>
                <a:cs typeface="Calibri" panose="020F0502020204030204" pitchFamily="34" charset="0"/>
                <a:sym typeface="Play"/>
              </a:rPr>
              <a:t>Faktencheck von </a:t>
            </a:r>
            <a:r>
              <a:rPr lang="en-US" sz="1600" b="1" dirty="0" err="1">
                <a:solidFill>
                  <a:schemeClr val="bg1"/>
                </a:solidFill>
                <a:latin typeface="Calibri" panose="020F0502020204030204" pitchFamily="34" charset="0"/>
                <a:ea typeface="Play"/>
                <a:cs typeface="Calibri" panose="020F0502020204030204" pitchFamily="34" charset="0"/>
                <a:sym typeface="Play"/>
              </a:rPr>
              <a:t>Matilda.es</a:t>
            </a:r>
            <a:r>
              <a:rPr lang="en-US" sz="1600" b="1" dirty="0">
                <a:solidFill>
                  <a:schemeClr val="bg1"/>
                </a:solidFill>
                <a:latin typeface="Calibri" panose="020F0502020204030204" pitchFamily="34" charset="0"/>
                <a:ea typeface="Play"/>
                <a:cs typeface="Calibri" panose="020F0502020204030204" pitchFamily="34" charset="0"/>
                <a:sym typeface="Play"/>
              </a:rPr>
              <a:t>: </a:t>
            </a:r>
          </a:p>
          <a:p>
            <a:pPr lvl="0" indent="0">
              <a:lnSpc>
                <a:spcPts val="2100"/>
              </a:lnSpc>
              <a:buClr>
                <a:srgbClr val="3FB5A1"/>
              </a:buClr>
              <a:buSzPts val="2400"/>
            </a:pPr>
            <a:endParaRPr lang="en-US" sz="1600" b="1" dirty="0">
              <a:solidFill>
                <a:schemeClr val="bg1"/>
              </a:solidFill>
              <a:latin typeface="Calibri" panose="020F0502020204030204" pitchFamily="34" charset="0"/>
              <a:ea typeface="Play"/>
              <a:cs typeface="Calibri" panose="020F0502020204030204" pitchFamily="34" charset="0"/>
              <a:sym typeface="Play"/>
            </a:endParaRPr>
          </a:p>
          <a:p>
            <a:pPr lvl="0" indent="0">
              <a:lnSpc>
                <a:spcPts val="2100"/>
              </a:lnSpc>
              <a:buClr>
                <a:srgbClr val="3FB5A1"/>
              </a:buClr>
              <a:buSzPts val="2400"/>
            </a:pPr>
            <a:r>
              <a:rPr lang="en-US" sz="1600" i="1" dirty="0">
                <a:solidFill>
                  <a:schemeClr val="bg1"/>
                </a:solidFill>
                <a:latin typeface="Calibri" panose="020F0502020204030204" pitchFamily="34" charset="0"/>
                <a:ea typeface="Play"/>
                <a:cs typeface="Calibri" panose="020F0502020204030204" pitchFamily="34" charset="0"/>
                <a:sym typeface="Play"/>
              </a:rPr>
              <a:t>Es handelt sich um eine Falschmeldung! Eine irreführende Interpretation dessen, was Gates gesagt hat; ein Umdenken darüber, wie wir unsere Zeit mit KI nutzen.</a:t>
            </a:r>
          </a:p>
          <a:p>
            <a:pPr lvl="0" indent="0">
              <a:lnSpc>
                <a:spcPts val="2100"/>
              </a:lnSpc>
              <a:buClr>
                <a:srgbClr val="3FB5A1"/>
              </a:buClr>
              <a:buSzPts val="2400"/>
            </a:pPr>
            <a:endParaRPr lang="en-US" sz="1600" dirty="0">
              <a:solidFill>
                <a:schemeClr val="bg1"/>
              </a:solidFill>
              <a:latin typeface="Calibri" panose="020F0502020204030204" pitchFamily="34" charset="0"/>
              <a:ea typeface="Arial"/>
              <a:cs typeface="Calibri" panose="020F0502020204030204" pitchFamily="34" charset="0"/>
              <a:sym typeface="Arial"/>
            </a:endParaRPr>
          </a:p>
        </p:txBody>
      </p:sp>
      <p:sp>
        <p:nvSpPr>
          <p:cNvPr id="10" name="Rectangular Callout 9">
            <a:extLst>
              <a:ext uri="{FF2B5EF4-FFF2-40B4-BE49-F238E27FC236}">
                <a16:creationId xmlns:a16="http://schemas.microsoft.com/office/drawing/2014/main" id="{9D13F38B-6AE9-6C1A-C236-FA52CAF56216}"/>
              </a:ext>
            </a:extLst>
          </p:cNvPr>
          <p:cNvSpPr/>
          <p:nvPr/>
        </p:nvSpPr>
        <p:spPr>
          <a:xfrm>
            <a:off x="7439927" y="3031447"/>
            <a:ext cx="3308237" cy="2402756"/>
          </a:xfrm>
          <a:prstGeom prst="wedgeRectCallout">
            <a:avLst>
              <a:gd name="adj1" fmla="val 75010"/>
              <a:gd name="adj2" fmla="val -902"/>
            </a:avLst>
          </a:prstGeom>
          <a:solidFill>
            <a:srgbClr val="EE4F27">
              <a:alpha val="7695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Text Placeholder 4">
            <a:extLst>
              <a:ext uri="{FF2B5EF4-FFF2-40B4-BE49-F238E27FC236}">
                <a16:creationId xmlns:a16="http://schemas.microsoft.com/office/drawing/2014/main" id="{B6647723-7EB7-B07C-F4AD-D0C066604AAE}"/>
              </a:ext>
            </a:extLst>
          </p:cNvPr>
          <p:cNvSpPr txBox="1">
            <a:spLocks/>
          </p:cNvSpPr>
          <p:nvPr/>
        </p:nvSpPr>
        <p:spPr>
          <a:xfrm>
            <a:off x="7684355" y="3209016"/>
            <a:ext cx="3056556" cy="2880683"/>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100"/>
              </a:lnSpc>
              <a:buClr>
                <a:srgbClr val="3FB5A1"/>
              </a:buClr>
              <a:buSzPts val="2400"/>
            </a:pPr>
            <a:r>
              <a:rPr lang="en-US" sz="1600" b="1" dirty="0">
                <a:solidFill>
                  <a:schemeClr val="bg1"/>
                </a:solidFill>
                <a:latin typeface="Calibri" panose="020F0502020204030204" pitchFamily="34" charset="0"/>
                <a:ea typeface="Play"/>
                <a:cs typeface="Calibri" panose="020F0502020204030204" pitchFamily="34" charset="0"/>
                <a:sym typeface="Play"/>
              </a:rPr>
              <a:t>Gates verwendete den Ausdruck metaphorisch: </a:t>
            </a:r>
          </a:p>
          <a:p>
            <a:pPr indent="0">
              <a:lnSpc>
                <a:spcPts val="2100"/>
              </a:lnSpc>
              <a:buClr>
                <a:srgbClr val="3FB5A1"/>
              </a:buClr>
              <a:buSzPts val="2400"/>
            </a:pPr>
            <a:r>
              <a:rPr lang="en-US" sz="1600" i="1" dirty="0">
                <a:solidFill>
                  <a:schemeClr val="bg1"/>
                </a:solidFill>
                <a:latin typeface="Calibri" panose="020F0502020204030204" pitchFamily="34" charset="0"/>
                <a:ea typeface="Play"/>
                <a:cs typeface="Calibri" panose="020F0502020204030204" pitchFamily="34" charset="0"/>
                <a:sym typeface="Play"/>
              </a:rPr>
              <a:t>„... Man könnte es fast als eine neue Religion oder Philosophie bezeichnen, wie wir miteinander in Verbindung treten.“</a:t>
            </a:r>
          </a:p>
          <a:p>
            <a:pPr indent="0">
              <a:lnSpc>
                <a:spcPts val="2100"/>
              </a:lnSpc>
              <a:buClr>
                <a:srgbClr val="3FB5A1"/>
              </a:buClr>
              <a:buSzPts val="2400"/>
            </a:pPr>
            <a:endParaRPr lang="en-US" sz="1600" dirty="0">
              <a:solidFill>
                <a:schemeClr val="bg1"/>
              </a:solidFill>
              <a:latin typeface="Calibri" panose="020F0502020204030204" pitchFamily="34" charset="0"/>
              <a:ea typeface="Arial"/>
              <a:cs typeface="Calibri" panose="020F0502020204030204" pitchFamily="34" charset="0"/>
              <a:sym typeface="Arial"/>
            </a:endParaRPr>
          </a:p>
        </p:txBody>
      </p:sp>
      <p:sp>
        <p:nvSpPr>
          <p:cNvPr id="15" name="Rectangular Callout 14">
            <a:extLst>
              <a:ext uri="{FF2B5EF4-FFF2-40B4-BE49-F238E27FC236}">
                <a16:creationId xmlns:a16="http://schemas.microsoft.com/office/drawing/2014/main" id="{BCC9F628-9C13-EDDC-07F8-005E95D63531}"/>
              </a:ext>
            </a:extLst>
          </p:cNvPr>
          <p:cNvSpPr/>
          <p:nvPr/>
        </p:nvSpPr>
        <p:spPr>
          <a:xfrm>
            <a:off x="3121422" y="3410915"/>
            <a:ext cx="2423097" cy="2214822"/>
          </a:xfrm>
          <a:prstGeom prst="wedgeRectCallout">
            <a:avLst>
              <a:gd name="adj1" fmla="val 71894"/>
              <a:gd name="adj2" fmla="val -1352"/>
            </a:avLst>
          </a:prstGeom>
          <a:solidFill>
            <a:srgbClr val="4074BA">
              <a:alpha val="9225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 name="Text Placeholder 4">
            <a:extLst>
              <a:ext uri="{FF2B5EF4-FFF2-40B4-BE49-F238E27FC236}">
                <a16:creationId xmlns:a16="http://schemas.microsoft.com/office/drawing/2014/main" id="{0817CA08-B5D9-9D3C-5A6D-97773B1D0105}"/>
              </a:ext>
            </a:extLst>
          </p:cNvPr>
          <p:cNvSpPr txBox="1">
            <a:spLocks/>
          </p:cNvSpPr>
          <p:nvPr/>
        </p:nvSpPr>
        <p:spPr>
          <a:xfrm>
            <a:off x="3278413" y="3817447"/>
            <a:ext cx="2169037" cy="2443924"/>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ts val="2100"/>
              </a:lnSpc>
              <a:buClr>
                <a:srgbClr val="3FB5A1"/>
              </a:buClr>
              <a:buSzPts val="2400"/>
            </a:pPr>
            <a:r>
              <a:rPr lang="en-US" sz="1600" b="1" dirty="0">
                <a:solidFill>
                  <a:schemeClr val="bg1"/>
                </a:solidFill>
                <a:latin typeface="Calibri" panose="020F0502020204030204" pitchFamily="34" charset="0"/>
                <a:ea typeface="Play"/>
                <a:cs typeface="Calibri" panose="020F0502020204030204" pitchFamily="34" charset="0"/>
                <a:sym typeface="Play"/>
              </a:rPr>
              <a:t>Kein Aufruf zu einer buchstäblichen Religion, </a:t>
            </a:r>
            <a:r>
              <a:rPr lang="en-US" sz="1600" dirty="0">
                <a:solidFill>
                  <a:schemeClr val="bg1"/>
                </a:solidFill>
                <a:latin typeface="Calibri" panose="020F0502020204030204" pitchFamily="34" charset="0"/>
                <a:ea typeface="Play"/>
                <a:cs typeface="Calibri" panose="020F0502020204030204" pitchFamily="34" charset="0"/>
                <a:sym typeface="Play"/>
              </a:rPr>
              <a:t>noch irgendeine Erwähnung einer </a:t>
            </a:r>
            <a:r>
              <a:rPr lang="en-US" sz="1600" b="1" dirty="0">
                <a:solidFill>
                  <a:schemeClr val="bg1"/>
                </a:solidFill>
                <a:latin typeface="Calibri" panose="020F0502020204030204" pitchFamily="34" charset="0"/>
                <a:ea typeface="Play"/>
                <a:cs typeface="Calibri" panose="020F0502020204030204" pitchFamily="34" charset="0"/>
                <a:sym typeface="Play"/>
              </a:rPr>
              <a:t>„globalistischen Agenda“. </a:t>
            </a:r>
            <a:endParaRPr lang="en-US" sz="1600" dirty="0">
              <a:solidFill>
                <a:schemeClr val="bg1"/>
              </a:solidFill>
              <a:latin typeface="Calibri" panose="020F0502020204030204" pitchFamily="34" charset="0"/>
              <a:ea typeface="Arial"/>
              <a:cs typeface="Calibri" panose="020F0502020204030204" pitchFamily="34" charset="0"/>
              <a:sym typeface="Arial"/>
            </a:endParaRPr>
          </a:p>
        </p:txBody>
      </p:sp>
      <p:sp>
        <p:nvSpPr>
          <p:cNvPr id="17" name="Rounded Rectangle 16">
            <a:extLst>
              <a:ext uri="{FF2B5EF4-FFF2-40B4-BE49-F238E27FC236}">
                <a16:creationId xmlns:a16="http://schemas.microsoft.com/office/drawing/2014/main" id="{48E83B4F-3854-8059-1514-F2237F030999}"/>
              </a:ext>
            </a:extLst>
          </p:cNvPr>
          <p:cNvSpPr/>
          <p:nvPr/>
        </p:nvSpPr>
        <p:spPr>
          <a:xfrm>
            <a:off x="6872819" y="5678232"/>
            <a:ext cx="3868092" cy="731998"/>
          </a:xfrm>
          <a:prstGeom prst="roundRect">
            <a:avLst>
              <a:gd name="adj" fmla="val 7087"/>
            </a:avLst>
          </a:prstGeom>
          <a:noFill/>
          <a:ln>
            <a:solidFill>
              <a:srgbClr val="0C4659"/>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6" name="TextBox 25">
            <a:extLst>
              <a:ext uri="{FF2B5EF4-FFF2-40B4-BE49-F238E27FC236}">
                <a16:creationId xmlns:a16="http://schemas.microsoft.com/office/drawing/2014/main" id="{55903DE3-150C-B496-A186-DA3B97605CD4}"/>
              </a:ext>
            </a:extLst>
          </p:cNvPr>
          <p:cNvSpPr txBox="1"/>
          <p:nvPr/>
        </p:nvSpPr>
        <p:spPr>
          <a:xfrm>
            <a:off x="7561025" y="5885669"/>
            <a:ext cx="3208702" cy="8233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875"/>
              </a:lnSpc>
            </a:pPr>
            <a:r>
              <a:rPr lang="en-US" sz="1600" b="1" u="sng" dirty="0">
                <a:solidFill>
                  <a:srgbClr val="3FB5A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Der  Fall von Falschinformationen </a:t>
            </a:r>
            <a:endParaRPr lang="en-US" sz="1600" b="1" u="sng" dirty="0">
              <a:solidFill>
                <a:srgbClr val="3FB5A1"/>
              </a:solidFill>
              <a:latin typeface="Calibri" panose="020F0502020204030204" pitchFamily="34" charset="0"/>
              <a:cs typeface="Calibri" panose="020F0502020204030204" pitchFamily="34" charset="0"/>
            </a:endParaRPr>
          </a:p>
          <a:p>
            <a:pPr>
              <a:lnSpc>
                <a:spcPts val="1875"/>
              </a:lnSpc>
            </a:pPr>
            <a:endParaRPr lang="en-US" sz="1400" b="1" u="sng" dirty="0">
              <a:solidFill>
                <a:srgbClr val="3FB5A1"/>
              </a:solidFill>
              <a:latin typeface="Calibri" panose="020F0502020204030204" pitchFamily="34" charset="0"/>
              <a:cs typeface="Calibri" panose="020F0502020204030204" pitchFamily="34" charset="0"/>
            </a:endParaRPr>
          </a:p>
          <a:p>
            <a:pPr>
              <a:lnSpc>
                <a:spcPts val="1875"/>
              </a:lnSpc>
            </a:pPr>
            <a:endParaRPr lang="en-US" sz="1400" b="1" u="sng" dirty="0">
              <a:solidFill>
                <a:srgbClr val="3FB5A1"/>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endParaRPr>
          </a:p>
        </p:txBody>
      </p:sp>
      <p:grpSp>
        <p:nvGrpSpPr>
          <p:cNvPr id="27" name="Group 26">
            <a:extLst>
              <a:ext uri="{FF2B5EF4-FFF2-40B4-BE49-F238E27FC236}">
                <a16:creationId xmlns:a16="http://schemas.microsoft.com/office/drawing/2014/main" id="{67322DA5-DFEE-5427-328C-BC5C24556803}"/>
              </a:ext>
            </a:extLst>
          </p:cNvPr>
          <p:cNvGrpSpPr/>
          <p:nvPr/>
        </p:nvGrpSpPr>
        <p:grpSpPr>
          <a:xfrm>
            <a:off x="6338082" y="5796508"/>
            <a:ext cx="1120205" cy="458912"/>
            <a:chOff x="6473371" y="5332933"/>
            <a:chExt cx="1120205" cy="458912"/>
          </a:xfrm>
        </p:grpSpPr>
        <p:sp>
          <p:nvSpPr>
            <p:cNvPr id="28" name="Rounded Rectangle 27">
              <a:extLst>
                <a:ext uri="{FF2B5EF4-FFF2-40B4-BE49-F238E27FC236}">
                  <a16:creationId xmlns:a16="http://schemas.microsoft.com/office/drawing/2014/main" id="{A5EEA541-0A23-B66F-4AAD-D95F8D0DD930}"/>
                </a:ext>
              </a:extLst>
            </p:cNvPr>
            <p:cNvSpPr/>
            <p:nvPr/>
          </p:nvSpPr>
          <p:spPr>
            <a:xfrm>
              <a:off x="6473372" y="5362334"/>
              <a:ext cx="1120204" cy="400110"/>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9" name="TextBox 28">
              <a:extLst>
                <a:ext uri="{FF2B5EF4-FFF2-40B4-BE49-F238E27FC236}">
                  <a16:creationId xmlns:a16="http://schemas.microsoft.com/office/drawing/2014/main" id="{EF657162-3016-7C12-16F7-D1F50420C303}"/>
                </a:ext>
              </a:extLst>
            </p:cNvPr>
            <p:cNvSpPr txBox="1"/>
            <p:nvPr/>
          </p:nvSpPr>
          <p:spPr>
            <a:xfrm>
              <a:off x="6473371" y="5362590"/>
              <a:ext cx="960548" cy="338554"/>
            </a:xfrm>
            <a:prstGeom prst="rect">
              <a:avLst/>
            </a:prstGeom>
            <a:noFill/>
          </p:spPr>
          <p:txBody>
            <a:bodyPr wrap="square">
              <a:spAutoFit/>
            </a:bodyPr>
            <a:lstStyle/>
            <a:p>
              <a:r>
                <a:rPr lang="en-US" sz="1600" b="1" dirty="0">
                  <a:solidFill>
                    <a:schemeClr val="bg1"/>
                  </a:solidFill>
                  <a:latin typeface="Calibri" panose="020F0502020204030204" pitchFamily="34" charset="0"/>
                  <a:cs typeface="Calibri" panose="020F0502020204030204" pitchFamily="34" charset="0"/>
                </a:rPr>
                <a:t>​Klicken </a:t>
              </a:r>
              <a:endParaRPr lang="en-US" sz="1600" dirty="0">
                <a:solidFill>
                  <a:schemeClr val="bg1"/>
                </a:solidFill>
              </a:endParaRPr>
            </a:p>
          </p:txBody>
        </p:sp>
        <p:pic>
          <p:nvPicPr>
            <p:cNvPr id="30" name="Graphic 29" descr="Cursor outline">
              <a:extLst>
                <a:ext uri="{FF2B5EF4-FFF2-40B4-BE49-F238E27FC236}">
                  <a16:creationId xmlns:a16="http://schemas.microsoft.com/office/drawing/2014/main" id="{B03788EF-6941-CAC2-3D1F-2F5D3A39F9B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134664" y="5332933"/>
              <a:ext cx="458912" cy="458912"/>
            </a:xfrm>
            <a:prstGeom prst="rect">
              <a:avLst/>
            </a:prstGeom>
          </p:spPr>
        </p:pic>
      </p:grpSp>
    </p:spTree>
    <p:extLst>
      <p:ext uri="{BB962C8B-B14F-4D97-AF65-F5344CB8AC3E}">
        <p14:creationId xmlns:p14="http://schemas.microsoft.com/office/powerpoint/2010/main" val="28412503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3D4BB-92C0-1A5A-1558-C436C85BE104}"/>
            </a:ext>
          </a:extLst>
        </p:cNvPr>
        <p:cNvGrpSpPr/>
        <p:nvPr/>
      </p:nvGrpSpPr>
      <p:grpSpPr>
        <a:xfrm>
          <a:off x="0" y="0"/>
          <a:ext cx="0" cy="0"/>
          <a:chOff x="0" y="0"/>
          <a:chExt cx="0" cy="0"/>
        </a:xfrm>
      </p:grpSpPr>
      <p:sp>
        <p:nvSpPr>
          <p:cNvPr id="25" name="Text Placeholder 5">
            <a:extLst>
              <a:ext uri="{FF2B5EF4-FFF2-40B4-BE49-F238E27FC236}">
                <a16:creationId xmlns:a16="http://schemas.microsoft.com/office/drawing/2014/main" id="{8608061F-7509-20F6-0EFD-B35F2ECA36F5}"/>
              </a:ext>
            </a:extLst>
          </p:cNvPr>
          <p:cNvSpPr>
            <a:spLocks noGrp="1"/>
          </p:cNvSpPr>
          <p:nvPr>
            <p:ph type="body" sz="quarter" idx="18"/>
          </p:nvPr>
        </p:nvSpPr>
        <p:spPr>
          <a:xfrm>
            <a:off x="675020" y="3354030"/>
            <a:ext cx="3054298" cy="1049221"/>
          </a:xfrm>
        </p:spPr>
        <p:txBody>
          <a:bodyPr/>
          <a:lstStyle/>
          <a:p>
            <a:pPr>
              <a:lnSpc>
                <a:spcPts val="2580"/>
              </a:lnSpc>
            </a:pPr>
            <a:r>
              <a:rPr lang="en-US" sz="2000" dirty="0"/>
              <a:t>Zusammenarbeit verschiedener Interessengruppen für eine inklusive digitale Governance</a:t>
            </a:r>
          </a:p>
          <a:p>
            <a:pPr>
              <a:lnSpc>
                <a:spcPts val="2580"/>
              </a:lnSpc>
            </a:pPr>
            <a:endParaRPr lang="en-US" sz="2000" dirty="0"/>
          </a:p>
        </p:txBody>
      </p:sp>
      <p:sp>
        <p:nvSpPr>
          <p:cNvPr id="26" name="Text Placeholder 7">
            <a:extLst>
              <a:ext uri="{FF2B5EF4-FFF2-40B4-BE49-F238E27FC236}">
                <a16:creationId xmlns:a16="http://schemas.microsoft.com/office/drawing/2014/main" id="{3626F7F3-63D3-04C9-E07D-03D59629101C}"/>
              </a:ext>
            </a:extLst>
          </p:cNvPr>
          <p:cNvSpPr txBox="1">
            <a:spLocks/>
          </p:cNvSpPr>
          <p:nvPr/>
        </p:nvSpPr>
        <p:spPr>
          <a:xfrm>
            <a:off x="4312091" y="408852"/>
            <a:ext cx="6876609" cy="13956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ts val="3580"/>
              </a:lnSpc>
              <a:spcBef>
                <a:spcPts val="0"/>
              </a:spcBef>
              <a:defRPr/>
            </a:pPr>
            <a:r>
              <a:rPr lang="en-IE" sz="3200" b="1" dirty="0">
                <a:latin typeface="Calibri" panose="020F0502020204030204" pitchFamily="34" charset="0"/>
                <a:cs typeface="Calibri" panose="020F0502020204030204" pitchFamily="34" charset="0"/>
              </a:rPr>
              <a:t>Öffentlich-private Partnerschaften </a:t>
            </a:r>
          </a:p>
          <a:p>
            <a:pPr marL="0" indent="0" defTabSz="777514">
              <a:lnSpc>
                <a:spcPts val="3580"/>
              </a:lnSpc>
              <a:spcBef>
                <a:spcPts val="0"/>
              </a:spcBef>
              <a:defRPr/>
            </a:pPr>
            <a:r>
              <a:rPr lang="en-IE" sz="3200" b="1" dirty="0">
                <a:latin typeface="Calibri" panose="020F0502020204030204" pitchFamily="34" charset="0"/>
                <a:cs typeface="Calibri" panose="020F0502020204030204" pitchFamily="34" charset="0"/>
              </a:rPr>
              <a:t>zur Bekämpfung von Falschinformationen und Hassreden im Internet</a:t>
            </a:r>
          </a:p>
          <a:p>
            <a:pPr marL="0" indent="0" defTabSz="777514">
              <a:lnSpc>
                <a:spcPts val="3580"/>
              </a:lnSpc>
              <a:spcBef>
                <a:spcPts val="0"/>
              </a:spcBef>
              <a:defRPr/>
            </a:pPr>
            <a:endParaRPr lang="en-IE" sz="3200" dirty="0">
              <a:latin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145E5FAB-8F3A-0271-4A1B-282ED751FD1E}"/>
              </a:ext>
            </a:extLst>
          </p:cNvPr>
          <p:cNvCxnSpPr>
            <a:cxnSpLocks/>
          </p:cNvCxnSpPr>
          <p:nvPr/>
        </p:nvCxnSpPr>
        <p:spPr>
          <a:xfrm>
            <a:off x="4146403" y="2392164"/>
            <a:ext cx="68771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8" name="Text Placeholder 7">
            <a:extLst>
              <a:ext uri="{FF2B5EF4-FFF2-40B4-BE49-F238E27FC236}">
                <a16:creationId xmlns:a16="http://schemas.microsoft.com/office/drawing/2014/main" id="{F32CC866-EACC-2326-121B-CAFC4188639B}"/>
              </a:ext>
            </a:extLst>
          </p:cNvPr>
          <p:cNvSpPr txBox="1">
            <a:spLocks/>
          </p:cNvSpPr>
          <p:nvPr/>
        </p:nvSpPr>
        <p:spPr>
          <a:xfrm>
            <a:off x="4312091" y="2501917"/>
            <a:ext cx="7105209" cy="3947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40"/>
              </a:lnSpc>
              <a:spcBef>
                <a:spcPts val="0"/>
              </a:spcBef>
            </a:pPr>
            <a:r>
              <a:rPr lang="en-US" sz="2000" dirty="0"/>
              <a:t>Die Bekämpfung falscher und irreführender Informationen im Internet ist entscheidend für den Schutz demokratischer Institutionen und des Vertrauens der Öffentlichkeit. </a:t>
            </a:r>
            <a:r>
              <a:rPr lang="en-US" sz="2000" i="0" u="none" strike="noStrike" cap="none" dirty="0"/>
              <a:t>Der 2022 </a:t>
            </a:r>
            <a:r>
              <a:rPr lang="en-US" sz="2000" u="sng" dirty="0">
                <a:hlinkClick r:id="rId2">
                  <a:extLst>
                    <a:ext uri="{A12FA001-AC4F-418D-AE19-62706E023703}">
                      <ahyp:hlinkClr xmlns:ahyp="http://schemas.microsoft.com/office/drawing/2018/hyperlinkcolor" val="tx"/>
                    </a:ext>
                  </a:extLst>
                </a:hlinkClick>
              </a:rPr>
              <a:t>verstärkte Verhaltenskodex gegen Desinformation </a:t>
            </a:r>
            <a:r>
              <a:rPr lang="en-US" sz="2000" dirty="0"/>
              <a:t>stellt eine gemeinsame Anstrengung </a:t>
            </a:r>
            <a:r>
              <a:rPr lang="en-US" sz="2000" i="0" u="none" strike="noStrike" cap="none" dirty="0"/>
              <a:t>zur Bekämpfung von Desinformation </a:t>
            </a:r>
            <a:r>
              <a:rPr lang="en-US" sz="2000" dirty="0"/>
              <a:t>dar</a:t>
            </a:r>
            <a:r>
              <a:rPr lang="en-US" sz="2000" i="0" u="none" strike="noStrike" cap="none" dirty="0"/>
              <a:t>, die Maßnahmen </a:t>
            </a:r>
            <a:r>
              <a:rPr lang="en-US" sz="2000" dirty="0"/>
              <a:t>wie </a:t>
            </a:r>
            <a:r>
              <a:rPr lang="en-US" sz="2000" b="1" dirty="0" err="1"/>
              <a:t>Demonetarisierung</a:t>
            </a:r>
            <a:r>
              <a:rPr lang="en-US" sz="2000" b="1" i="0" u="none" strike="noStrike" cap="none" dirty="0"/>
              <a:t>, Werbetransparenz, Faktenprüfung </a:t>
            </a:r>
            <a:r>
              <a:rPr lang="en-US" sz="2000" i="0" u="none" strike="noStrike" cap="none" dirty="0"/>
              <a:t>und </a:t>
            </a:r>
            <a:r>
              <a:rPr lang="en-US" sz="2000" b="1" i="0" u="none" strike="noStrike" cap="none" dirty="0"/>
              <a:t>Datenzugang für Forscher </a:t>
            </a:r>
            <a:r>
              <a:rPr lang="en-US" sz="2000" i="0" u="none" strike="noStrike" cap="none" dirty="0"/>
              <a:t>umfasst.</a:t>
            </a:r>
          </a:p>
          <a:p>
            <a:pPr marL="0" indent="0">
              <a:lnSpc>
                <a:spcPts val="2340"/>
              </a:lnSpc>
              <a:spcBef>
                <a:spcPts val="0"/>
              </a:spcBef>
            </a:pPr>
            <a:endParaRPr lang="en-US" sz="2000" dirty="0"/>
          </a:p>
          <a:p>
            <a:pPr marL="0" marR="0" lvl="0" indent="0" algn="l" rtl="0">
              <a:lnSpc>
                <a:spcPts val="2340"/>
              </a:lnSpc>
              <a:spcBef>
                <a:spcPts val="0"/>
              </a:spcBef>
              <a:spcAft>
                <a:spcPts val="0"/>
              </a:spcAft>
              <a:buClr>
                <a:srgbClr val="0C4659"/>
              </a:buClr>
              <a:buSzPts val="2400"/>
              <a:buFont typeface="Arial"/>
              <a:buNone/>
            </a:pPr>
            <a:r>
              <a:rPr lang="en-US" sz="2000" i="0" u="none" strike="noStrike" cap="none" dirty="0"/>
              <a:t> Er wurde als Verhaltenskodex zur Desinformation in das Gesetz über digitale Dienste (DSA) integriert und verstärkt damit die Bemühungen um ein sichereres und transparenteres Online-Umfeld.</a:t>
            </a:r>
            <a:endParaRPr lang="en-US" sz="2000" dirty="0"/>
          </a:p>
          <a:p>
            <a:pPr marL="0" marR="0" lvl="0" indent="0" algn="l" rtl="0">
              <a:lnSpc>
                <a:spcPts val="2340"/>
              </a:lnSpc>
              <a:spcBef>
                <a:spcPts val="0"/>
              </a:spcBef>
              <a:spcAft>
                <a:spcPts val="0"/>
              </a:spcAft>
              <a:buClr>
                <a:srgbClr val="0C4659"/>
              </a:buClr>
              <a:buSzPts val="2400"/>
              <a:buFont typeface="Arial"/>
              <a:buNone/>
            </a:pPr>
            <a:r>
              <a:rPr lang="en-US" sz="2000" i="0" dirty="0"/>
              <a:t>Die Einhaltung von Verhaltenskodizes gemäß </a:t>
            </a:r>
            <a:r>
              <a:rPr lang="en-US" sz="2000" b="1" i="0" dirty="0"/>
              <a:t>Artikel 45 </a:t>
            </a:r>
            <a:r>
              <a:rPr lang="en-US" sz="2000" i="0" dirty="0"/>
              <a:t>des DSA ist </a:t>
            </a:r>
            <a:r>
              <a:rPr lang="en-US" sz="2000" b="1" i="0" dirty="0"/>
              <a:t>freiwillig</a:t>
            </a:r>
            <a:r>
              <a:rPr lang="en-US" sz="2000" b="0" i="0" dirty="0"/>
              <a:t>.</a:t>
            </a:r>
            <a:endParaRPr lang="en-US" sz="2000" b="0" i="0" u="sng" strike="noStrike" cap="none" dirty="0">
              <a:hlinkClick r:id="rId3">
                <a:extLst>
                  <a:ext uri="{A12FA001-AC4F-418D-AE19-62706E023703}">
                    <ahyp:hlinkClr xmlns:ahyp="http://schemas.microsoft.com/office/drawing/2018/hyperlinkcolor" val="tx"/>
                  </a:ext>
                </a:extLst>
              </a:hlinkClick>
            </a:endParaRPr>
          </a:p>
        </p:txBody>
      </p:sp>
      <p:sp>
        <p:nvSpPr>
          <p:cNvPr id="29" name="Text Placeholder 6">
            <a:extLst>
              <a:ext uri="{FF2B5EF4-FFF2-40B4-BE49-F238E27FC236}">
                <a16:creationId xmlns:a16="http://schemas.microsoft.com/office/drawing/2014/main" id="{B548DE0B-99DD-E68A-05FF-90B8BF1A2BF3}"/>
              </a:ext>
            </a:extLst>
          </p:cNvPr>
          <p:cNvSpPr>
            <a:spLocks noGrp="1"/>
          </p:cNvSpPr>
          <p:nvPr>
            <p:ph type="body" sz="quarter" idx="19"/>
          </p:nvPr>
        </p:nvSpPr>
        <p:spPr>
          <a:xfrm>
            <a:off x="606375" y="2392164"/>
            <a:ext cx="3122943" cy="385564"/>
          </a:xfrm>
        </p:spPr>
        <p:txBody>
          <a:bodyPr/>
          <a:lstStyle/>
          <a:p>
            <a:r>
              <a:rPr lang="en-US" sz="2400" dirty="0"/>
              <a:t>Schwerpunktbereich 2 </a:t>
            </a:r>
          </a:p>
        </p:txBody>
      </p:sp>
      <p:pic>
        <p:nvPicPr>
          <p:cNvPr id="2" name="Google Shape;691;p49" title="collaboration.jpg">
            <a:extLst>
              <a:ext uri="{FF2B5EF4-FFF2-40B4-BE49-F238E27FC236}">
                <a16:creationId xmlns:a16="http://schemas.microsoft.com/office/drawing/2014/main" id="{0245F960-E087-AA7B-683D-541B5DAA275D}"/>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91600" y="0"/>
            <a:ext cx="3423163" cy="2231811"/>
          </a:xfrm>
          <a:prstGeom prst="rect">
            <a:avLst/>
          </a:prstGeom>
          <a:noFill/>
          <a:ln>
            <a:noFill/>
          </a:ln>
        </p:spPr>
      </p:pic>
    </p:spTree>
    <p:extLst>
      <p:ext uri="{BB962C8B-B14F-4D97-AF65-F5344CB8AC3E}">
        <p14:creationId xmlns:p14="http://schemas.microsoft.com/office/powerpoint/2010/main" val="30855681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EC758-F091-2D15-4DC7-6B09A41004AD}"/>
            </a:ext>
          </a:extLst>
        </p:cNvPr>
        <p:cNvGrpSpPr/>
        <p:nvPr/>
      </p:nvGrpSpPr>
      <p:grpSpPr>
        <a:xfrm>
          <a:off x="0" y="0"/>
          <a:ext cx="0" cy="0"/>
          <a:chOff x="0" y="0"/>
          <a:chExt cx="0" cy="0"/>
        </a:xfrm>
      </p:grpSpPr>
      <p:sp>
        <p:nvSpPr>
          <p:cNvPr id="12" name="Text Placeholder 4">
            <a:extLst>
              <a:ext uri="{FF2B5EF4-FFF2-40B4-BE49-F238E27FC236}">
                <a16:creationId xmlns:a16="http://schemas.microsoft.com/office/drawing/2014/main" id="{33DC7412-CA5F-9FD4-8BD5-BE5F31C80BFE}"/>
              </a:ext>
            </a:extLst>
          </p:cNvPr>
          <p:cNvSpPr txBox="1">
            <a:spLocks/>
          </p:cNvSpPr>
          <p:nvPr/>
        </p:nvSpPr>
        <p:spPr>
          <a:xfrm>
            <a:off x="5965103" y="467077"/>
            <a:ext cx="5185965" cy="334082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00"/>
              </a:lnSpc>
              <a:buClr>
                <a:srgbClr val="3FB5A1"/>
              </a:buClr>
              <a:buSzPts val="2400"/>
            </a:pPr>
            <a:r>
              <a:rPr lang="en-US" sz="1800" dirty="0">
                <a:solidFill>
                  <a:srgbClr val="0C4659"/>
                </a:solidFill>
                <a:latin typeface="Calibri" panose="020F0502020204030204" pitchFamily="34" charset="0"/>
                <a:cs typeface="Calibri" panose="020F0502020204030204" pitchFamily="34" charset="0"/>
              </a:rPr>
              <a:t>Die Bewältigung der komplexen Herausforderung der Desinformation erfordert koordinierte Anstrengungen</a:t>
            </a:r>
          </a:p>
          <a:p>
            <a:pPr indent="0">
              <a:lnSpc>
                <a:spcPts val="2300"/>
              </a:lnSpc>
              <a:buClr>
                <a:srgbClr val="3FB5A1"/>
              </a:buClr>
              <a:buSzPts val="2400"/>
            </a:pPr>
            <a:r>
              <a:rPr lang="en-US" sz="1800" dirty="0">
                <a:solidFill>
                  <a:srgbClr val="0C4659"/>
                </a:solidFill>
                <a:latin typeface="Calibri" panose="020F0502020204030204" pitchFamily="34" charset="0"/>
                <a:cs typeface="Calibri" panose="020F0502020204030204" pitchFamily="34" charset="0"/>
              </a:rPr>
              <a:t>einer Vielzahl von Akteuren aus dem gesamten digitalen Ökosystem. </a:t>
            </a:r>
          </a:p>
          <a:p>
            <a:pPr indent="0">
              <a:lnSpc>
                <a:spcPts val="2300"/>
              </a:lnSpc>
              <a:buClr>
                <a:srgbClr val="3FB5A1"/>
              </a:buClr>
              <a:buSzPts val="2400"/>
            </a:pPr>
            <a:endParaRPr lang="en-US" sz="1800"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r>
              <a:rPr lang="en-US" sz="1800" dirty="0">
                <a:solidFill>
                  <a:srgbClr val="0C4659"/>
                </a:solidFill>
                <a:latin typeface="Calibri" panose="020F0502020204030204" pitchFamily="34" charset="0"/>
                <a:cs typeface="Calibri" panose="020F0502020204030204" pitchFamily="34" charset="0"/>
              </a:rPr>
              <a:t>Der </a:t>
            </a:r>
            <a:r>
              <a:rPr lang="en-US" sz="1800" b="1" dirty="0">
                <a:solidFill>
                  <a:srgbClr val="0C4659"/>
                </a:solidFill>
                <a:latin typeface="Calibri" panose="020F0502020204030204" pitchFamily="34" charset="0"/>
                <a:cs typeface="Calibri" panose="020F0502020204030204" pitchFamily="34" charset="0"/>
              </a:rPr>
              <a:t>Verhaltenskodex gegen Desinformation </a:t>
            </a:r>
            <a:r>
              <a:rPr lang="en-US" sz="1800" dirty="0">
                <a:solidFill>
                  <a:srgbClr val="0C4659"/>
                </a:solidFill>
                <a:latin typeface="Calibri" panose="020F0502020204030204" pitchFamily="34" charset="0"/>
                <a:cs typeface="Calibri" panose="020F0502020204030204" pitchFamily="34" charset="0"/>
              </a:rPr>
              <a:t>bringt über 40 wichtige Akteure zusammen – von globalen Technologiegiganten und Werbetreibenden bis hin zu Faktenprüfungsnetzwerken und zivilgesellschaftlichen Gruppen –, um sich gemeinsam zu konkreten Maßnahmen zu verpflichten, die schädliche Online-Inhalte reduzieren. Dieser Multi-Stakeholder-Ansatz gewährleistet gemeinsame Verantwortung und mehr Transparenz bei der Bekämpfung von Desinformation.</a:t>
            </a:r>
          </a:p>
          <a:p>
            <a:pPr indent="0">
              <a:lnSpc>
                <a:spcPts val="2300"/>
              </a:lnSpc>
              <a:buClr>
                <a:srgbClr val="3FB5A1"/>
              </a:buClr>
              <a:buSzPts val="2400"/>
            </a:pPr>
            <a:endParaRPr lang="en-US" sz="1800" dirty="0">
              <a:solidFill>
                <a:srgbClr val="0C4659"/>
              </a:solidFill>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D12CCBE-41ED-06A0-487E-83A279E5F516}"/>
              </a:ext>
            </a:extLst>
          </p:cNvPr>
          <p:cNvCxnSpPr>
            <a:cxnSpLocks/>
          </p:cNvCxnSpPr>
          <p:nvPr/>
        </p:nvCxnSpPr>
        <p:spPr>
          <a:xfrm>
            <a:off x="0" y="2205878"/>
            <a:ext cx="4699000"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CCC252FD-8627-D258-E4E5-24D0F55823F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42269" y="4513617"/>
            <a:ext cx="6010481" cy="4041530"/>
          </a:xfrm>
          <a:prstGeom prst="rect">
            <a:avLst/>
          </a:prstGeom>
        </p:spPr>
      </p:pic>
      <p:pic>
        <p:nvPicPr>
          <p:cNvPr id="2" name="Picture 1">
            <a:extLst>
              <a:ext uri="{FF2B5EF4-FFF2-40B4-BE49-F238E27FC236}">
                <a16:creationId xmlns:a16="http://schemas.microsoft.com/office/drawing/2014/main" id="{2F3D9F49-46CA-42B1-3610-ED2D9BAC02A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2911602"/>
            <a:ext cx="5219062" cy="3985710"/>
          </a:xfrm>
          <a:prstGeom prst="rect">
            <a:avLst/>
          </a:prstGeom>
          <a:noFill/>
        </p:spPr>
      </p:pic>
      <p:sp>
        <p:nvSpPr>
          <p:cNvPr id="13" name="Rectangle 12">
            <a:extLst>
              <a:ext uri="{FF2B5EF4-FFF2-40B4-BE49-F238E27FC236}">
                <a16:creationId xmlns:a16="http://schemas.microsoft.com/office/drawing/2014/main" id="{F53AEE55-F794-894E-6D9E-5F4E7963C287}"/>
              </a:ext>
            </a:extLst>
          </p:cNvPr>
          <p:cNvSpPr/>
          <p:nvPr/>
        </p:nvSpPr>
        <p:spPr>
          <a:xfrm>
            <a:off x="746041" y="3328715"/>
            <a:ext cx="3729567" cy="2489200"/>
          </a:xfrm>
          <a:prstGeom prst="rect">
            <a:avLst/>
          </a:prstGeom>
          <a:blipFill>
            <a:blip r:embed="rId5" cstate="screen">
              <a:extLst>
                <a:ext uri="{28A0092B-C50C-407E-A947-70E740481C1C}">
                  <a14:useLocalDpi xmlns:a14="http://schemas.microsoft.com/office/drawing/2010/main"/>
                </a:ext>
              </a:extLst>
            </a:blip>
            <a:srcRect/>
            <a:stretch>
              <a:fillRect r="3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14" name="Group 13">
            <a:extLst>
              <a:ext uri="{FF2B5EF4-FFF2-40B4-BE49-F238E27FC236}">
                <a16:creationId xmlns:a16="http://schemas.microsoft.com/office/drawing/2014/main" id="{75834140-59F8-61CB-6072-EA578D717B3D}"/>
              </a:ext>
            </a:extLst>
          </p:cNvPr>
          <p:cNvGrpSpPr/>
          <p:nvPr/>
        </p:nvGrpSpPr>
        <p:grpSpPr>
          <a:xfrm>
            <a:off x="3696113" y="2762198"/>
            <a:ext cx="1677287" cy="1584974"/>
            <a:chOff x="3288496" y="3347112"/>
            <a:chExt cx="1677287" cy="1584974"/>
          </a:xfrm>
        </p:grpSpPr>
        <p:sp>
          <p:nvSpPr>
            <p:cNvPr id="18" name="Oval 17">
              <a:extLst>
                <a:ext uri="{FF2B5EF4-FFF2-40B4-BE49-F238E27FC236}">
                  <a16:creationId xmlns:a16="http://schemas.microsoft.com/office/drawing/2014/main" id="{7BA66409-36BE-8E5E-552F-543344895273}"/>
                </a:ext>
              </a:extLst>
            </p:cNvPr>
            <p:cNvSpPr/>
            <p:nvPr/>
          </p:nvSpPr>
          <p:spPr>
            <a:xfrm>
              <a:off x="3334652" y="3347112"/>
              <a:ext cx="1584974" cy="1584974"/>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Calibri" panose="020F0502020204030204" pitchFamily="34" charset="0"/>
                <a:cs typeface="Calibri" panose="020F0502020204030204" pitchFamily="34" charset="0"/>
              </a:endParaRPr>
            </a:p>
          </p:txBody>
        </p:sp>
        <p:sp>
          <p:nvSpPr>
            <p:cNvPr id="19" name="Rectangle: Rounded Corners 13">
              <a:extLst>
                <a:ext uri="{FF2B5EF4-FFF2-40B4-BE49-F238E27FC236}">
                  <a16:creationId xmlns:a16="http://schemas.microsoft.com/office/drawing/2014/main" id="{576879E8-A69C-03B6-409E-6BF4D708CF3B}"/>
                </a:ext>
              </a:extLst>
            </p:cNvPr>
            <p:cNvSpPr/>
            <p:nvPr/>
          </p:nvSpPr>
          <p:spPr>
            <a:xfrm>
              <a:off x="3288496" y="3747184"/>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Zum Anzeigen hier klicken</a:t>
              </a:r>
              <a:endParaRPr lang="en-IE" sz="2000" b="1" dirty="0">
                <a:solidFill>
                  <a:schemeClr val="bg1"/>
                </a:solidFill>
                <a:latin typeface="Calibri" panose="020F0502020204030204" pitchFamily="34" charset="0"/>
                <a:cs typeface="Calibri" panose="020F0502020204030204" pitchFamily="34" charset="0"/>
              </a:endParaRPr>
            </a:p>
          </p:txBody>
        </p:sp>
      </p:grpSp>
      <p:sp>
        <p:nvSpPr>
          <p:cNvPr id="4" name="Text Placeholder 3">
            <a:extLst>
              <a:ext uri="{FF2B5EF4-FFF2-40B4-BE49-F238E27FC236}">
                <a16:creationId xmlns:a16="http://schemas.microsoft.com/office/drawing/2014/main" id="{A98B3D70-CD5B-BC2F-BC5E-EC241EC48B14}"/>
              </a:ext>
            </a:extLst>
          </p:cNvPr>
          <p:cNvSpPr txBox="1">
            <a:spLocks/>
          </p:cNvSpPr>
          <p:nvPr/>
        </p:nvSpPr>
        <p:spPr>
          <a:xfrm>
            <a:off x="653779" y="467077"/>
            <a:ext cx="4426221"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3120"/>
              </a:lnSpc>
              <a:spcBef>
                <a:spcPts val="0"/>
              </a:spcBef>
            </a:pPr>
            <a:r>
              <a:rPr lang="en-US" sz="2800" dirty="0">
                <a:latin typeface="Calibri" panose="020F0502020204030204" pitchFamily="34" charset="0"/>
                <a:cs typeface="Calibri" panose="020F0502020204030204" pitchFamily="34" charset="0"/>
              </a:rPr>
              <a:t>Unterzeichner des verstärkten Verhaltenskodex </a:t>
            </a:r>
          </a:p>
          <a:p>
            <a:pPr lvl="0">
              <a:lnSpc>
                <a:spcPts val="3120"/>
              </a:lnSpc>
              <a:spcBef>
                <a:spcPts val="0"/>
              </a:spcBef>
            </a:pPr>
            <a:r>
              <a:rPr lang="en-US" sz="2800" dirty="0">
                <a:latin typeface="Calibri" panose="020F0502020204030204" pitchFamily="34" charset="0"/>
                <a:cs typeface="Calibri" panose="020F0502020204030204" pitchFamily="34" charset="0"/>
              </a:rPr>
              <a:t>zu Desinformation</a:t>
            </a:r>
          </a:p>
          <a:p>
            <a:pPr lvl="0">
              <a:lnSpc>
                <a:spcPts val="3120"/>
              </a:lnSpc>
              <a:spcBef>
                <a:spcPts val="0"/>
              </a:spcBef>
            </a:pP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177581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52840-25A6-7B6E-C59F-F9715753DFCD}"/>
            </a:ext>
          </a:extLst>
        </p:cNvPr>
        <p:cNvGrpSpPr/>
        <p:nvPr/>
      </p:nvGrpSpPr>
      <p:grpSpPr>
        <a:xfrm>
          <a:off x="0" y="0"/>
          <a:ext cx="0" cy="0"/>
          <a:chOff x="0" y="0"/>
          <a:chExt cx="0" cy="0"/>
        </a:xfrm>
      </p:grpSpPr>
      <p:sp>
        <p:nvSpPr>
          <p:cNvPr id="12" name="Text Placeholder 4">
            <a:extLst>
              <a:ext uri="{FF2B5EF4-FFF2-40B4-BE49-F238E27FC236}">
                <a16:creationId xmlns:a16="http://schemas.microsoft.com/office/drawing/2014/main" id="{8D1D3AF1-0726-2974-9982-A42A1B0D93EE}"/>
              </a:ext>
            </a:extLst>
          </p:cNvPr>
          <p:cNvSpPr txBox="1">
            <a:spLocks/>
          </p:cNvSpPr>
          <p:nvPr/>
        </p:nvSpPr>
        <p:spPr>
          <a:xfrm>
            <a:off x="4622800" y="552517"/>
            <a:ext cx="7175500" cy="4959284"/>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3FB5A1"/>
              </a:buClr>
            </a:pPr>
            <a:r>
              <a:rPr lang="en-US" sz="1600" dirty="0">
                <a:solidFill>
                  <a:srgbClr val="0C4659"/>
                </a:solidFill>
                <a:latin typeface="Calibri" panose="020F0502020204030204" pitchFamily="34" charset="0"/>
                <a:cs typeface="Calibri" panose="020F0502020204030204" pitchFamily="34" charset="0"/>
              </a:rPr>
              <a:t>Desinformation stellt eine ernsthafte Bedrohung für die Integrität demokratischer Wahlen dar, indem sie falsche Darstellungen verbreitet und das Vertrauen der Öffentlichkeit untergräbt. Als Reaktion darauf haben sich verschiedene Akteure in ganz Europa, darunter die Zivilgesellschaft, Wissenschaft, Journalisten, Forscher, Thinktanks und Faktenprüfer, zu gemeinsamen Initiativen zusammengeschlossen, um die Widerstandsfähigkeit von Wahlen zu stärken. </a:t>
            </a:r>
          </a:p>
          <a:p>
            <a:pPr indent="0">
              <a:lnSpc>
                <a:spcPts val="2340"/>
              </a:lnSpc>
              <a:buClr>
                <a:srgbClr val="3FB5A1"/>
              </a:buClr>
            </a:pPr>
            <a:endParaRPr lang="en-US" sz="1600" dirty="0">
              <a:solidFill>
                <a:srgbClr val="0C4659"/>
              </a:solidFill>
              <a:latin typeface="Calibri" panose="020F0502020204030204" pitchFamily="34" charset="0"/>
              <a:cs typeface="Calibri" panose="020F0502020204030204" pitchFamily="34" charset="0"/>
            </a:endParaRPr>
          </a:p>
          <a:p>
            <a:pPr indent="0">
              <a:lnSpc>
                <a:spcPts val="2340"/>
              </a:lnSpc>
              <a:buClr>
                <a:srgbClr val="3FB5A1"/>
              </a:buClr>
            </a:pPr>
            <a:r>
              <a:rPr lang="en-US" sz="1600" dirty="0">
                <a:solidFill>
                  <a:srgbClr val="0C4659"/>
                </a:solidFill>
                <a:latin typeface="Calibri" panose="020F0502020204030204" pitchFamily="34" charset="0"/>
                <a:cs typeface="Calibri" panose="020F0502020204030204" pitchFamily="34" charset="0"/>
              </a:rPr>
              <a:t>Diese Partnerschaften verbessern die Informationsüberprüfung, fördern die Medienkompetenz und unterstützen einen faktenbasierten öffentlichen Diskurs. Damit spielen sie eine entscheidende Rolle beim Schutz demokratischer Prozesse und bei der Förderung einer informierten Bürgerbeteiligung </a:t>
            </a:r>
          </a:p>
          <a:p>
            <a:pPr indent="0">
              <a:lnSpc>
                <a:spcPts val="2340"/>
              </a:lnSpc>
              <a:buClr>
                <a:srgbClr val="3FB5A1"/>
              </a:buClr>
            </a:pPr>
            <a:endParaRPr lang="en-US" sz="1600" dirty="0">
              <a:solidFill>
                <a:srgbClr val="0C4659"/>
              </a:solidFill>
              <a:latin typeface="Calibri" panose="020F0502020204030204" pitchFamily="34" charset="0"/>
              <a:cs typeface="Calibri" panose="020F0502020204030204" pitchFamily="34" charset="0"/>
            </a:endParaRPr>
          </a:p>
          <a:p>
            <a:pPr indent="0">
              <a:lnSpc>
                <a:spcPts val="2340"/>
              </a:lnSpc>
              <a:buClr>
                <a:srgbClr val="3FB5A1"/>
              </a:buClr>
            </a:pPr>
            <a:endParaRPr lang="en-US" sz="1600" dirty="0">
              <a:solidFill>
                <a:srgbClr val="0C4659"/>
              </a:solidFill>
              <a:latin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57D22A41-196E-7213-2E42-391127D897D6}"/>
              </a:ext>
            </a:extLst>
          </p:cNvPr>
          <p:cNvSpPr txBox="1">
            <a:spLocks/>
          </p:cNvSpPr>
          <p:nvPr/>
        </p:nvSpPr>
        <p:spPr>
          <a:xfrm>
            <a:off x="653780" y="472365"/>
            <a:ext cx="359648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520"/>
              </a:lnSpc>
              <a:spcBef>
                <a:spcPts val="0"/>
              </a:spcBef>
            </a:pPr>
            <a:r>
              <a:rPr lang="en-US" sz="2400" dirty="0">
                <a:latin typeface="Calibri" panose="020F0502020204030204" pitchFamily="34" charset="0"/>
                <a:cs typeface="Calibri" panose="020F0502020204030204" pitchFamily="34" charset="0"/>
              </a:rPr>
              <a:t>Das Counter Disinformation Network (CDN)</a:t>
            </a:r>
          </a:p>
          <a:p>
            <a:pPr>
              <a:lnSpc>
                <a:spcPts val="3520"/>
              </a:lnSpc>
              <a:spcBef>
                <a:spcPts val="0"/>
              </a:spcBef>
            </a:pPr>
            <a:endParaRPr lang="en-US" sz="2400"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0C578DF1-9E58-DE1B-D5BD-886171AF5383}"/>
              </a:ext>
            </a:extLst>
          </p:cNvPr>
          <p:cNvCxnSpPr>
            <a:cxnSpLocks/>
          </p:cNvCxnSpPr>
          <p:nvPr/>
        </p:nvCxnSpPr>
        <p:spPr>
          <a:xfrm>
            <a:off x="0" y="2015528"/>
            <a:ext cx="3955448"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3747C4A5-F2C7-7B3E-9AF2-47ED3631C7B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75070" y="2665377"/>
            <a:ext cx="6010481" cy="4041530"/>
          </a:xfrm>
          <a:prstGeom prst="rect">
            <a:avLst/>
          </a:prstGeom>
        </p:spPr>
      </p:pic>
      <p:sp>
        <p:nvSpPr>
          <p:cNvPr id="20" name="Rounded Rectangle 19">
            <a:extLst>
              <a:ext uri="{FF2B5EF4-FFF2-40B4-BE49-F238E27FC236}">
                <a16:creationId xmlns:a16="http://schemas.microsoft.com/office/drawing/2014/main" id="{529EC39B-490B-4CEA-6B23-698B343454EA}"/>
              </a:ext>
            </a:extLst>
          </p:cNvPr>
          <p:cNvSpPr/>
          <p:nvPr/>
        </p:nvSpPr>
        <p:spPr>
          <a:xfrm>
            <a:off x="4622800" y="4507537"/>
            <a:ext cx="6461173" cy="1797946"/>
          </a:xfrm>
          <a:prstGeom prst="roundRect">
            <a:avLst>
              <a:gd name="adj" fmla="val 7087"/>
            </a:avLst>
          </a:prstGeom>
          <a:noFill/>
          <a:ln>
            <a:solidFill>
              <a:srgbClr val="0C4659"/>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nvGrpSpPr>
          <p:cNvPr id="22" name="Group 21">
            <a:extLst>
              <a:ext uri="{FF2B5EF4-FFF2-40B4-BE49-F238E27FC236}">
                <a16:creationId xmlns:a16="http://schemas.microsoft.com/office/drawing/2014/main" id="{229FC0CA-DD9B-B9BC-895A-97C614E84F10}"/>
              </a:ext>
            </a:extLst>
          </p:cNvPr>
          <p:cNvGrpSpPr/>
          <p:nvPr/>
        </p:nvGrpSpPr>
        <p:grpSpPr>
          <a:xfrm>
            <a:off x="4899771" y="4236786"/>
            <a:ext cx="3729567" cy="676467"/>
            <a:chOff x="3864009" y="5332933"/>
            <a:chExt cx="3729567" cy="552877"/>
          </a:xfrm>
        </p:grpSpPr>
        <p:sp>
          <p:nvSpPr>
            <p:cNvPr id="23" name="Rounded Rectangle 22">
              <a:extLst>
                <a:ext uri="{FF2B5EF4-FFF2-40B4-BE49-F238E27FC236}">
                  <a16:creationId xmlns:a16="http://schemas.microsoft.com/office/drawing/2014/main" id="{319303C7-CF0B-C2F8-D0AC-987CB37F3888}"/>
                </a:ext>
              </a:extLst>
            </p:cNvPr>
            <p:cNvSpPr/>
            <p:nvPr/>
          </p:nvSpPr>
          <p:spPr>
            <a:xfrm>
              <a:off x="3864009" y="5362334"/>
              <a:ext cx="3729567" cy="400110"/>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4" name="TextBox 23">
              <a:extLst>
                <a:ext uri="{FF2B5EF4-FFF2-40B4-BE49-F238E27FC236}">
                  <a16:creationId xmlns:a16="http://schemas.microsoft.com/office/drawing/2014/main" id="{5B38659C-3B19-2B11-21FA-C59783BA0453}"/>
                </a:ext>
              </a:extLst>
            </p:cNvPr>
            <p:cNvSpPr txBox="1"/>
            <p:nvPr/>
          </p:nvSpPr>
          <p:spPr>
            <a:xfrm>
              <a:off x="3864010" y="5362590"/>
              <a:ext cx="3569910" cy="523220"/>
            </a:xfrm>
            <a:prstGeom prst="rect">
              <a:avLst/>
            </a:prstGeom>
            <a:noFill/>
          </p:spPr>
          <p:txBody>
            <a:bodyPr wrap="square">
              <a:spAutoFit/>
            </a:bodyPr>
            <a:lstStyle/>
            <a:p>
              <a:r>
                <a:rPr lang="en-US" sz="1400" b="1" dirty="0">
                  <a:solidFill>
                    <a:schemeClr val="bg1"/>
                  </a:solidFill>
                  <a:latin typeface="Calibri" panose="020F0502020204030204" pitchFamily="34" charset="0"/>
                  <a:cs typeface="Calibri" panose="020F0502020204030204" pitchFamily="34" charset="0"/>
                </a:rPr>
                <a:t>Partner (klicken Sie auf die Links, um mehr zu erfahren) </a:t>
              </a:r>
              <a:endParaRPr lang="en-US" sz="1400" dirty="0">
                <a:solidFill>
                  <a:schemeClr val="bg1"/>
                </a:solidFill>
              </a:endParaRPr>
            </a:p>
          </p:txBody>
        </p:sp>
        <p:pic>
          <p:nvPicPr>
            <p:cNvPr id="25" name="Graphic 24" descr="Cursor outline">
              <a:extLst>
                <a:ext uri="{FF2B5EF4-FFF2-40B4-BE49-F238E27FC236}">
                  <a16:creationId xmlns:a16="http://schemas.microsoft.com/office/drawing/2014/main" id="{46715C4C-8458-6BE9-3CE2-5E361F08CE5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34664" y="5332933"/>
              <a:ext cx="458912" cy="458912"/>
            </a:xfrm>
            <a:prstGeom prst="rect">
              <a:avLst/>
            </a:prstGeom>
          </p:spPr>
        </p:pic>
      </p:grpSp>
      <p:sp>
        <p:nvSpPr>
          <p:cNvPr id="3" name="TextBox 2">
            <a:extLst>
              <a:ext uri="{FF2B5EF4-FFF2-40B4-BE49-F238E27FC236}">
                <a16:creationId xmlns:a16="http://schemas.microsoft.com/office/drawing/2014/main" id="{2024FC49-E5AB-92DC-49DC-9CAB4D227566}"/>
              </a:ext>
            </a:extLst>
          </p:cNvPr>
          <p:cNvSpPr txBox="1"/>
          <p:nvPr/>
        </p:nvSpPr>
        <p:spPr>
          <a:xfrm>
            <a:off x="4861671" y="4786889"/>
            <a:ext cx="6080189" cy="676467"/>
          </a:xfrm>
          <a:prstGeom prst="rect">
            <a:avLst/>
          </a:prstGeom>
          <a:noFill/>
        </p:spPr>
        <p:txBody>
          <a:bodyPr wrap="square">
            <a:spAutoFit/>
          </a:bodyPr>
          <a:lstStyle/>
          <a:p>
            <a:pPr marR="0" lvl="0" algn="l" defTabSz="914400" rtl="0" eaLnBrk="1" fontAlgn="auto" latinLnBrk="0" hangingPunct="1">
              <a:lnSpc>
                <a:spcPct val="107000"/>
              </a:lnSpc>
              <a:spcBef>
                <a:spcPts val="1800"/>
              </a:spcBef>
              <a:spcAft>
                <a:spcPts val="0"/>
              </a:spcAft>
              <a:buClr>
                <a:srgbClr val="111F2A"/>
              </a:buClr>
              <a:buSzPts val="1400"/>
              <a:buFont typeface="Arial"/>
              <a:buNone/>
              <a:defRPr/>
            </a:pPr>
            <a:r>
              <a:rPr kumimoji="0" lang="en-US" sz="1200" b="1" i="0" u="sng" strike="noStrike" kern="0" cap="none" spc="0" normalizeH="0" baseline="0" noProof="0" dirty="0">
                <a:ln>
                  <a:noFill/>
                </a:ln>
                <a:solidFill>
                  <a:srgbClr val="3FB5A1"/>
                </a:solidFill>
                <a:effectLst/>
                <a:uLnTx/>
                <a:uFillTx/>
                <a:latin typeface="Calibri"/>
                <a:ea typeface="Play"/>
                <a:cs typeface="Play"/>
                <a:sym typeface="Play"/>
                <a:hlinkClick r:id="rId5">
                  <a:extLst>
                    <a:ext uri="{A12FA001-AC4F-418D-AE19-62706E023703}">
                      <ahyp:hlinkClr xmlns:ahyp="http://schemas.microsoft.com/office/drawing/2018/hyperlinkcolor" val="tx"/>
                    </a:ext>
                  </a:extLst>
                </a:hlinkClick>
              </a:rPr>
              <a:t>Alliance4Europe</a:t>
            </a:r>
            <a:r>
              <a:rPr kumimoji="0" lang="en-US" sz="1200" b="1" i="0" u="none" strike="noStrike" kern="0" cap="none" spc="0" normalizeH="0" baseline="0" noProof="0" dirty="0">
                <a:ln>
                  <a:noFill/>
                </a:ln>
                <a:solidFill>
                  <a:srgbClr val="3FB5A1"/>
                </a:solidFill>
                <a:effectLst/>
                <a:uLnTx/>
                <a:uFillTx/>
                <a:latin typeface="Calibri"/>
                <a:ea typeface="Play"/>
                <a:cs typeface="Play"/>
                <a:sym typeface="Play"/>
              </a:rPr>
              <a:t>, </a:t>
            </a:r>
            <a:r>
              <a:rPr kumimoji="0" lang="en-US" sz="1200" b="1" i="0" u="sng" strike="noStrike" kern="0" cap="none" spc="0" normalizeH="0" baseline="0" noProof="0" dirty="0">
                <a:ln>
                  <a:noFill/>
                </a:ln>
                <a:solidFill>
                  <a:srgbClr val="3FB5A1"/>
                </a:solidFill>
                <a:effectLst/>
                <a:uLnTx/>
                <a:uFillTx/>
                <a:latin typeface="Calibri"/>
                <a:ea typeface="Play"/>
                <a:cs typeface="Play"/>
                <a:sym typeface="Play"/>
                <a:hlinkClick r:id="rId6">
                  <a:extLst>
                    <a:ext uri="{A12FA001-AC4F-418D-AE19-62706E023703}">
                      <ahyp:hlinkClr xmlns:ahyp="http://schemas.microsoft.com/office/drawing/2018/hyperlinkcolor" val="tx"/>
                    </a:ext>
                  </a:extLst>
                </a:hlinkClick>
              </a:rPr>
              <a:t>Check First</a:t>
            </a:r>
            <a:r>
              <a:rPr kumimoji="0" lang="en-US" sz="1200" b="1" i="0" u="none" strike="noStrike" kern="0" cap="none" spc="0" normalizeH="0" baseline="0" noProof="0" dirty="0">
                <a:ln>
                  <a:noFill/>
                </a:ln>
                <a:solidFill>
                  <a:srgbClr val="3FB5A1"/>
                </a:solidFill>
                <a:effectLst/>
                <a:uLnTx/>
                <a:uFillTx/>
                <a:latin typeface="Calibri"/>
                <a:ea typeface="Play"/>
                <a:cs typeface="Play"/>
                <a:sym typeface="Play"/>
              </a:rPr>
              <a:t>, </a:t>
            </a:r>
            <a:r>
              <a:rPr kumimoji="0" lang="en-US" sz="1200" b="1" i="0" u="sng" strike="noStrike" kern="0" cap="none" spc="0" normalizeH="0" baseline="0" noProof="0" dirty="0">
                <a:ln>
                  <a:noFill/>
                </a:ln>
                <a:solidFill>
                  <a:srgbClr val="3FB5A1"/>
                </a:solidFill>
                <a:effectLst/>
                <a:uLnTx/>
                <a:uFillTx/>
                <a:latin typeface="Calibri"/>
                <a:ea typeface="Play"/>
                <a:cs typeface="Play"/>
                <a:sym typeface="Play"/>
                <a:hlinkClick r:id="rId7">
                  <a:extLst>
                    <a:ext uri="{A12FA001-AC4F-418D-AE19-62706E023703}">
                      <ahyp:hlinkClr xmlns:ahyp="http://schemas.microsoft.com/office/drawing/2018/hyperlinkcolor" val="tx"/>
                    </a:ext>
                  </a:extLst>
                </a:hlinkClick>
              </a:rPr>
              <a:t>Science Feedback</a:t>
            </a:r>
            <a:r>
              <a:rPr kumimoji="0" lang="en-US" sz="1200" b="1" i="0" u="none" strike="noStrike" kern="0" cap="none" spc="0" normalizeH="0" baseline="0" noProof="0" dirty="0">
                <a:ln>
                  <a:noFill/>
                </a:ln>
                <a:solidFill>
                  <a:srgbClr val="3FB5A1"/>
                </a:solidFill>
                <a:effectLst/>
                <a:uLnTx/>
                <a:uFillTx/>
                <a:latin typeface="Calibri"/>
                <a:ea typeface="Play"/>
                <a:cs typeface="Play"/>
                <a:sym typeface="Play"/>
              </a:rPr>
              <a:t>, </a:t>
            </a:r>
            <a:r>
              <a:rPr kumimoji="0" lang="en-US" sz="1200" b="1" i="0" u="sng" strike="noStrike" kern="0" cap="none" spc="0" normalizeH="0" baseline="0" noProof="0" dirty="0">
                <a:ln>
                  <a:noFill/>
                </a:ln>
                <a:solidFill>
                  <a:srgbClr val="3FB5A1"/>
                </a:solidFill>
                <a:effectLst/>
                <a:uLnTx/>
                <a:uFillTx/>
                <a:latin typeface="Calibri"/>
                <a:ea typeface="Play"/>
                <a:cs typeface="Play"/>
                <a:sym typeface="Play"/>
                <a:hlinkClick r:id="rId8">
                  <a:extLst>
                    <a:ext uri="{A12FA001-AC4F-418D-AE19-62706E023703}">
                      <ahyp:hlinkClr xmlns:ahyp="http://schemas.microsoft.com/office/drawing/2018/hyperlinkcolor" val="tx"/>
                    </a:ext>
                  </a:extLst>
                </a:hlinkClick>
              </a:rPr>
              <a:t>ISD</a:t>
            </a:r>
            <a:r>
              <a:rPr kumimoji="0" lang="en-US" sz="1200" b="1" i="0" u="none" strike="noStrike" kern="0" cap="none" spc="0" normalizeH="0" baseline="0" noProof="0" dirty="0">
                <a:ln>
                  <a:noFill/>
                </a:ln>
                <a:solidFill>
                  <a:srgbClr val="3FB5A1"/>
                </a:solidFill>
                <a:effectLst/>
                <a:uLnTx/>
                <a:uFillTx/>
                <a:latin typeface="Calibri"/>
                <a:ea typeface="Play"/>
                <a:cs typeface="Play"/>
                <a:sym typeface="Play"/>
              </a:rPr>
              <a:t>, </a:t>
            </a:r>
            <a:r>
              <a:rPr kumimoji="0" lang="en-US" sz="1200" b="1" i="0" u="sng" strike="noStrike" kern="0" cap="none" spc="0" normalizeH="0" baseline="0" noProof="0" dirty="0">
                <a:ln>
                  <a:noFill/>
                </a:ln>
                <a:solidFill>
                  <a:srgbClr val="3FB5A1"/>
                </a:solidFill>
                <a:effectLst/>
                <a:uLnTx/>
                <a:uFillTx/>
                <a:latin typeface="Calibri"/>
                <a:ea typeface="Play"/>
                <a:cs typeface="Play"/>
                <a:sym typeface="Play"/>
                <a:hlinkClick r:id="rId9">
                  <a:extLst>
                    <a:ext uri="{A12FA001-AC4F-418D-AE19-62706E023703}">
                      <ahyp:hlinkClr xmlns:ahyp="http://schemas.microsoft.com/office/drawing/2018/hyperlinkcolor" val="tx"/>
                    </a:ext>
                  </a:extLst>
                </a:hlinkClick>
              </a:rPr>
              <a:t>Info Ops Polska</a:t>
            </a:r>
            <a:r>
              <a:rPr kumimoji="0" lang="en-US" sz="1200" b="1" i="0" u="none" strike="noStrike" kern="0" cap="none" spc="0" normalizeH="0" baseline="0" noProof="0" dirty="0">
                <a:ln>
                  <a:noFill/>
                </a:ln>
                <a:solidFill>
                  <a:srgbClr val="3FB5A1"/>
                </a:solidFill>
                <a:effectLst/>
                <a:uLnTx/>
                <a:uFillTx/>
                <a:latin typeface="Calibri"/>
                <a:ea typeface="Play"/>
                <a:cs typeface="Play"/>
                <a:sym typeface="Play"/>
              </a:rPr>
              <a:t>, </a:t>
            </a:r>
            <a:r>
              <a:rPr kumimoji="0" lang="en-US" sz="1200" b="1" i="0" u="sng" strike="noStrike" kern="0" cap="none" spc="0" normalizeH="0" baseline="0" noProof="0" dirty="0">
                <a:ln>
                  <a:noFill/>
                </a:ln>
                <a:solidFill>
                  <a:srgbClr val="3FB5A1"/>
                </a:solidFill>
                <a:effectLst/>
                <a:uLnTx/>
                <a:uFillTx/>
                <a:latin typeface="Calibri"/>
                <a:ea typeface="Play"/>
                <a:cs typeface="Play"/>
                <a:sym typeface="Play"/>
                <a:hlinkClick r:id="rId10">
                  <a:extLst>
                    <a:ext uri="{A12FA001-AC4F-418D-AE19-62706E023703}">
                      <ahyp:hlinkClr xmlns:ahyp="http://schemas.microsoft.com/office/drawing/2018/hyperlinkcolor" val="tx"/>
                    </a:ext>
                  </a:extLst>
                </a:hlinkClick>
              </a:rPr>
              <a:t>GLOBSEC</a:t>
            </a:r>
            <a:r>
              <a:rPr kumimoji="0" lang="en-US" sz="1200" b="1" i="0" u="none" strike="noStrike" kern="0" cap="none" spc="0" normalizeH="0" baseline="0" noProof="0" dirty="0">
                <a:ln>
                  <a:noFill/>
                </a:ln>
                <a:solidFill>
                  <a:srgbClr val="3FB5A1"/>
                </a:solidFill>
                <a:effectLst/>
                <a:uLnTx/>
                <a:uFillTx/>
                <a:latin typeface="Calibri"/>
                <a:ea typeface="Play"/>
                <a:cs typeface="Play"/>
                <a:sym typeface="Play"/>
              </a:rPr>
              <a:t>, </a:t>
            </a:r>
            <a:r>
              <a:rPr kumimoji="0" lang="en-US" sz="1200" b="1" i="0" u="sng" strike="noStrike" kern="0" cap="none" spc="0" normalizeH="0" baseline="0" noProof="0" dirty="0">
                <a:ln>
                  <a:noFill/>
                </a:ln>
                <a:solidFill>
                  <a:srgbClr val="3FB5A1"/>
                </a:solidFill>
                <a:effectLst/>
                <a:uLnTx/>
                <a:uFillTx/>
                <a:latin typeface="Calibri"/>
                <a:ea typeface="Play"/>
                <a:cs typeface="Play"/>
                <a:sym typeface="Play"/>
                <a:hlinkClick r:id="rId11">
                  <a:extLst>
                    <a:ext uri="{A12FA001-AC4F-418D-AE19-62706E023703}">
                      <ahyp:hlinkClr xmlns:ahyp="http://schemas.microsoft.com/office/drawing/2018/hyperlinkcolor" val="tx"/>
                    </a:ext>
                  </a:extLst>
                </a:hlinkClick>
              </a:rPr>
              <a:t>DISARM Foundation</a:t>
            </a:r>
            <a:r>
              <a:rPr kumimoji="0" lang="en-US" sz="1200" b="1" i="0" u="none" strike="noStrike" kern="0" cap="none" spc="0" normalizeH="0" baseline="0" noProof="0" dirty="0">
                <a:ln>
                  <a:noFill/>
                </a:ln>
                <a:solidFill>
                  <a:srgbClr val="3FB5A1"/>
                </a:solidFill>
                <a:effectLst/>
                <a:uLnTx/>
                <a:uFillTx/>
                <a:latin typeface="Calibri"/>
                <a:ea typeface="Play"/>
                <a:cs typeface="Play"/>
                <a:sym typeface="Play"/>
              </a:rPr>
              <a:t>, </a:t>
            </a:r>
            <a:r>
              <a:rPr kumimoji="0" lang="en-US" sz="1200" b="1" i="0" u="sng" strike="noStrike" kern="0" cap="none" spc="0" normalizeH="0" baseline="0" noProof="0" dirty="0">
                <a:ln>
                  <a:noFill/>
                </a:ln>
                <a:solidFill>
                  <a:srgbClr val="3FB5A1"/>
                </a:solidFill>
                <a:effectLst/>
                <a:uLnTx/>
                <a:uFillTx/>
                <a:latin typeface="Calibri"/>
                <a:ea typeface="Play"/>
                <a:cs typeface="Play"/>
                <a:sym typeface="Play"/>
                <a:hlinkClick r:id="rId12">
                  <a:extLst>
                    <a:ext uri="{A12FA001-AC4F-418D-AE19-62706E023703}">
                      <ahyp:hlinkClr xmlns:ahyp="http://schemas.microsoft.com/office/drawing/2018/hyperlinkcolor" val="tx"/>
                    </a:ext>
                  </a:extLst>
                </a:hlinkClick>
              </a:rPr>
              <a:t>Fakenews.pl</a:t>
            </a:r>
            <a:r>
              <a:rPr kumimoji="0" lang="en-US" sz="1200" b="1" i="0" u="none" strike="noStrike" kern="0" cap="none" spc="0" normalizeH="0" baseline="0" noProof="0" dirty="0">
                <a:ln>
                  <a:noFill/>
                </a:ln>
                <a:solidFill>
                  <a:srgbClr val="3FB5A1"/>
                </a:solidFill>
                <a:effectLst/>
                <a:uLnTx/>
                <a:uFillTx/>
                <a:latin typeface="Calibri"/>
                <a:ea typeface="Play"/>
                <a:cs typeface="Play"/>
                <a:sym typeface="Play"/>
              </a:rPr>
              <a:t>, </a:t>
            </a:r>
            <a:r>
              <a:rPr kumimoji="0" lang="en-US" sz="1200" b="1" i="0" u="sng" strike="noStrike" kern="0" cap="none" spc="0" normalizeH="0" baseline="0" noProof="0" dirty="0">
                <a:ln>
                  <a:noFill/>
                </a:ln>
                <a:solidFill>
                  <a:srgbClr val="3FB5A1"/>
                </a:solidFill>
                <a:effectLst/>
                <a:uLnTx/>
                <a:uFillTx/>
                <a:latin typeface="Calibri"/>
                <a:ea typeface="Play"/>
                <a:cs typeface="Play"/>
                <a:sym typeface="Play"/>
                <a:hlinkClick r:id="rId13">
                  <a:extLst>
                    <a:ext uri="{A12FA001-AC4F-418D-AE19-62706E023703}">
                      <ahyp:hlinkClr xmlns:ahyp="http://schemas.microsoft.com/office/drawing/2018/hyperlinkcolor" val="tx"/>
                    </a:ext>
                  </a:extLst>
                </a:hlinkClick>
              </a:rPr>
              <a:t>Clash Digital</a:t>
            </a:r>
            <a:r>
              <a:rPr kumimoji="0" lang="en-US" sz="1200" b="1" i="0" u="none" strike="noStrike" kern="0" cap="none" spc="0" normalizeH="0" baseline="0" noProof="0" dirty="0">
                <a:ln>
                  <a:noFill/>
                </a:ln>
                <a:solidFill>
                  <a:srgbClr val="3FB5A1"/>
                </a:solidFill>
                <a:effectLst/>
                <a:uLnTx/>
                <a:uFillTx/>
                <a:latin typeface="Calibri"/>
                <a:ea typeface="Play"/>
                <a:cs typeface="Play"/>
                <a:sym typeface="Play"/>
              </a:rPr>
              <a:t>, </a:t>
            </a:r>
            <a:r>
              <a:rPr kumimoji="0" lang="en-US" sz="1200" b="1" i="0" u="sng" strike="noStrike" kern="0" cap="none" spc="0" normalizeH="0" baseline="0" noProof="0" dirty="0">
                <a:ln>
                  <a:noFill/>
                </a:ln>
                <a:solidFill>
                  <a:srgbClr val="3FB5A1"/>
                </a:solidFill>
                <a:effectLst/>
                <a:uLnTx/>
                <a:uFillTx/>
                <a:latin typeface="Calibri"/>
                <a:ea typeface="Play"/>
                <a:cs typeface="Play"/>
                <a:sym typeface="Play"/>
                <a:hlinkClick r:id="rId14">
                  <a:extLst>
                    <a:ext uri="{A12FA001-AC4F-418D-AE19-62706E023703}">
                      <ahyp:hlinkClr xmlns:ahyp="http://schemas.microsoft.com/office/drawing/2018/hyperlinkcolor" val="tx"/>
                    </a:ext>
                  </a:extLst>
                </a:hlinkClick>
              </a:rPr>
              <a:t>AI Forensics</a:t>
            </a:r>
            <a:r>
              <a:rPr kumimoji="0" lang="en-US" sz="1200" b="1" i="0" u="none" strike="noStrike" kern="0" cap="none" spc="0" normalizeH="0" baseline="0" noProof="0" dirty="0">
                <a:ln>
                  <a:noFill/>
                </a:ln>
                <a:solidFill>
                  <a:srgbClr val="3FB5A1"/>
                </a:solidFill>
                <a:effectLst/>
                <a:uLnTx/>
                <a:uFillTx/>
                <a:latin typeface="Calibri"/>
                <a:ea typeface="Play"/>
                <a:cs typeface="Play"/>
                <a:sym typeface="Play"/>
              </a:rPr>
              <a:t>,</a:t>
            </a:r>
            <a:r>
              <a:rPr kumimoji="0" lang="en-US" sz="1200" b="1" i="0" u="sng" strike="noStrike" kern="0" cap="none" spc="0" normalizeH="0" baseline="0" noProof="0" dirty="0">
                <a:ln>
                  <a:noFill/>
                </a:ln>
                <a:solidFill>
                  <a:srgbClr val="3FB5A1"/>
                </a:solidFill>
                <a:effectLst/>
                <a:uLnTx/>
                <a:uFillTx/>
                <a:latin typeface="Calibri"/>
                <a:ea typeface="Play"/>
                <a:cs typeface="Play"/>
                <a:sym typeface="Play"/>
                <a:hlinkClick r:id="rId14">
                  <a:extLst>
                    <a:ext uri="{A12FA001-AC4F-418D-AE19-62706E023703}">
                      <ahyp:hlinkClr xmlns:ahyp="http://schemas.microsoft.com/office/drawing/2018/hyperlinkcolor" val="tx"/>
                    </a:ext>
                  </a:extLst>
                </a:hlinkClick>
              </a:rPr>
              <a:t> </a:t>
            </a:r>
            <a:r>
              <a:rPr kumimoji="0" lang="en-US" sz="1200" b="1" i="0" u="sng" strike="noStrike" kern="0" cap="none" spc="0" normalizeH="0" baseline="0" noProof="0" dirty="0">
                <a:ln>
                  <a:noFill/>
                </a:ln>
                <a:solidFill>
                  <a:srgbClr val="3FB5A1"/>
                </a:solidFill>
                <a:effectLst/>
                <a:uLnTx/>
                <a:uFillTx/>
                <a:latin typeface="Calibri"/>
                <a:ea typeface="Play"/>
                <a:cs typeface="Play"/>
                <a:sym typeface="Play"/>
                <a:hlinkClick r:id="rId15">
                  <a:extLst>
                    <a:ext uri="{A12FA001-AC4F-418D-AE19-62706E023703}">
                      <ahyp:hlinkClr xmlns:ahyp="http://schemas.microsoft.com/office/drawing/2018/hyperlinkcolor" val="tx"/>
                    </a:ext>
                  </a:extLst>
                </a:hlinkClick>
              </a:rPr>
              <a:t>CEE Digital Democracy Watch</a:t>
            </a:r>
            <a:r>
              <a:rPr kumimoji="0" lang="en-US" sz="1200" b="1" i="0" u="none" strike="noStrike" kern="0" cap="none" spc="0" normalizeH="0" baseline="0" noProof="0" dirty="0">
                <a:ln>
                  <a:noFill/>
                </a:ln>
                <a:solidFill>
                  <a:srgbClr val="3FB5A1"/>
                </a:solidFill>
                <a:effectLst/>
                <a:uLnTx/>
                <a:uFillTx/>
                <a:latin typeface="Calibri"/>
                <a:ea typeface="Play"/>
                <a:cs typeface="Play"/>
                <a:sym typeface="Play"/>
              </a:rPr>
              <a:t>, </a:t>
            </a:r>
            <a:r>
              <a:rPr kumimoji="0" lang="en-US" sz="1200" b="1" i="0" u="sng" strike="noStrike" kern="0" cap="none" spc="0" normalizeH="0" baseline="0" noProof="0" dirty="0">
                <a:ln>
                  <a:noFill/>
                </a:ln>
                <a:solidFill>
                  <a:srgbClr val="3FB5A1"/>
                </a:solidFill>
                <a:effectLst/>
                <a:uLnTx/>
                <a:uFillTx/>
                <a:latin typeface="Calibri"/>
                <a:ea typeface="Play"/>
                <a:cs typeface="Play"/>
                <a:sym typeface="Play"/>
                <a:hlinkClick r:id="rId16">
                  <a:extLst>
                    <a:ext uri="{A12FA001-AC4F-418D-AE19-62706E023703}">
                      <ahyp:hlinkClr xmlns:ahyp="http://schemas.microsoft.com/office/drawing/2018/hyperlinkcolor" val="tx"/>
                    </a:ext>
                  </a:extLst>
                </a:hlinkClick>
              </a:rPr>
              <a:t>Political Accountability Foundation</a:t>
            </a:r>
            <a:r>
              <a:rPr kumimoji="0" lang="en-US" sz="1200" b="1" i="0" u="none" strike="noStrike" kern="0" cap="none" spc="0" normalizeH="0" baseline="0" noProof="0" dirty="0">
                <a:ln>
                  <a:noFill/>
                </a:ln>
                <a:solidFill>
                  <a:srgbClr val="3FB5A1"/>
                </a:solidFill>
                <a:effectLst/>
                <a:uLnTx/>
                <a:uFillTx/>
                <a:latin typeface="Calibri"/>
                <a:ea typeface="Play"/>
                <a:cs typeface="Play"/>
                <a:sym typeface="Play"/>
              </a:rPr>
              <a:t>, </a:t>
            </a:r>
            <a:r>
              <a:rPr kumimoji="0" lang="en-US" sz="1200" b="1" i="0" u="sng" strike="noStrike" kern="0" cap="none" spc="0" normalizeH="0" baseline="0" noProof="0" dirty="0">
                <a:ln>
                  <a:noFill/>
                </a:ln>
                <a:solidFill>
                  <a:srgbClr val="3FB5A1"/>
                </a:solidFill>
                <a:effectLst/>
                <a:uLnTx/>
                <a:uFillTx/>
                <a:latin typeface="Calibri"/>
                <a:ea typeface="Play"/>
                <a:cs typeface="Play"/>
                <a:sym typeface="Play"/>
                <a:hlinkClick r:id="rId17">
                  <a:extLst>
                    <a:ext uri="{A12FA001-AC4F-418D-AE19-62706E023703}">
                      <ahyp:hlinkClr xmlns:ahyp="http://schemas.microsoft.com/office/drawing/2018/hyperlinkcolor" val="tx"/>
                    </a:ext>
                  </a:extLst>
                </a:hlinkClick>
              </a:rPr>
              <a:t>Logically Facts </a:t>
            </a:r>
            <a:r>
              <a:rPr kumimoji="0" lang="en-US" sz="1200" b="1" i="0" u="none" strike="noStrike" kern="0" cap="none" spc="0" normalizeH="0" baseline="0" noProof="0" dirty="0">
                <a:ln>
                  <a:noFill/>
                </a:ln>
                <a:solidFill>
                  <a:srgbClr val="3FB5A1"/>
                </a:solidFill>
                <a:effectLst/>
                <a:uLnTx/>
                <a:uFillTx/>
                <a:latin typeface="Calibri"/>
                <a:cs typeface="Calibri"/>
                <a:sym typeface="Calibri"/>
              </a:rPr>
              <a:t>und weitere.</a:t>
            </a:r>
          </a:p>
        </p:txBody>
      </p:sp>
    </p:spTree>
    <p:extLst>
      <p:ext uri="{BB962C8B-B14F-4D97-AF65-F5344CB8AC3E}">
        <p14:creationId xmlns:p14="http://schemas.microsoft.com/office/powerpoint/2010/main" val="32527931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87BA0-E5F3-A648-106C-39ED751D4D35}"/>
            </a:ext>
          </a:extLst>
        </p:cNvPr>
        <p:cNvGrpSpPr/>
        <p:nvPr/>
      </p:nvGrpSpPr>
      <p:grpSpPr>
        <a:xfrm>
          <a:off x="0" y="0"/>
          <a:ext cx="0" cy="0"/>
          <a:chOff x="0" y="0"/>
          <a:chExt cx="0" cy="0"/>
        </a:xfrm>
      </p:grpSpPr>
      <p:pic>
        <p:nvPicPr>
          <p:cNvPr id="14" name="Graphic 13">
            <a:extLst>
              <a:ext uri="{FF2B5EF4-FFF2-40B4-BE49-F238E27FC236}">
                <a16:creationId xmlns:a16="http://schemas.microsoft.com/office/drawing/2014/main" id="{197AB2E8-D331-F397-4E58-7779FC6D308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2674521" y="2396498"/>
            <a:ext cx="5319032" cy="3576589"/>
          </a:xfrm>
          <a:prstGeom prst="rect">
            <a:avLst/>
          </a:prstGeom>
        </p:spPr>
      </p:pic>
      <p:sp>
        <p:nvSpPr>
          <p:cNvPr id="7" name="Text Placeholder 2">
            <a:extLst>
              <a:ext uri="{FF2B5EF4-FFF2-40B4-BE49-F238E27FC236}">
                <a16:creationId xmlns:a16="http://schemas.microsoft.com/office/drawing/2014/main" id="{D2D0D46A-1776-1366-D2C7-FE6441F1C3BC}"/>
              </a:ext>
            </a:extLst>
          </p:cNvPr>
          <p:cNvSpPr txBox="1">
            <a:spLocks/>
          </p:cNvSpPr>
          <p:nvPr/>
        </p:nvSpPr>
        <p:spPr>
          <a:xfrm>
            <a:off x="534349" y="1443702"/>
            <a:ext cx="342326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Fälle von Desinformation aufdecken</a:t>
            </a:r>
          </a:p>
        </p:txBody>
      </p:sp>
      <p:sp>
        <p:nvSpPr>
          <p:cNvPr id="8" name="Text Placeholder 3">
            <a:extLst>
              <a:ext uri="{FF2B5EF4-FFF2-40B4-BE49-F238E27FC236}">
                <a16:creationId xmlns:a16="http://schemas.microsoft.com/office/drawing/2014/main" id="{41F8DCEB-8D37-3D1A-E629-9EED5448E99F}"/>
              </a:ext>
            </a:extLst>
          </p:cNvPr>
          <p:cNvSpPr txBox="1">
            <a:spLocks/>
          </p:cNvSpPr>
          <p:nvPr/>
        </p:nvSpPr>
        <p:spPr>
          <a:xfrm>
            <a:off x="534349" y="473550"/>
            <a:ext cx="2958765"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a:t>Fallstudie</a:t>
            </a:r>
          </a:p>
        </p:txBody>
      </p:sp>
      <p:sp>
        <p:nvSpPr>
          <p:cNvPr id="9" name="Text Placeholder 4">
            <a:extLst>
              <a:ext uri="{FF2B5EF4-FFF2-40B4-BE49-F238E27FC236}">
                <a16:creationId xmlns:a16="http://schemas.microsoft.com/office/drawing/2014/main" id="{3A8F71C7-F726-CFCE-6F4F-B0868B064E26}"/>
              </a:ext>
            </a:extLst>
          </p:cNvPr>
          <p:cNvSpPr txBox="1">
            <a:spLocks/>
          </p:cNvSpPr>
          <p:nvPr/>
        </p:nvSpPr>
        <p:spPr>
          <a:xfrm>
            <a:off x="5716624" y="640080"/>
            <a:ext cx="5840376" cy="5604545"/>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EC7C69"/>
              </a:buClr>
            </a:pPr>
            <a:r>
              <a:rPr lang="en-IE" sz="2000" b="1" dirty="0">
                <a:solidFill>
                  <a:srgbClr val="EE4F27"/>
                </a:solidFill>
                <a:latin typeface="Calibri" panose="020F0502020204030204" pitchFamily="34" charset="0"/>
                <a:cs typeface="Calibri" panose="020F0502020204030204" pitchFamily="34" charset="0"/>
              </a:rPr>
              <a:t>Fall – Pro-russische Anzeigen </a:t>
            </a:r>
          </a:p>
          <a:p>
            <a:pPr>
              <a:lnSpc>
                <a:spcPts val="2340"/>
              </a:lnSpc>
              <a:buClr>
                <a:srgbClr val="EC7C69"/>
              </a:buClr>
            </a:pPr>
            <a:r>
              <a:rPr lang="en-IE" sz="2000" b="1" dirty="0">
                <a:solidFill>
                  <a:srgbClr val="EE4F27"/>
                </a:solidFill>
                <a:latin typeface="Calibri" panose="020F0502020204030204" pitchFamily="34" charset="0"/>
                <a:cs typeface="Calibri" panose="020F0502020204030204" pitchFamily="34" charset="0"/>
              </a:rPr>
              <a:t>Von Meta genehmigte Kampagnen:</a:t>
            </a:r>
          </a:p>
          <a:p>
            <a:pPr>
              <a:buClr>
                <a:srgbClr val="EC7C69"/>
              </a:buClr>
            </a:pPr>
            <a:endParaRPr lang="en-IE" sz="800" b="1" dirty="0">
              <a:solidFill>
                <a:srgbClr val="EE4F27"/>
              </a:solidFill>
              <a:latin typeface="Calibri" panose="020F0502020204030204" pitchFamily="34" charset="0"/>
              <a:cs typeface="Calibri" panose="020F0502020204030204" pitchFamily="34" charset="0"/>
            </a:endParaRPr>
          </a:p>
          <a:p>
            <a:pPr>
              <a:lnSpc>
                <a:spcPts val="2340"/>
              </a:lnSpc>
              <a:buClr>
                <a:srgbClr val="EC7C69"/>
              </a:buClr>
            </a:pPr>
            <a:r>
              <a:rPr lang="en-IE" sz="1800" dirty="0">
                <a:solidFill>
                  <a:srgbClr val="0C4659"/>
                </a:solidFill>
                <a:latin typeface="Calibri" panose="020F0502020204030204" pitchFamily="34" charset="0"/>
                <a:cs typeface="Calibri" panose="020F0502020204030204" pitchFamily="34" charset="0"/>
              </a:rPr>
              <a:t>Forscher von AI Forensics und </a:t>
            </a:r>
            <a:r>
              <a:rPr lang="en-IE" sz="1800" dirty="0" err="1">
                <a:solidFill>
                  <a:srgbClr val="0C4659"/>
                </a:solidFill>
                <a:latin typeface="Calibri" panose="020F0502020204030204" pitchFamily="34" charset="0"/>
                <a:cs typeface="Calibri" panose="020F0502020204030204" pitchFamily="34" charset="0"/>
              </a:rPr>
              <a:t>CheckFirst </a:t>
            </a:r>
            <a:r>
              <a:rPr lang="en-IE" sz="1800" dirty="0">
                <a:solidFill>
                  <a:srgbClr val="0C4659"/>
                </a:solidFill>
                <a:latin typeface="Calibri" panose="020F0502020204030204" pitchFamily="34" charset="0"/>
                <a:cs typeface="Calibri" panose="020F0502020204030204" pitchFamily="34" charset="0"/>
              </a:rPr>
              <a:t>deckten über 275 pro-russische Anzeigen auf, die zwischen dem 1. und 27. Mai 2024 von Meta genehmigt wurden und sich an Nutzer aus Italien, Frankreich, Deutschland und Polen richteten. Die Anzeigen erreichten über 3 Millionen Nutzer und umgingen die Moderation durch Meta. Der Fall verdeutlicht das Versagen von Meta bei der Durchsetzung der Richtlinien für politische Werbung und deutet auf ein umfassenderes systemisches Problem hin</a:t>
            </a:r>
          </a:p>
          <a:p>
            <a:pPr>
              <a:lnSpc>
                <a:spcPts val="2340"/>
              </a:lnSpc>
              <a:buClr>
                <a:srgbClr val="EC7C69"/>
              </a:buClr>
            </a:pPr>
            <a:endParaRPr lang="en-IE" sz="1800" b="1" dirty="0">
              <a:solidFill>
                <a:srgbClr val="0C4659"/>
              </a:solidFill>
              <a:latin typeface="Calibri" panose="020F0502020204030204" pitchFamily="34" charset="0"/>
              <a:cs typeface="Calibri" panose="020F0502020204030204" pitchFamily="34" charset="0"/>
            </a:endParaRPr>
          </a:p>
          <a:p>
            <a:pPr marL="2260600">
              <a:lnSpc>
                <a:spcPts val="2340"/>
              </a:lnSpc>
              <a:buClr>
                <a:srgbClr val="EC7C69"/>
              </a:buClr>
            </a:pPr>
            <a:endParaRPr lang="en-IE" sz="1800" b="1" dirty="0">
              <a:solidFill>
                <a:srgbClr val="0C4659"/>
              </a:solidFill>
              <a:latin typeface="Calibri" panose="020F0502020204030204" pitchFamily="34" charset="0"/>
              <a:cs typeface="Calibri" panose="020F0502020204030204" pitchFamily="34" charset="0"/>
            </a:endParaRPr>
          </a:p>
          <a:p>
            <a:pPr marL="2260600">
              <a:lnSpc>
                <a:spcPts val="2340"/>
              </a:lnSpc>
              <a:buClr>
                <a:srgbClr val="EC7C69"/>
              </a:buClr>
            </a:pPr>
            <a:r>
              <a:rPr lang="en-IE" sz="1800" i="1" dirty="0">
                <a:solidFill>
                  <a:srgbClr val="0C4659"/>
                </a:solidFill>
                <a:latin typeface="Calibri" panose="020F0502020204030204" pitchFamily="34" charset="0"/>
                <a:cs typeface="Calibri" panose="020F0502020204030204" pitchFamily="34" charset="0"/>
              </a:rPr>
              <a:t>Die Europäische Kommission hat ein förmliches Verfahren gegen Meta wegen möglicher Verstöße gegen den Digital Services Act eingeleitet.</a:t>
            </a:r>
          </a:p>
          <a:p>
            <a:pPr>
              <a:lnSpc>
                <a:spcPts val="2340"/>
              </a:lnSpc>
              <a:buClr>
                <a:srgbClr val="EC7C69"/>
              </a:buClr>
            </a:pPr>
            <a:endParaRPr lang="en-IE" sz="1800" i="1" dirty="0">
              <a:solidFill>
                <a:srgbClr val="0C4659"/>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04C743FD-4D65-D590-F242-8448ADC9F9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7592" y="2905630"/>
            <a:ext cx="5010453" cy="3826399"/>
          </a:xfrm>
          <a:prstGeom prst="rect">
            <a:avLst/>
          </a:prstGeom>
          <a:noFill/>
        </p:spPr>
      </p:pic>
      <p:sp>
        <p:nvSpPr>
          <p:cNvPr id="10" name="Rectangle 9">
            <a:extLst>
              <a:ext uri="{FF2B5EF4-FFF2-40B4-BE49-F238E27FC236}">
                <a16:creationId xmlns:a16="http://schemas.microsoft.com/office/drawing/2014/main" id="{A43BEFB0-E3D8-EDB8-B95B-BFB87F66CB02}"/>
              </a:ext>
            </a:extLst>
          </p:cNvPr>
          <p:cNvSpPr/>
          <p:nvPr/>
        </p:nvSpPr>
        <p:spPr>
          <a:xfrm>
            <a:off x="1102745" y="3284595"/>
            <a:ext cx="3594100" cy="2437748"/>
          </a:xfrm>
          <a:prstGeom prst="rect">
            <a:avLst/>
          </a:prstGeom>
          <a:blipFill>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Oval 1">
            <a:extLst>
              <a:ext uri="{FF2B5EF4-FFF2-40B4-BE49-F238E27FC236}">
                <a16:creationId xmlns:a16="http://schemas.microsoft.com/office/drawing/2014/main" id="{9A6B2593-40CC-8FF3-635C-4463E6521844}"/>
              </a:ext>
            </a:extLst>
          </p:cNvPr>
          <p:cNvSpPr/>
          <p:nvPr/>
        </p:nvSpPr>
        <p:spPr>
          <a:xfrm>
            <a:off x="3917358" y="2665630"/>
            <a:ext cx="1364677" cy="1364677"/>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 name="Rectangle: Rounded Corners 13">
            <a:extLst>
              <a:ext uri="{FF2B5EF4-FFF2-40B4-BE49-F238E27FC236}">
                <a16:creationId xmlns:a16="http://schemas.microsoft.com/office/drawing/2014/main" id="{30EC056E-25C1-0F31-7BBD-FA14AE4615F4}"/>
              </a:ext>
            </a:extLst>
          </p:cNvPr>
          <p:cNvSpPr/>
          <p:nvPr/>
        </p:nvSpPr>
        <p:spPr>
          <a:xfrm>
            <a:off x="3854357" y="3025436"/>
            <a:ext cx="1490679" cy="64974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Zum Anzeigen hier klicken</a:t>
            </a:r>
            <a:endParaRPr lang="en-IE" b="1" dirty="0">
              <a:solidFill>
                <a:schemeClr val="bg1"/>
              </a:solidFill>
              <a:latin typeface="Calibri" panose="020F0502020204030204" pitchFamily="34" charset="0"/>
              <a:cs typeface="Calibri" panose="020F0502020204030204" pitchFamily="34" charset="0"/>
            </a:endParaRPr>
          </a:p>
        </p:txBody>
      </p:sp>
      <p:sp>
        <p:nvSpPr>
          <p:cNvPr id="5" name="Rounded Rectangle 4">
            <a:extLst>
              <a:ext uri="{FF2B5EF4-FFF2-40B4-BE49-F238E27FC236}">
                <a16:creationId xmlns:a16="http://schemas.microsoft.com/office/drawing/2014/main" id="{768F21E6-1BB6-596F-8E91-80E39DBC79DC}"/>
              </a:ext>
            </a:extLst>
          </p:cNvPr>
          <p:cNvSpPr/>
          <p:nvPr/>
        </p:nvSpPr>
        <p:spPr>
          <a:xfrm>
            <a:off x="5935066" y="4409860"/>
            <a:ext cx="1949871" cy="681938"/>
          </a:xfrm>
          <a:prstGeom prst="roundRect">
            <a:avLst>
              <a:gd name="adj" fmla="val 7087"/>
            </a:avLst>
          </a:prstGeom>
          <a:noFill/>
          <a:ln>
            <a:solidFill>
              <a:srgbClr val="0C4659"/>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 name="TextBox 5">
            <a:extLst>
              <a:ext uri="{FF2B5EF4-FFF2-40B4-BE49-F238E27FC236}">
                <a16:creationId xmlns:a16="http://schemas.microsoft.com/office/drawing/2014/main" id="{176BE77B-987B-BA83-8F95-4EECCA3BE345}"/>
              </a:ext>
            </a:extLst>
          </p:cNvPr>
          <p:cNvSpPr txBox="1"/>
          <p:nvPr/>
        </p:nvSpPr>
        <p:spPr>
          <a:xfrm>
            <a:off x="6063419" y="4617297"/>
            <a:ext cx="5907026" cy="5796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875"/>
              </a:lnSpc>
            </a:pPr>
            <a:r>
              <a:rPr lang="en-US" sz="1400" b="1" u="sng" dirty="0">
                <a:solidFill>
                  <a:srgbClr val="2B9B9F"/>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Ausführlicher Bericht</a:t>
            </a:r>
            <a:endParaRPr lang="en-US" sz="1400" b="1" u="sng" dirty="0">
              <a:solidFill>
                <a:srgbClr val="2B9B9F"/>
              </a:solidFill>
              <a:latin typeface="Calibri" panose="020F0502020204030204" pitchFamily="34" charset="0"/>
              <a:cs typeface="Calibri" panose="020F0502020204030204" pitchFamily="34" charset="0"/>
            </a:endParaRPr>
          </a:p>
          <a:p>
            <a:pPr>
              <a:lnSpc>
                <a:spcPts val="1875"/>
              </a:lnSpc>
            </a:pPr>
            <a:endParaRPr lang="en-US" sz="1400" b="1" u="sng" dirty="0">
              <a:solidFill>
                <a:srgbClr val="3FB5A1"/>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endParaRPr>
          </a:p>
        </p:txBody>
      </p:sp>
      <p:grpSp>
        <p:nvGrpSpPr>
          <p:cNvPr id="11" name="Group 10">
            <a:extLst>
              <a:ext uri="{FF2B5EF4-FFF2-40B4-BE49-F238E27FC236}">
                <a16:creationId xmlns:a16="http://schemas.microsoft.com/office/drawing/2014/main" id="{3DFD1FE1-070A-5637-901E-EBD1FDFDA88C}"/>
              </a:ext>
            </a:extLst>
          </p:cNvPr>
          <p:cNvGrpSpPr/>
          <p:nvPr/>
        </p:nvGrpSpPr>
        <p:grpSpPr>
          <a:xfrm>
            <a:off x="6134873" y="4136430"/>
            <a:ext cx="1120205" cy="458912"/>
            <a:chOff x="6473371" y="5332933"/>
            <a:chExt cx="1120205" cy="458912"/>
          </a:xfrm>
        </p:grpSpPr>
        <p:sp>
          <p:nvSpPr>
            <p:cNvPr id="12" name="Rounded Rectangle 11">
              <a:extLst>
                <a:ext uri="{FF2B5EF4-FFF2-40B4-BE49-F238E27FC236}">
                  <a16:creationId xmlns:a16="http://schemas.microsoft.com/office/drawing/2014/main" id="{798F17BB-B11C-B4EE-3418-7F18618CD07A}"/>
                </a:ext>
              </a:extLst>
            </p:cNvPr>
            <p:cNvSpPr/>
            <p:nvPr/>
          </p:nvSpPr>
          <p:spPr>
            <a:xfrm>
              <a:off x="6473372" y="5362334"/>
              <a:ext cx="1120204" cy="400110"/>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3" name="TextBox 12">
              <a:extLst>
                <a:ext uri="{FF2B5EF4-FFF2-40B4-BE49-F238E27FC236}">
                  <a16:creationId xmlns:a16="http://schemas.microsoft.com/office/drawing/2014/main" id="{4C1568BB-01A6-C78D-89D6-059245DB8402}"/>
                </a:ext>
              </a:extLst>
            </p:cNvPr>
            <p:cNvSpPr txBox="1"/>
            <p:nvPr/>
          </p:nvSpPr>
          <p:spPr>
            <a:xfrm>
              <a:off x="6473371" y="5362590"/>
              <a:ext cx="960548" cy="338554"/>
            </a:xfrm>
            <a:prstGeom prst="rect">
              <a:avLst/>
            </a:prstGeom>
            <a:noFill/>
          </p:spPr>
          <p:txBody>
            <a:bodyPr wrap="square">
              <a:spAutoFit/>
            </a:bodyPr>
            <a:lstStyle/>
            <a:p>
              <a:r>
                <a:rPr lang="en-US" sz="1600" b="1" dirty="0">
                  <a:solidFill>
                    <a:schemeClr val="bg1"/>
                  </a:solidFill>
                  <a:latin typeface="Calibri" panose="020F0502020204030204" pitchFamily="34" charset="0"/>
                  <a:cs typeface="Calibri" panose="020F0502020204030204" pitchFamily="34" charset="0"/>
                </a:rPr>
                <a:t>​Klicken </a:t>
              </a:r>
              <a:endParaRPr lang="en-US" sz="1600" dirty="0">
                <a:solidFill>
                  <a:schemeClr val="bg1"/>
                </a:solidFill>
              </a:endParaRPr>
            </a:p>
          </p:txBody>
        </p:sp>
        <p:pic>
          <p:nvPicPr>
            <p:cNvPr id="15" name="Graphic 14" descr="Cursor outline">
              <a:extLst>
                <a:ext uri="{FF2B5EF4-FFF2-40B4-BE49-F238E27FC236}">
                  <a16:creationId xmlns:a16="http://schemas.microsoft.com/office/drawing/2014/main" id="{A1FEA7A1-F730-2927-F3E9-741E3776455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134664" y="5332933"/>
              <a:ext cx="458912" cy="458912"/>
            </a:xfrm>
            <a:prstGeom prst="rect">
              <a:avLst/>
            </a:prstGeom>
          </p:spPr>
        </p:pic>
      </p:grpSp>
    </p:spTree>
    <p:extLst>
      <p:ext uri="{BB962C8B-B14F-4D97-AF65-F5344CB8AC3E}">
        <p14:creationId xmlns:p14="http://schemas.microsoft.com/office/powerpoint/2010/main" val="4091995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28A13-9C21-FB17-C516-A41C29432F8B}"/>
            </a:ext>
          </a:extLst>
        </p:cNvPr>
        <p:cNvGrpSpPr/>
        <p:nvPr/>
      </p:nvGrpSpPr>
      <p:grpSpPr>
        <a:xfrm>
          <a:off x="0" y="0"/>
          <a:ext cx="0" cy="0"/>
          <a:chOff x="0" y="0"/>
          <a:chExt cx="0" cy="0"/>
        </a:xfrm>
      </p:grpSpPr>
      <p:sp>
        <p:nvSpPr>
          <p:cNvPr id="5" name="Text Placeholder 1">
            <a:extLst>
              <a:ext uri="{FF2B5EF4-FFF2-40B4-BE49-F238E27FC236}">
                <a16:creationId xmlns:a16="http://schemas.microsoft.com/office/drawing/2014/main" id="{79F4ACF4-D67E-A178-992F-CDD75D1D35A5}"/>
              </a:ext>
            </a:extLst>
          </p:cNvPr>
          <p:cNvSpPr txBox="1">
            <a:spLocks/>
          </p:cNvSpPr>
          <p:nvPr/>
        </p:nvSpPr>
        <p:spPr>
          <a:xfrm>
            <a:off x="733930" y="2648959"/>
            <a:ext cx="4901340" cy="306642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900"/>
              </a:lnSpc>
            </a:pPr>
            <a:r>
              <a:rPr lang="en-GB" sz="2800" b="1" dirty="0"/>
              <a:t>Ethischer Journalismus im digitalen Zeitalter: </a:t>
            </a:r>
            <a:r>
              <a:rPr lang="en-GB" sz="2800" dirty="0"/>
              <a:t>Die Rolle europäischer Medienstandards</a:t>
            </a:r>
          </a:p>
          <a:p>
            <a:pPr>
              <a:lnSpc>
                <a:spcPts val="3900"/>
              </a:lnSpc>
            </a:pPr>
            <a:endParaRPr lang="en-GB" sz="2800" dirty="0"/>
          </a:p>
          <a:p>
            <a:pPr>
              <a:lnSpc>
                <a:spcPts val="3900"/>
              </a:lnSpc>
            </a:pPr>
            <a:endParaRPr lang="en-GB" sz="2800" dirty="0"/>
          </a:p>
        </p:txBody>
      </p:sp>
      <p:sp>
        <p:nvSpPr>
          <p:cNvPr id="7" name="Text Placeholder 2">
            <a:extLst>
              <a:ext uri="{FF2B5EF4-FFF2-40B4-BE49-F238E27FC236}">
                <a16:creationId xmlns:a16="http://schemas.microsoft.com/office/drawing/2014/main" id="{895C2CCC-B7B5-B800-9DFF-F207D2DD1812}"/>
              </a:ext>
            </a:extLst>
          </p:cNvPr>
          <p:cNvSpPr txBox="1">
            <a:spLocks/>
          </p:cNvSpPr>
          <p:nvPr/>
        </p:nvSpPr>
        <p:spPr>
          <a:xfrm>
            <a:off x="733931" y="1095586"/>
            <a:ext cx="4450069" cy="5822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90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5920"/>
              </a:lnSpc>
              <a:spcBef>
                <a:spcPts val="0"/>
              </a:spcBef>
            </a:pPr>
            <a:r>
              <a:rPr lang="en-US" sz="4800" b="1" dirty="0"/>
              <a:t>Thema</a:t>
            </a:r>
            <a:r>
              <a:rPr lang="tr-TR" sz="4800" b="1" dirty="0"/>
              <a:t> 1</a:t>
            </a:r>
            <a:endParaRPr lang="en-US" sz="4800" b="1" dirty="0"/>
          </a:p>
          <a:p>
            <a:pPr>
              <a:lnSpc>
                <a:spcPts val="5920"/>
              </a:lnSpc>
              <a:spcBef>
                <a:spcPts val="0"/>
              </a:spcBef>
            </a:pPr>
            <a:endParaRPr lang="en-IE" sz="4800" b="1" dirty="0"/>
          </a:p>
        </p:txBody>
      </p:sp>
      <p:sp>
        <p:nvSpPr>
          <p:cNvPr id="8" name="Freeform 7">
            <a:extLst>
              <a:ext uri="{FF2B5EF4-FFF2-40B4-BE49-F238E27FC236}">
                <a16:creationId xmlns:a16="http://schemas.microsoft.com/office/drawing/2014/main" id="{4829ACE0-06DA-329B-1D04-022FDFFC9663}"/>
              </a:ext>
            </a:extLst>
          </p:cNvPr>
          <p:cNvSpPr/>
          <p:nvPr/>
        </p:nvSpPr>
        <p:spPr>
          <a:xfrm>
            <a:off x="0" y="213114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3FB5A1"/>
          </a:solidFill>
          <a:ln w="24491" cap="flat">
            <a:solidFill>
              <a:srgbClr val="3FB5A1"/>
            </a:solidFill>
            <a:prstDash val="solid"/>
            <a:miter/>
          </a:ln>
        </p:spPr>
        <p:txBody>
          <a:bodyPr rtlCol="0" anchor="ctr"/>
          <a:lstStyle/>
          <a:p>
            <a:endParaRPr lang="en-US" sz="1200"/>
          </a:p>
        </p:txBody>
      </p:sp>
      <p:pic>
        <p:nvPicPr>
          <p:cNvPr id="14" name="Picture Placeholder 5" descr="A person holding a camera&#10;&#10;AI-generated content may be incorrect.">
            <a:extLst>
              <a:ext uri="{FF2B5EF4-FFF2-40B4-BE49-F238E27FC236}">
                <a16:creationId xmlns:a16="http://schemas.microsoft.com/office/drawing/2014/main" id="{3D8FBCC4-32F4-411B-9011-2FAD27BBB3B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15" name="Graphic 14">
            <a:extLst>
              <a:ext uri="{FF2B5EF4-FFF2-40B4-BE49-F238E27FC236}">
                <a16:creationId xmlns:a16="http://schemas.microsoft.com/office/drawing/2014/main" id="{F1385138-5E30-7B4E-85A6-96BDB98DB28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3184600" y="4172645"/>
            <a:ext cx="5075589" cy="3412896"/>
          </a:xfrm>
          <a:prstGeom prst="rect">
            <a:avLst/>
          </a:prstGeom>
        </p:spPr>
      </p:pic>
    </p:spTree>
    <p:extLst>
      <p:ext uri="{BB962C8B-B14F-4D97-AF65-F5344CB8AC3E}">
        <p14:creationId xmlns:p14="http://schemas.microsoft.com/office/powerpoint/2010/main" val="3702249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A8B87-86F5-3F8B-DDCF-72AF79959566}"/>
            </a:ext>
          </a:extLst>
        </p:cNvPr>
        <p:cNvGrpSpPr/>
        <p:nvPr/>
      </p:nvGrpSpPr>
      <p:grpSpPr>
        <a:xfrm>
          <a:off x="0" y="0"/>
          <a:ext cx="0" cy="0"/>
          <a:chOff x="0" y="0"/>
          <a:chExt cx="0" cy="0"/>
        </a:xfrm>
      </p:grpSpPr>
      <p:sp>
        <p:nvSpPr>
          <p:cNvPr id="25" name="Text Placeholder 5">
            <a:extLst>
              <a:ext uri="{FF2B5EF4-FFF2-40B4-BE49-F238E27FC236}">
                <a16:creationId xmlns:a16="http://schemas.microsoft.com/office/drawing/2014/main" id="{22092038-374A-746D-9E26-0116C134FE45}"/>
              </a:ext>
            </a:extLst>
          </p:cNvPr>
          <p:cNvSpPr>
            <a:spLocks noGrp="1"/>
          </p:cNvSpPr>
          <p:nvPr>
            <p:ph type="body" sz="quarter" idx="18"/>
          </p:nvPr>
        </p:nvSpPr>
        <p:spPr>
          <a:xfrm>
            <a:off x="675020" y="3354030"/>
            <a:ext cx="3054298" cy="1049221"/>
          </a:xfrm>
        </p:spPr>
        <p:txBody>
          <a:bodyPr/>
          <a:lstStyle/>
          <a:p>
            <a:pPr>
              <a:lnSpc>
                <a:spcPts val="2580"/>
              </a:lnSpc>
            </a:pPr>
            <a:r>
              <a:rPr lang="en-US" sz="2000" dirty="0"/>
              <a:t>Zusammenarbeit verschiedener Interessengruppen für eine inklusive digitale Governance</a:t>
            </a:r>
          </a:p>
          <a:p>
            <a:pPr>
              <a:lnSpc>
                <a:spcPts val="2580"/>
              </a:lnSpc>
            </a:pPr>
            <a:endParaRPr lang="en-US" sz="2000" dirty="0"/>
          </a:p>
        </p:txBody>
      </p:sp>
      <p:sp>
        <p:nvSpPr>
          <p:cNvPr id="26" name="Text Placeholder 7">
            <a:extLst>
              <a:ext uri="{FF2B5EF4-FFF2-40B4-BE49-F238E27FC236}">
                <a16:creationId xmlns:a16="http://schemas.microsoft.com/office/drawing/2014/main" id="{B52DE78E-A919-695C-9F46-3DB2B2DDAC43}"/>
              </a:ext>
            </a:extLst>
          </p:cNvPr>
          <p:cNvSpPr txBox="1">
            <a:spLocks/>
          </p:cNvSpPr>
          <p:nvPr/>
        </p:nvSpPr>
        <p:spPr>
          <a:xfrm>
            <a:off x="4312091" y="269152"/>
            <a:ext cx="6876609" cy="13956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ts val="3580"/>
              </a:lnSpc>
              <a:spcBef>
                <a:spcPts val="0"/>
              </a:spcBef>
              <a:defRPr/>
            </a:pPr>
            <a:r>
              <a:rPr lang="en-IE" sz="3200" b="1" dirty="0">
                <a:latin typeface="Calibri" panose="020F0502020204030204" pitchFamily="34" charset="0"/>
                <a:cs typeface="Calibri" panose="020F0502020204030204" pitchFamily="34" charset="0"/>
              </a:rPr>
              <a:t>Der Ansatz der EU zu digitalen Rechten, Inhaltsmoderation und Plattformverantwortung</a:t>
            </a:r>
          </a:p>
          <a:p>
            <a:pPr marL="0" indent="0" defTabSz="777514">
              <a:lnSpc>
                <a:spcPts val="3580"/>
              </a:lnSpc>
              <a:spcBef>
                <a:spcPts val="0"/>
              </a:spcBef>
              <a:defRPr/>
            </a:pPr>
            <a:endParaRPr lang="en-IE" sz="3200" dirty="0">
              <a:latin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5186042F-15CC-29CB-2374-0033FB76DB82}"/>
              </a:ext>
            </a:extLst>
          </p:cNvPr>
          <p:cNvCxnSpPr>
            <a:cxnSpLocks/>
          </p:cNvCxnSpPr>
          <p:nvPr/>
        </p:nvCxnSpPr>
        <p:spPr>
          <a:xfrm>
            <a:off x="4146403" y="1862234"/>
            <a:ext cx="68771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8" name="Text Placeholder 7">
            <a:extLst>
              <a:ext uri="{FF2B5EF4-FFF2-40B4-BE49-F238E27FC236}">
                <a16:creationId xmlns:a16="http://schemas.microsoft.com/office/drawing/2014/main" id="{E113DE09-2335-8BC1-25B4-8B8816FDEA87}"/>
              </a:ext>
            </a:extLst>
          </p:cNvPr>
          <p:cNvSpPr txBox="1">
            <a:spLocks/>
          </p:cNvSpPr>
          <p:nvPr/>
        </p:nvSpPr>
        <p:spPr>
          <a:xfrm>
            <a:off x="4312091" y="2083437"/>
            <a:ext cx="7098149" cy="3947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40"/>
              </a:lnSpc>
              <a:spcBef>
                <a:spcPts val="0"/>
              </a:spcBef>
            </a:pPr>
            <a:r>
              <a:rPr lang="en-US" sz="2000" b="1" dirty="0">
                <a:latin typeface="Calibri" panose="020F0502020204030204" pitchFamily="34" charset="0"/>
                <a:cs typeface="Calibri" panose="020F0502020204030204" pitchFamily="34" charset="0"/>
              </a:rPr>
              <a:t>Das Fehlen einer sicheren und transparenten digitalen Umgebung für die Europäer untergräbt ihr öffentliches Recht auf Privatsphäre, Autonomie und informierte Teilhabe am demokratischen Leben. Ohne diese Schutzmaßnahmen:</a:t>
            </a:r>
          </a:p>
          <a:p>
            <a:pPr marL="342900" indent="-342900">
              <a:lnSpc>
                <a:spcPts val="2340"/>
              </a:lnSpc>
              <a:spcBef>
                <a:spcPts val="0"/>
              </a:spcBef>
              <a:buClr>
                <a:srgbClr val="2B9B9F"/>
              </a:buClr>
              <a:buFont typeface="Arial" panose="020B0604020202020204" pitchFamily="34" charset="0"/>
              <a:buChar char="•"/>
            </a:pPr>
            <a:r>
              <a:rPr lang="en-US" sz="2000" dirty="0">
                <a:latin typeface="Calibri" panose="020F0502020204030204" pitchFamily="34" charset="0"/>
                <a:cs typeface="Calibri" panose="020F0502020204030204" pitchFamily="34" charset="0"/>
              </a:rPr>
              <a:t>können personenbezogene Daten nicht nur von privaten Unternehmen, sondern auch von autoritären Akteuren zur Überwachung, Manipulation und Ausbeutung genutzt werden. Darüber hinaus können ungebremste Hassreden und Desinformation </a:t>
            </a:r>
            <a:r>
              <a:rPr lang="en-US" sz="2000" dirty="0" err="1">
                <a:latin typeface="Calibri" panose="020F0502020204030204" pitchFamily="34" charset="0"/>
                <a:cs typeface="Calibri" panose="020F0502020204030204" pitchFamily="34" charset="0"/>
              </a:rPr>
              <a:t>die Polarisierung</a:t>
            </a:r>
            <a:r>
              <a:rPr lang="en-US" sz="2000" dirty="0">
                <a:latin typeface="Calibri" panose="020F0502020204030204" pitchFamily="34" charset="0"/>
                <a:cs typeface="Calibri" panose="020F0502020204030204" pitchFamily="34" charset="0"/>
              </a:rPr>
              <a:t> schüren, das Vertrauen untergraben und den Frieden sowie demokratische Institutionen </a:t>
            </a:r>
            <a:r>
              <a:rPr lang="en-US" sz="2000" dirty="0" err="1">
                <a:latin typeface="Calibri" panose="020F0502020204030204" pitchFamily="34" charset="0"/>
                <a:cs typeface="Calibri" panose="020F0502020204030204" pitchFamily="34" charset="0"/>
              </a:rPr>
              <a:t>destabilisieren</a:t>
            </a:r>
            <a:r>
              <a:rPr lang="en-US" sz="2000" dirty="0">
                <a:latin typeface="Calibri" panose="020F0502020204030204" pitchFamily="34" charset="0"/>
                <a:cs typeface="Calibri" panose="020F0502020204030204" pitchFamily="34" charset="0"/>
              </a:rPr>
              <a:t>. </a:t>
            </a:r>
          </a:p>
          <a:p>
            <a:pPr marL="342900" indent="-342900">
              <a:lnSpc>
                <a:spcPts val="2340"/>
              </a:lnSpc>
              <a:spcBef>
                <a:spcPts val="0"/>
              </a:spcBef>
              <a:buClr>
                <a:srgbClr val="2B9B9F"/>
              </a:buClr>
              <a:buFont typeface="Arial" panose="020B0604020202020204" pitchFamily="34" charset="0"/>
              <a:buChar char="•"/>
            </a:pPr>
            <a:r>
              <a:rPr lang="en-US" sz="2000" dirty="0">
                <a:latin typeface="Calibri" panose="020F0502020204030204" pitchFamily="34" charset="0"/>
                <a:cs typeface="Calibri" panose="020F0502020204030204" pitchFamily="34" charset="0"/>
              </a:rPr>
              <a:t>Um diesen wachsenden Herausforderungen zu begegnen, wurde der Digital Services </a:t>
            </a:r>
            <a:r>
              <a:rPr lang="en-US" sz="2000" b="1" dirty="0">
                <a:latin typeface="Calibri" panose="020F0502020204030204" pitchFamily="34" charset="0"/>
                <a:cs typeface="Calibri" panose="020F0502020204030204" pitchFamily="34" charset="0"/>
              </a:rPr>
              <a:t>Act</a:t>
            </a:r>
            <a:r>
              <a:rPr lang="en-US" sz="2000" dirty="0">
                <a:latin typeface="Calibri" panose="020F0502020204030204" pitchFamily="34" charset="0"/>
                <a:cs typeface="Calibri" panose="020F0502020204030204" pitchFamily="34" charset="0"/>
              </a:rPr>
              <a:t> (DSA) eingeführt, um einen sichereren und verantwortungsvolleren digitalen Raum in der EU zu schaffen.</a:t>
            </a:r>
          </a:p>
          <a:p>
            <a:pPr marL="0" indent="0">
              <a:lnSpc>
                <a:spcPts val="2340"/>
              </a:lnSpc>
              <a:spcBef>
                <a:spcPts val="0"/>
              </a:spcBef>
            </a:pPr>
            <a:endParaRPr lang="en-US" sz="2000" b="0" i="0" u="sng" strike="noStrike" cap="none" dirty="0">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endParaRPr>
          </a:p>
        </p:txBody>
      </p:sp>
      <p:sp>
        <p:nvSpPr>
          <p:cNvPr id="29" name="Text Placeholder 6">
            <a:extLst>
              <a:ext uri="{FF2B5EF4-FFF2-40B4-BE49-F238E27FC236}">
                <a16:creationId xmlns:a16="http://schemas.microsoft.com/office/drawing/2014/main" id="{B2B40F4E-7047-3359-A99D-C750AF2061D5}"/>
              </a:ext>
            </a:extLst>
          </p:cNvPr>
          <p:cNvSpPr>
            <a:spLocks noGrp="1"/>
          </p:cNvSpPr>
          <p:nvPr>
            <p:ph type="body" sz="quarter" idx="19"/>
          </p:nvPr>
        </p:nvSpPr>
        <p:spPr>
          <a:xfrm>
            <a:off x="606375" y="2392164"/>
            <a:ext cx="3122943" cy="385564"/>
          </a:xfrm>
        </p:spPr>
        <p:txBody>
          <a:bodyPr/>
          <a:lstStyle/>
          <a:p>
            <a:r>
              <a:rPr lang="en-US" sz="2400" dirty="0"/>
              <a:t>Schwerpunktbereich 3 </a:t>
            </a:r>
          </a:p>
        </p:txBody>
      </p:sp>
      <p:pic>
        <p:nvPicPr>
          <p:cNvPr id="2" name="Google Shape;691;p49" title="collaboration.jpg">
            <a:extLst>
              <a:ext uri="{FF2B5EF4-FFF2-40B4-BE49-F238E27FC236}">
                <a16:creationId xmlns:a16="http://schemas.microsoft.com/office/drawing/2014/main" id="{DDCFA8F8-2CA6-9B86-AFE0-01A01E9F3DCB}"/>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91600" y="0"/>
            <a:ext cx="3423163" cy="2231811"/>
          </a:xfrm>
          <a:prstGeom prst="rect">
            <a:avLst/>
          </a:prstGeom>
          <a:noFill/>
          <a:ln>
            <a:noFill/>
          </a:ln>
        </p:spPr>
      </p:pic>
      <p:pic>
        <p:nvPicPr>
          <p:cNvPr id="3" name="Google Shape;615;p41">
            <a:extLst>
              <a:ext uri="{FF2B5EF4-FFF2-40B4-BE49-F238E27FC236}">
                <a16:creationId xmlns:a16="http://schemas.microsoft.com/office/drawing/2014/main" id="{148BFD2E-473C-BD45-E82A-FC660A833F1A}"/>
              </a:ext>
            </a:extLst>
          </p:cNvPr>
          <p:cNvPicPr preferRelativeResize="0"/>
          <p:nvPr/>
        </p:nvPicPr>
        <p:blipFill rotWithShape="1">
          <a:blip r:embed="rId4">
            <a:alphaModFix/>
          </a:blip>
          <a:srcRect/>
          <a:stretch/>
        </p:blipFill>
        <p:spPr>
          <a:xfrm>
            <a:off x="781760" y="1435100"/>
            <a:ext cx="2642841" cy="876887"/>
          </a:xfrm>
          <a:prstGeom prst="rect">
            <a:avLst/>
          </a:prstGeom>
          <a:noFill/>
          <a:ln>
            <a:noFill/>
          </a:ln>
        </p:spPr>
      </p:pic>
    </p:spTree>
    <p:extLst>
      <p:ext uri="{BB962C8B-B14F-4D97-AF65-F5344CB8AC3E}">
        <p14:creationId xmlns:p14="http://schemas.microsoft.com/office/powerpoint/2010/main" val="31505849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9530D-9DE0-234D-F4C2-A78390AAEA4F}"/>
            </a:ext>
          </a:extLst>
        </p:cNvPr>
        <p:cNvGrpSpPr/>
        <p:nvPr/>
      </p:nvGrpSpPr>
      <p:grpSpPr>
        <a:xfrm>
          <a:off x="0" y="0"/>
          <a:ext cx="0" cy="0"/>
          <a:chOff x="0" y="0"/>
          <a:chExt cx="0" cy="0"/>
        </a:xfrm>
      </p:grpSpPr>
      <p:sp>
        <p:nvSpPr>
          <p:cNvPr id="12" name="Text Placeholder 4">
            <a:extLst>
              <a:ext uri="{FF2B5EF4-FFF2-40B4-BE49-F238E27FC236}">
                <a16:creationId xmlns:a16="http://schemas.microsoft.com/office/drawing/2014/main" id="{594E6A2F-08E6-260C-1681-1693EB9D438A}"/>
              </a:ext>
            </a:extLst>
          </p:cNvPr>
          <p:cNvSpPr txBox="1">
            <a:spLocks/>
          </p:cNvSpPr>
          <p:nvPr/>
        </p:nvSpPr>
        <p:spPr>
          <a:xfrm>
            <a:off x="5219062" y="467077"/>
            <a:ext cx="6523760" cy="334082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5875" indent="0">
              <a:lnSpc>
                <a:spcPts val="2340"/>
              </a:lnSpc>
            </a:pPr>
            <a:r>
              <a:rPr lang="en-US" sz="2000" b="1" dirty="0">
                <a:solidFill>
                  <a:srgbClr val="0C4659"/>
                </a:solidFill>
                <a:latin typeface="Calibri" panose="020F0502020204030204" pitchFamily="34" charset="0"/>
                <a:cs typeface="Calibri" panose="020F0502020204030204" pitchFamily="34" charset="0"/>
              </a:rPr>
              <a:t>Das Gesetz über digitale Dienste (DSA) </a:t>
            </a:r>
            <a:r>
              <a:rPr lang="en-US" sz="2000" dirty="0">
                <a:solidFill>
                  <a:srgbClr val="0C4659"/>
                </a:solidFill>
                <a:latin typeface="Calibri" panose="020F0502020204030204" pitchFamily="34" charset="0"/>
                <a:cs typeface="Calibri" panose="020F0502020204030204" pitchFamily="34" charset="0"/>
              </a:rPr>
              <a:t>bekämpft illegale Inhalte, Hassreden und Desinformation und stellt gleichzeitig die Rechenschaftspflicht der Plattformen sicher durch:</a:t>
            </a:r>
          </a:p>
          <a:p>
            <a:pPr marL="15875" indent="0">
              <a:lnSpc>
                <a:spcPts val="2340"/>
              </a:lnSpc>
            </a:pPr>
            <a:endParaRPr lang="en-US" sz="2000" dirty="0">
              <a:solidFill>
                <a:srgbClr val="0C4659"/>
              </a:solidFill>
              <a:latin typeface="Calibri" panose="020F0502020204030204" pitchFamily="34" charset="0"/>
              <a:cs typeface="Calibri" panose="020F0502020204030204" pitchFamily="34" charset="0"/>
            </a:endParaRPr>
          </a:p>
          <a:p>
            <a:pPr marL="15875" indent="0">
              <a:lnSpc>
                <a:spcPts val="2340"/>
              </a:lnSpc>
            </a:pPr>
            <a:endParaRPr lang="en-US" sz="2000" dirty="0">
              <a:solidFill>
                <a:srgbClr val="0C4659"/>
              </a:solidFill>
              <a:latin typeface="Calibri" panose="020F0502020204030204" pitchFamily="34" charset="0"/>
              <a:cs typeface="Calibri" panose="020F0502020204030204" pitchFamily="34" charset="0"/>
            </a:endParaRPr>
          </a:p>
          <a:p>
            <a:pPr marL="15875" indent="0">
              <a:lnSpc>
                <a:spcPts val="2340"/>
              </a:lnSpc>
            </a:pPr>
            <a:r>
              <a:rPr lang="en-US" b="1" dirty="0">
                <a:solidFill>
                  <a:srgbClr val="EE4F27"/>
                </a:solidFill>
                <a:latin typeface="Calibri" panose="020F0502020204030204" pitchFamily="34" charset="0"/>
                <a:cs typeface="Calibri" panose="020F0502020204030204" pitchFamily="34" charset="0"/>
              </a:rPr>
              <a:t>Wichtige Bestimmungen </a:t>
            </a:r>
          </a:p>
          <a:p>
            <a:pPr marL="15875" indent="0">
              <a:lnSpc>
                <a:spcPts val="2340"/>
              </a:lnSpc>
            </a:pPr>
            <a:endParaRPr lang="en-US" b="1" dirty="0">
              <a:solidFill>
                <a:srgbClr val="0C4659"/>
              </a:solidFill>
              <a:latin typeface="Calibri" panose="020F0502020204030204" pitchFamily="34" charset="0"/>
              <a:cs typeface="Calibri" panose="020F0502020204030204" pitchFamily="34" charset="0"/>
            </a:endParaRPr>
          </a:p>
          <a:p>
            <a:pPr marL="465138" indent="-457200">
              <a:lnSpc>
                <a:spcPts val="2340"/>
              </a:lnSpc>
              <a:buAutoNum type="arabicPeriod"/>
            </a:pPr>
            <a:r>
              <a:rPr lang="en-US" sz="2000" b="1" dirty="0">
                <a:solidFill>
                  <a:srgbClr val="0C4659"/>
                </a:solidFill>
                <a:latin typeface="Calibri" panose="020F0502020204030204" pitchFamily="34" charset="0"/>
                <a:cs typeface="Calibri" panose="020F0502020204030204" pitchFamily="34" charset="0"/>
              </a:rPr>
              <a:t>Verbesserte Entfernung illegaler Inhalte:</a:t>
            </a:r>
          </a:p>
          <a:p>
            <a:pPr marL="488950" indent="0">
              <a:lnSpc>
                <a:spcPts val="2340"/>
              </a:lnSpc>
            </a:pPr>
            <a:r>
              <a:rPr lang="en-US" sz="2000" dirty="0">
                <a:solidFill>
                  <a:srgbClr val="0C4659"/>
                </a:solidFill>
                <a:latin typeface="Calibri" panose="020F0502020204030204" pitchFamily="34" charset="0"/>
                <a:cs typeface="Calibri" panose="020F0502020204030204" pitchFamily="34" charset="0"/>
              </a:rPr>
              <a:t>Einfachere Meldewerkzeuge und Zusammenarbeit mit vertrauenswürdigen Meldestellen (z. B. X, Facebook, TikTok), um gegen illegale Inhalte, Hassrede und Desinformation vorzugehen.</a:t>
            </a:r>
          </a:p>
          <a:p>
            <a:pPr marL="15875" indent="0">
              <a:lnSpc>
                <a:spcPts val="2340"/>
              </a:lnSpc>
            </a:pPr>
            <a:endParaRPr lang="en-US" sz="2000" dirty="0">
              <a:solidFill>
                <a:srgbClr val="0C4659"/>
              </a:solidFill>
              <a:latin typeface="Calibri" panose="020F0502020204030204" pitchFamily="34" charset="0"/>
              <a:cs typeface="Calibri" panose="020F0502020204030204" pitchFamily="34" charset="0"/>
            </a:endParaRPr>
          </a:p>
          <a:p>
            <a:pPr marL="15875" indent="0">
              <a:lnSpc>
                <a:spcPts val="2340"/>
              </a:lnSpc>
            </a:pPr>
            <a:r>
              <a:rPr lang="en-US" sz="2000" b="1" dirty="0">
                <a:solidFill>
                  <a:srgbClr val="0C4659"/>
                </a:solidFill>
                <a:latin typeface="Calibri" panose="020F0502020204030204" pitchFamily="34" charset="0"/>
                <a:cs typeface="Calibri" panose="020F0502020204030204" pitchFamily="34" charset="0"/>
              </a:rPr>
              <a:t>2. Transparenz und Nutzerrechte:</a:t>
            </a:r>
          </a:p>
          <a:p>
            <a:pPr marL="625475" indent="-336550">
              <a:lnSpc>
                <a:spcPts val="2340"/>
              </a:lnSpc>
              <a:buClr>
                <a:srgbClr val="3FB5A1"/>
              </a:buClr>
              <a:buFont typeface="Arial" panose="020B0604020202020204" pitchFamily="34" charset="0"/>
              <a:buChar char="•"/>
            </a:pPr>
            <a:r>
              <a:rPr lang="en-US" sz="2000" dirty="0">
                <a:solidFill>
                  <a:srgbClr val="0C4659"/>
                </a:solidFill>
                <a:latin typeface="Calibri" panose="020F0502020204030204" pitchFamily="34" charset="0"/>
                <a:cs typeface="Calibri" panose="020F0502020204030204" pitchFamily="34" charset="0"/>
              </a:rPr>
              <a:t>Plattformen müssen klare Erklärungen für die Entfernung oder Einschränkung von Inhalten liefern.</a:t>
            </a:r>
          </a:p>
          <a:p>
            <a:pPr marL="625475" indent="-336550">
              <a:lnSpc>
                <a:spcPts val="2340"/>
              </a:lnSpc>
              <a:buClr>
                <a:srgbClr val="3FB5A1"/>
              </a:buClr>
              <a:buFont typeface="Arial" panose="020B0604020202020204" pitchFamily="34" charset="0"/>
              <a:buChar char="•"/>
            </a:pPr>
            <a:r>
              <a:rPr lang="en-US" sz="2000" dirty="0">
                <a:solidFill>
                  <a:srgbClr val="0C4659"/>
                </a:solidFill>
                <a:latin typeface="Calibri" panose="020F0502020204030204" pitchFamily="34" charset="0"/>
                <a:cs typeface="Calibri" panose="020F0502020204030204" pitchFamily="34" charset="0"/>
              </a:rPr>
              <a:t>Nutzer haben das Recht, gegen Entscheidungen über außergerichtliche Streitbeilegungsmechanismen Einspruch einzulegen. Die DSA-Transparenzdatenbank macht Entscheidungen zur Inhaltsmoderation öffentlich zugänglich.</a:t>
            </a:r>
          </a:p>
        </p:txBody>
      </p:sp>
      <p:cxnSp>
        <p:nvCxnSpPr>
          <p:cNvPr id="6" name="Straight Connector 5">
            <a:extLst>
              <a:ext uri="{FF2B5EF4-FFF2-40B4-BE49-F238E27FC236}">
                <a16:creationId xmlns:a16="http://schemas.microsoft.com/office/drawing/2014/main" id="{42A0AB67-FA17-A7AE-27CE-F92E5EB0FEF5}"/>
              </a:ext>
            </a:extLst>
          </p:cNvPr>
          <p:cNvCxnSpPr>
            <a:cxnSpLocks/>
          </p:cNvCxnSpPr>
          <p:nvPr/>
        </p:nvCxnSpPr>
        <p:spPr>
          <a:xfrm>
            <a:off x="0" y="1387730"/>
            <a:ext cx="4138863"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89B0124D-1223-DF36-9D93-0CC780197B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44691" y="1504730"/>
            <a:ext cx="6010481" cy="4041530"/>
          </a:xfrm>
          <a:prstGeom prst="rect">
            <a:avLst/>
          </a:prstGeom>
        </p:spPr>
      </p:pic>
      <p:pic>
        <p:nvPicPr>
          <p:cNvPr id="2" name="Picture 1">
            <a:extLst>
              <a:ext uri="{FF2B5EF4-FFF2-40B4-BE49-F238E27FC236}">
                <a16:creationId xmlns:a16="http://schemas.microsoft.com/office/drawing/2014/main" id="{4D231E4D-D36D-D7AD-1549-11544F27E1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2911602"/>
            <a:ext cx="5219062" cy="3985710"/>
          </a:xfrm>
          <a:prstGeom prst="rect">
            <a:avLst/>
          </a:prstGeom>
          <a:noFill/>
        </p:spPr>
      </p:pic>
      <p:sp>
        <p:nvSpPr>
          <p:cNvPr id="13" name="Rectangle 12">
            <a:extLst>
              <a:ext uri="{FF2B5EF4-FFF2-40B4-BE49-F238E27FC236}">
                <a16:creationId xmlns:a16="http://schemas.microsoft.com/office/drawing/2014/main" id="{9878A61B-F456-0741-2BA6-3853F76938C9}"/>
              </a:ext>
            </a:extLst>
          </p:cNvPr>
          <p:cNvSpPr/>
          <p:nvPr/>
        </p:nvSpPr>
        <p:spPr>
          <a:xfrm>
            <a:off x="746041" y="3328715"/>
            <a:ext cx="3729567" cy="2489200"/>
          </a:xfrm>
          <a:prstGeom prst="rect">
            <a:avLst/>
          </a:prstGeom>
          <a:blipFill>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14" name="Group 13">
            <a:extLst>
              <a:ext uri="{FF2B5EF4-FFF2-40B4-BE49-F238E27FC236}">
                <a16:creationId xmlns:a16="http://schemas.microsoft.com/office/drawing/2014/main" id="{460BC6E1-BDB8-C1EA-AF4B-1106ADBB6F2C}"/>
              </a:ext>
            </a:extLst>
          </p:cNvPr>
          <p:cNvGrpSpPr/>
          <p:nvPr/>
        </p:nvGrpSpPr>
        <p:grpSpPr>
          <a:xfrm>
            <a:off x="2903624" y="2002115"/>
            <a:ext cx="1677287" cy="1584974"/>
            <a:chOff x="3288496" y="3347112"/>
            <a:chExt cx="1677287" cy="1584974"/>
          </a:xfrm>
        </p:grpSpPr>
        <p:sp>
          <p:nvSpPr>
            <p:cNvPr id="18" name="Oval 17">
              <a:extLst>
                <a:ext uri="{FF2B5EF4-FFF2-40B4-BE49-F238E27FC236}">
                  <a16:creationId xmlns:a16="http://schemas.microsoft.com/office/drawing/2014/main" id="{7AA0A04B-5246-0DDE-F02D-E8B1585E4BF5}"/>
                </a:ext>
              </a:extLst>
            </p:cNvPr>
            <p:cNvSpPr/>
            <p:nvPr/>
          </p:nvSpPr>
          <p:spPr>
            <a:xfrm>
              <a:off x="3334652" y="3347112"/>
              <a:ext cx="1584974" cy="1584974"/>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19" name="Rectangle: Rounded Corners 13">
              <a:extLst>
                <a:ext uri="{FF2B5EF4-FFF2-40B4-BE49-F238E27FC236}">
                  <a16:creationId xmlns:a16="http://schemas.microsoft.com/office/drawing/2014/main" id="{4983AE2B-ED05-B053-D405-B14E00B063DD}"/>
                </a:ext>
              </a:extLst>
            </p:cNvPr>
            <p:cNvSpPr/>
            <p:nvPr/>
          </p:nvSpPr>
          <p:spPr>
            <a:xfrm>
              <a:off x="3288496" y="3747184"/>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Zum Anzeigen hier klicken</a:t>
              </a:r>
              <a:endParaRPr lang="en-IE" sz="2400" b="1" dirty="0">
                <a:solidFill>
                  <a:schemeClr val="bg1"/>
                </a:solidFill>
                <a:latin typeface="Calibri" panose="020F0502020204030204" pitchFamily="34" charset="0"/>
                <a:cs typeface="Calibri" panose="020F0502020204030204" pitchFamily="34" charset="0"/>
              </a:endParaRPr>
            </a:p>
          </p:txBody>
        </p:sp>
      </p:grpSp>
      <p:sp>
        <p:nvSpPr>
          <p:cNvPr id="3" name="Text Placeholder 3">
            <a:extLst>
              <a:ext uri="{FF2B5EF4-FFF2-40B4-BE49-F238E27FC236}">
                <a16:creationId xmlns:a16="http://schemas.microsoft.com/office/drawing/2014/main" id="{5246F633-5727-1B48-FCAD-BCBDF94F90A5}"/>
              </a:ext>
            </a:extLst>
          </p:cNvPr>
          <p:cNvSpPr txBox="1">
            <a:spLocks/>
          </p:cNvSpPr>
          <p:nvPr/>
        </p:nvSpPr>
        <p:spPr>
          <a:xfrm>
            <a:off x="653779" y="467077"/>
            <a:ext cx="3821829"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20"/>
              </a:lnSpc>
              <a:spcBef>
                <a:spcPts val="0"/>
              </a:spcBef>
            </a:pPr>
            <a:r>
              <a:rPr lang="en-US" sz="3200" dirty="0">
                <a:latin typeface="Calibri" panose="020F0502020204030204" pitchFamily="34" charset="0"/>
                <a:cs typeface="Calibri" panose="020F0502020204030204" pitchFamily="34" charset="0"/>
              </a:rPr>
              <a:t>Der Digital Services Act (DSA)</a:t>
            </a:r>
          </a:p>
          <a:p>
            <a:pPr>
              <a:lnSpc>
                <a:spcPts val="3120"/>
              </a:lnSpc>
              <a:spcBef>
                <a:spcPts val="0"/>
              </a:spcBef>
            </a:pPr>
            <a:endParaRPr lang="en-US" sz="3200" dirty="0">
              <a:latin typeface="Calibri" panose="020F0502020204030204" pitchFamily="34" charset="0"/>
              <a:cs typeface="Calibri" panose="020F0502020204030204" pitchFamily="34" charset="0"/>
            </a:endParaRPr>
          </a:p>
          <a:p>
            <a:pPr>
              <a:lnSpc>
                <a:spcPts val="3120"/>
              </a:lnSpc>
              <a:spcBef>
                <a:spcPts val="0"/>
              </a:spcBef>
            </a:pP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947745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ED921-49FF-375A-A33E-AF13F93BF88D}"/>
            </a:ext>
          </a:extLst>
        </p:cNvPr>
        <p:cNvGrpSpPr/>
        <p:nvPr/>
      </p:nvGrpSpPr>
      <p:grpSpPr>
        <a:xfrm>
          <a:off x="0" y="0"/>
          <a:ext cx="0" cy="0"/>
          <a:chOff x="0" y="0"/>
          <a:chExt cx="0" cy="0"/>
        </a:xfrm>
      </p:grpSpPr>
      <p:sp>
        <p:nvSpPr>
          <p:cNvPr id="12" name="Text Placeholder 4">
            <a:extLst>
              <a:ext uri="{FF2B5EF4-FFF2-40B4-BE49-F238E27FC236}">
                <a16:creationId xmlns:a16="http://schemas.microsoft.com/office/drawing/2014/main" id="{4FA1B79F-4875-EF3C-F50E-1BC807F67F6C}"/>
              </a:ext>
            </a:extLst>
          </p:cNvPr>
          <p:cNvSpPr txBox="1">
            <a:spLocks/>
          </p:cNvSpPr>
          <p:nvPr/>
        </p:nvSpPr>
        <p:spPr>
          <a:xfrm>
            <a:off x="5219062" y="467076"/>
            <a:ext cx="6226897" cy="535083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5875" indent="0">
              <a:lnSpc>
                <a:spcPts val="2340"/>
              </a:lnSpc>
            </a:pPr>
            <a:r>
              <a:rPr lang="en-US" sz="2000" b="1" dirty="0">
                <a:solidFill>
                  <a:srgbClr val="EE4F27"/>
                </a:solidFill>
                <a:latin typeface="Calibri" panose="020F0502020204030204" pitchFamily="34" charset="0"/>
                <a:cs typeface="Calibri" panose="020F0502020204030204" pitchFamily="34" charset="0"/>
              </a:rPr>
              <a:t>Wichtige Bestimmungen (Fortsetzung)</a:t>
            </a:r>
          </a:p>
          <a:p>
            <a:pPr marL="15875" indent="0">
              <a:lnSpc>
                <a:spcPts val="2340"/>
              </a:lnSpc>
            </a:pPr>
            <a:endParaRPr lang="en-US" sz="1800" dirty="0">
              <a:solidFill>
                <a:srgbClr val="0C4659"/>
              </a:solidFill>
              <a:latin typeface="Calibri" panose="020F0502020204030204" pitchFamily="34" charset="0"/>
              <a:cs typeface="Calibri" panose="020F0502020204030204" pitchFamily="34" charset="0"/>
            </a:endParaRPr>
          </a:p>
          <a:p>
            <a:pPr marL="15875" indent="0">
              <a:lnSpc>
                <a:spcPts val="2340"/>
              </a:lnSpc>
            </a:pPr>
            <a:endParaRPr lang="en-US" sz="1800" dirty="0">
              <a:solidFill>
                <a:srgbClr val="0C4659"/>
              </a:solidFill>
              <a:latin typeface="Calibri" panose="020F0502020204030204" pitchFamily="34" charset="0"/>
              <a:cs typeface="Calibri" panose="020F0502020204030204" pitchFamily="34" charset="0"/>
            </a:endParaRPr>
          </a:p>
          <a:p>
            <a:pPr marL="15875" indent="0">
              <a:lnSpc>
                <a:spcPts val="2340"/>
              </a:lnSpc>
            </a:pPr>
            <a:r>
              <a:rPr lang="en-US" sz="1800" b="1" dirty="0">
                <a:solidFill>
                  <a:srgbClr val="0C4659"/>
                </a:solidFill>
                <a:latin typeface="Calibri" panose="020F0502020204030204" pitchFamily="34" charset="0"/>
                <a:cs typeface="Calibri" panose="020F0502020204030204" pitchFamily="34" charset="0"/>
              </a:rPr>
              <a:t>3.  Schutz von Minderjährigen und sensiblen Daten: </a:t>
            </a:r>
          </a:p>
          <a:p>
            <a:pPr marL="715963" indent="-344488">
              <a:lnSpc>
                <a:spcPts val="2340"/>
              </a:lnSpc>
              <a:buClr>
                <a:srgbClr val="3FB5A1"/>
              </a:buClr>
              <a:buFont typeface="Arial" panose="020B0604020202020204" pitchFamily="34" charset="0"/>
              <a:buChar char="•"/>
            </a:pPr>
            <a:r>
              <a:rPr lang="en-US" sz="1800" dirty="0">
                <a:solidFill>
                  <a:srgbClr val="0C4659"/>
                </a:solidFill>
                <a:latin typeface="Calibri" panose="020F0502020204030204" pitchFamily="34" charset="0"/>
                <a:cs typeface="Calibri" panose="020F0502020204030204" pitchFamily="34" charset="0"/>
              </a:rPr>
              <a:t>Kinder und Jugendliche sind oft nicht in der Lage, überzeugende, zielgerichtete Inhalte kritisch zu bewerten, was sie anfällig für Manipulation macht. Die DSA-Bestimmungen </a:t>
            </a:r>
          </a:p>
          <a:p>
            <a:pPr marL="715963" indent="-344488">
              <a:lnSpc>
                <a:spcPts val="2340"/>
              </a:lnSpc>
              <a:buClr>
                <a:srgbClr val="3FB5A1"/>
              </a:buClr>
              <a:buFont typeface="Arial" panose="020B0604020202020204" pitchFamily="34" charset="0"/>
              <a:buChar char="•"/>
            </a:pPr>
            <a:r>
              <a:rPr lang="en-US" sz="1800" dirty="0">
                <a:solidFill>
                  <a:srgbClr val="0C4659"/>
                </a:solidFill>
                <a:latin typeface="Calibri" panose="020F0502020204030204" pitchFamily="34" charset="0"/>
                <a:cs typeface="Calibri" panose="020F0502020204030204" pitchFamily="34" charset="0"/>
              </a:rPr>
              <a:t>Verbieten gezielte Werbung für Minderjährige, um Ausbeutung zu verhindern und die psychische Gesundheit sowie die Entwicklung zu schützen</a:t>
            </a:r>
          </a:p>
          <a:p>
            <a:pPr marL="715963" indent="-344488">
              <a:lnSpc>
                <a:spcPts val="2340"/>
              </a:lnSpc>
              <a:buClr>
                <a:srgbClr val="3FB5A1"/>
              </a:buClr>
              <a:buFont typeface="Arial" panose="020B0604020202020204" pitchFamily="34" charset="0"/>
              <a:buChar char="•"/>
            </a:pPr>
            <a:r>
              <a:rPr lang="en-US" sz="1800" dirty="0">
                <a:solidFill>
                  <a:srgbClr val="0C4659"/>
                </a:solidFill>
                <a:latin typeface="Calibri" panose="020F0502020204030204" pitchFamily="34" charset="0"/>
                <a:cs typeface="Calibri" panose="020F0502020204030204" pitchFamily="34" charset="0"/>
              </a:rPr>
              <a:t>verbieten die Verwendung sensibler Daten (z. B. ethnische Zugehörigkeit, sexuelle Orientierung), um diskriminierende Zielgruppenansprache und Missbrauch zu vermeiden</a:t>
            </a:r>
          </a:p>
          <a:p>
            <a:pPr marL="715963" indent="-344488">
              <a:lnSpc>
                <a:spcPts val="2340"/>
              </a:lnSpc>
              <a:buClr>
                <a:srgbClr val="3FB5A1"/>
              </a:buClr>
              <a:buFont typeface="Arial" panose="020B0604020202020204" pitchFamily="34" charset="0"/>
              <a:buChar char="•"/>
            </a:pPr>
            <a:r>
              <a:rPr lang="en-US" sz="1800" dirty="0">
                <a:solidFill>
                  <a:srgbClr val="0C4659"/>
                </a:solidFill>
                <a:latin typeface="Calibri" panose="020F0502020204030204" pitchFamily="34" charset="0"/>
                <a:cs typeface="Calibri" panose="020F0502020204030204" pitchFamily="34" charset="0"/>
              </a:rPr>
              <a:t>fördern die Altersüberprüfung und elterliche Kontrollen, um die Online-Sicherheitsvorkehrungen für junge Nutzer zu stärken.</a:t>
            </a:r>
          </a:p>
          <a:p>
            <a:pPr marL="15875" indent="0">
              <a:lnSpc>
                <a:spcPts val="2340"/>
              </a:lnSpc>
            </a:pPr>
            <a:endParaRPr lang="en-US" sz="1800" dirty="0">
              <a:solidFill>
                <a:srgbClr val="0C4659"/>
              </a:solidFill>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A9663659-FB4E-F5A7-9DD3-25D874DD8833}"/>
              </a:ext>
            </a:extLst>
          </p:cNvPr>
          <p:cNvCxnSpPr>
            <a:cxnSpLocks/>
          </p:cNvCxnSpPr>
          <p:nvPr/>
        </p:nvCxnSpPr>
        <p:spPr>
          <a:xfrm>
            <a:off x="0" y="1387730"/>
            <a:ext cx="4138863"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CC692C71-5649-2151-20ED-061A1A45E8E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44691" y="1504730"/>
            <a:ext cx="6010481" cy="4041530"/>
          </a:xfrm>
          <a:prstGeom prst="rect">
            <a:avLst/>
          </a:prstGeom>
        </p:spPr>
      </p:pic>
      <p:pic>
        <p:nvPicPr>
          <p:cNvPr id="2" name="Picture 1">
            <a:extLst>
              <a:ext uri="{FF2B5EF4-FFF2-40B4-BE49-F238E27FC236}">
                <a16:creationId xmlns:a16="http://schemas.microsoft.com/office/drawing/2014/main" id="{CCCD9301-AA63-C74B-344A-DC63279F123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2911602"/>
            <a:ext cx="5219062" cy="3985710"/>
          </a:xfrm>
          <a:prstGeom prst="rect">
            <a:avLst/>
          </a:prstGeom>
          <a:noFill/>
        </p:spPr>
      </p:pic>
      <p:sp>
        <p:nvSpPr>
          <p:cNvPr id="13" name="Rectangle 12">
            <a:extLst>
              <a:ext uri="{FF2B5EF4-FFF2-40B4-BE49-F238E27FC236}">
                <a16:creationId xmlns:a16="http://schemas.microsoft.com/office/drawing/2014/main" id="{5ABA7797-EF0A-2A2B-12DA-202534CDCD97}"/>
              </a:ext>
            </a:extLst>
          </p:cNvPr>
          <p:cNvSpPr/>
          <p:nvPr/>
        </p:nvSpPr>
        <p:spPr>
          <a:xfrm>
            <a:off x="746041" y="3328715"/>
            <a:ext cx="3729567" cy="2489200"/>
          </a:xfrm>
          <a:prstGeom prst="rect">
            <a:avLst/>
          </a:prstGeom>
          <a:blipFill>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14" name="Group 13">
            <a:extLst>
              <a:ext uri="{FF2B5EF4-FFF2-40B4-BE49-F238E27FC236}">
                <a16:creationId xmlns:a16="http://schemas.microsoft.com/office/drawing/2014/main" id="{154DCE46-15C5-27C5-3E45-47765619C73F}"/>
              </a:ext>
            </a:extLst>
          </p:cNvPr>
          <p:cNvGrpSpPr/>
          <p:nvPr/>
        </p:nvGrpSpPr>
        <p:grpSpPr>
          <a:xfrm>
            <a:off x="2903624" y="2002115"/>
            <a:ext cx="1677287" cy="1584974"/>
            <a:chOff x="3288496" y="3347112"/>
            <a:chExt cx="1677287" cy="1584974"/>
          </a:xfrm>
        </p:grpSpPr>
        <p:sp>
          <p:nvSpPr>
            <p:cNvPr id="18" name="Oval 17">
              <a:extLst>
                <a:ext uri="{FF2B5EF4-FFF2-40B4-BE49-F238E27FC236}">
                  <a16:creationId xmlns:a16="http://schemas.microsoft.com/office/drawing/2014/main" id="{F356B5C9-13CA-CC3E-C2B8-47E65BA5BCBE}"/>
                </a:ext>
              </a:extLst>
            </p:cNvPr>
            <p:cNvSpPr/>
            <p:nvPr/>
          </p:nvSpPr>
          <p:spPr>
            <a:xfrm>
              <a:off x="3334652" y="3347112"/>
              <a:ext cx="1584974" cy="1584974"/>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Calibri" panose="020F0502020204030204" pitchFamily="34" charset="0"/>
                <a:cs typeface="Calibri" panose="020F0502020204030204" pitchFamily="34" charset="0"/>
              </a:endParaRPr>
            </a:p>
          </p:txBody>
        </p:sp>
        <p:sp>
          <p:nvSpPr>
            <p:cNvPr id="19" name="Rectangle: Rounded Corners 13">
              <a:extLst>
                <a:ext uri="{FF2B5EF4-FFF2-40B4-BE49-F238E27FC236}">
                  <a16:creationId xmlns:a16="http://schemas.microsoft.com/office/drawing/2014/main" id="{932E5D51-CB37-9E84-6643-C009B49D217F}"/>
                </a:ext>
              </a:extLst>
            </p:cNvPr>
            <p:cNvSpPr/>
            <p:nvPr/>
          </p:nvSpPr>
          <p:spPr>
            <a:xfrm>
              <a:off x="3288496" y="3747184"/>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Zum Anzeigen hier klicken</a:t>
              </a:r>
              <a:endParaRPr lang="en-IE" sz="2000" b="1" dirty="0">
                <a:solidFill>
                  <a:schemeClr val="bg1"/>
                </a:solidFill>
                <a:latin typeface="Calibri" panose="020F0502020204030204" pitchFamily="34" charset="0"/>
                <a:cs typeface="Calibri" panose="020F0502020204030204" pitchFamily="34" charset="0"/>
              </a:endParaRPr>
            </a:p>
          </p:txBody>
        </p:sp>
      </p:grpSp>
      <p:sp>
        <p:nvSpPr>
          <p:cNvPr id="3" name="Text Placeholder 3">
            <a:extLst>
              <a:ext uri="{FF2B5EF4-FFF2-40B4-BE49-F238E27FC236}">
                <a16:creationId xmlns:a16="http://schemas.microsoft.com/office/drawing/2014/main" id="{2F9440BA-98E0-2F7A-992E-6917B4ED456F}"/>
              </a:ext>
            </a:extLst>
          </p:cNvPr>
          <p:cNvSpPr txBox="1">
            <a:spLocks/>
          </p:cNvSpPr>
          <p:nvPr/>
        </p:nvSpPr>
        <p:spPr>
          <a:xfrm>
            <a:off x="653779" y="467077"/>
            <a:ext cx="3821829"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20"/>
              </a:lnSpc>
              <a:spcBef>
                <a:spcPts val="0"/>
              </a:spcBef>
            </a:pPr>
            <a:r>
              <a:rPr lang="en-US" sz="2800" dirty="0">
                <a:latin typeface="Calibri" panose="020F0502020204030204" pitchFamily="34" charset="0"/>
                <a:cs typeface="Calibri" panose="020F0502020204030204" pitchFamily="34" charset="0"/>
              </a:rPr>
              <a:t>Das Gesetz über digitale Dienste (DSA)</a:t>
            </a:r>
          </a:p>
          <a:p>
            <a:pPr>
              <a:lnSpc>
                <a:spcPts val="3120"/>
              </a:lnSpc>
              <a:spcBef>
                <a:spcPts val="0"/>
              </a:spcBef>
            </a:pPr>
            <a:endParaRPr lang="en-US" sz="2800" dirty="0">
              <a:latin typeface="Calibri" panose="020F0502020204030204" pitchFamily="34" charset="0"/>
              <a:cs typeface="Calibri" panose="020F0502020204030204" pitchFamily="34" charset="0"/>
            </a:endParaRPr>
          </a:p>
          <a:p>
            <a:pPr>
              <a:lnSpc>
                <a:spcPts val="3120"/>
              </a:lnSpc>
              <a:spcBef>
                <a:spcPts val="0"/>
              </a:spcBef>
            </a:pP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516761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AA0DB-224F-0BE5-B9C9-DF24D10CA5C1}"/>
            </a:ext>
          </a:extLst>
        </p:cNvPr>
        <p:cNvGrpSpPr/>
        <p:nvPr/>
      </p:nvGrpSpPr>
      <p:grpSpPr>
        <a:xfrm>
          <a:off x="0" y="0"/>
          <a:ext cx="0" cy="0"/>
          <a:chOff x="0" y="0"/>
          <a:chExt cx="0" cy="0"/>
        </a:xfrm>
      </p:grpSpPr>
      <p:sp>
        <p:nvSpPr>
          <p:cNvPr id="12" name="Text Placeholder 4">
            <a:extLst>
              <a:ext uri="{FF2B5EF4-FFF2-40B4-BE49-F238E27FC236}">
                <a16:creationId xmlns:a16="http://schemas.microsoft.com/office/drawing/2014/main" id="{1A6F1516-42E7-971F-C123-82F302E0D079}"/>
              </a:ext>
            </a:extLst>
          </p:cNvPr>
          <p:cNvSpPr txBox="1">
            <a:spLocks/>
          </p:cNvSpPr>
          <p:nvPr/>
        </p:nvSpPr>
        <p:spPr>
          <a:xfrm>
            <a:off x="6718300" y="552517"/>
            <a:ext cx="4819918" cy="3168583"/>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l" rtl="0">
              <a:lnSpc>
                <a:spcPts val="2300"/>
              </a:lnSpc>
              <a:spcBef>
                <a:spcPts val="0"/>
              </a:spcBef>
              <a:spcAft>
                <a:spcPts val="0"/>
              </a:spcAft>
              <a:buClr>
                <a:srgbClr val="0C4659"/>
              </a:buClr>
              <a:buSzPts val="2400"/>
            </a:pPr>
            <a:r>
              <a:rPr lang="en-US" sz="2000" dirty="0">
                <a:solidFill>
                  <a:srgbClr val="0C4659"/>
                </a:solidFill>
                <a:latin typeface="Calibri" panose="020F0502020204030204" pitchFamily="34" charset="0"/>
                <a:cs typeface="Calibri" panose="020F0502020204030204" pitchFamily="34" charset="0"/>
              </a:rPr>
              <a:t>Der Medienrat (2025), der die </a:t>
            </a:r>
            <a:r>
              <a:rPr lang="en-US" sz="2000" u="sng" dirty="0">
                <a:solidFill>
                  <a:srgbClr val="0C4659"/>
                </a:solidFill>
                <a:latin typeface="Calibri" panose="020F0502020204030204" pitchFamily="34" charset="0"/>
                <a:ea typeface="Play"/>
                <a:cs typeface="Calibri" panose="020F0502020204030204" pitchFamily="34" charset="0"/>
                <a:sym typeface="Play"/>
                <a:hlinkClick r:id="rId3">
                  <a:extLst>
                    <a:ext uri="{A12FA001-AC4F-418D-AE19-62706E023703}">
                      <ahyp:hlinkClr xmlns:ahyp="http://schemas.microsoft.com/office/drawing/2018/hyperlinkcolor" val="tx"/>
                    </a:ext>
                  </a:extLst>
                </a:hlinkClick>
              </a:rPr>
              <a:t>Europäische Regulierungsgruppe für audiovisuelle Mediendienste </a:t>
            </a:r>
            <a:r>
              <a:rPr lang="en-US" sz="2000" dirty="0">
                <a:solidFill>
                  <a:srgbClr val="0C4659"/>
                </a:solidFill>
                <a:latin typeface="Calibri" panose="020F0502020204030204" pitchFamily="34" charset="0"/>
                <a:cs typeface="Calibri" panose="020F0502020204030204" pitchFamily="34" charset="0"/>
              </a:rPr>
              <a:t>(ERGA, 2014) ablöst, hat sich zum Ziel gesetzt, einen freien, pluralistischen, vertrauenswürdigen und wettbewerbsfähigen europäischen Medienrahmen zu fördern. </a:t>
            </a:r>
          </a:p>
          <a:p>
            <a:pPr marL="0" lvl="0" indent="0" algn="l" rtl="0">
              <a:lnSpc>
                <a:spcPts val="2300"/>
              </a:lnSpc>
              <a:spcBef>
                <a:spcPts val="0"/>
              </a:spcBef>
              <a:spcAft>
                <a:spcPts val="0"/>
              </a:spcAft>
              <a:buClr>
                <a:srgbClr val="0C4659"/>
              </a:buClr>
              <a:buSzPts val="2400"/>
            </a:pPr>
            <a:endParaRPr lang="en-US" sz="2000" dirty="0">
              <a:solidFill>
                <a:srgbClr val="0C4659"/>
              </a:solidFill>
              <a:latin typeface="Calibri" panose="020F0502020204030204" pitchFamily="34" charset="0"/>
              <a:cs typeface="Calibri" panose="020F0502020204030204" pitchFamily="34" charset="0"/>
            </a:endParaRPr>
          </a:p>
          <a:p>
            <a:pPr marL="0" lvl="0" indent="0" algn="l" rtl="0">
              <a:lnSpc>
                <a:spcPts val="2300"/>
              </a:lnSpc>
              <a:spcBef>
                <a:spcPts val="0"/>
              </a:spcBef>
              <a:spcAft>
                <a:spcPts val="0"/>
              </a:spcAft>
              <a:buClr>
                <a:srgbClr val="0C4659"/>
              </a:buClr>
              <a:buSzPts val="2400"/>
            </a:pPr>
            <a:r>
              <a:rPr lang="en-US" sz="2000" dirty="0">
                <a:solidFill>
                  <a:srgbClr val="0C4659"/>
                </a:solidFill>
                <a:latin typeface="Calibri" panose="020F0502020204030204" pitchFamily="34" charset="0"/>
                <a:cs typeface="Calibri" panose="020F0502020204030204" pitchFamily="34" charset="0"/>
              </a:rPr>
              <a:t>Er fördert die kulturelle Vielfalt, schützt die Grundrechte und befähigt die Bürger, sich eine fundierte Meinung zu bilden und an der demokratischen Debatte teilzunehmen.</a:t>
            </a:r>
          </a:p>
        </p:txBody>
      </p:sp>
      <p:sp>
        <p:nvSpPr>
          <p:cNvPr id="5" name="Text Placeholder 3">
            <a:extLst>
              <a:ext uri="{FF2B5EF4-FFF2-40B4-BE49-F238E27FC236}">
                <a16:creationId xmlns:a16="http://schemas.microsoft.com/office/drawing/2014/main" id="{0D205A51-0F2D-B6C8-4F80-51BE6C3B6F2C}"/>
              </a:ext>
            </a:extLst>
          </p:cNvPr>
          <p:cNvSpPr txBox="1">
            <a:spLocks/>
          </p:cNvSpPr>
          <p:nvPr/>
        </p:nvSpPr>
        <p:spPr>
          <a:xfrm>
            <a:off x="653781" y="552517"/>
            <a:ext cx="4819918"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20"/>
              </a:lnSpc>
              <a:spcBef>
                <a:spcPts val="0"/>
              </a:spcBef>
            </a:pPr>
            <a:r>
              <a:rPr lang="en-US" sz="3200" dirty="0">
                <a:latin typeface="Calibri" panose="020F0502020204030204" pitchFamily="34" charset="0"/>
                <a:cs typeface="Calibri" panose="020F0502020204030204" pitchFamily="34" charset="0"/>
              </a:rPr>
              <a:t>Der Europäische Ausschuss für Mediendienste (2025)</a:t>
            </a:r>
          </a:p>
          <a:p>
            <a:pPr>
              <a:lnSpc>
                <a:spcPts val="2920"/>
              </a:lnSpc>
              <a:spcBef>
                <a:spcPts val="0"/>
              </a:spcBef>
            </a:pPr>
            <a:endParaRPr lang="en-US" sz="3200"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53D7CA03-2BF1-EBDA-EE73-A1E6AFFE1F21}"/>
              </a:ext>
            </a:extLst>
          </p:cNvPr>
          <p:cNvCxnSpPr>
            <a:cxnSpLocks/>
          </p:cNvCxnSpPr>
          <p:nvPr/>
        </p:nvCxnSpPr>
        <p:spPr>
          <a:xfrm>
            <a:off x="0" y="1554502"/>
            <a:ext cx="5702300"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8B7A38BE-5B30-602F-99DD-676E523F3B6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115567" y="3827351"/>
            <a:ext cx="6010481" cy="4041530"/>
          </a:xfrm>
          <a:prstGeom prst="rect">
            <a:avLst/>
          </a:prstGeom>
        </p:spPr>
      </p:pic>
      <p:pic>
        <p:nvPicPr>
          <p:cNvPr id="2" name="Picture 1">
            <a:extLst>
              <a:ext uri="{FF2B5EF4-FFF2-40B4-BE49-F238E27FC236}">
                <a16:creationId xmlns:a16="http://schemas.microsoft.com/office/drawing/2014/main" id="{90224C3E-0966-A2ED-7D22-7553827F10F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159" y="2679161"/>
            <a:ext cx="5219062" cy="3985710"/>
          </a:xfrm>
          <a:prstGeom prst="rect">
            <a:avLst/>
          </a:prstGeom>
          <a:noFill/>
        </p:spPr>
      </p:pic>
      <p:sp>
        <p:nvSpPr>
          <p:cNvPr id="13" name="Rectangle 12">
            <a:extLst>
              <a:ext uri="{FF2B5EF4-FFF2-40B4-BE49-F238E27FC236}">
                <a16:creationId xmlns:a16="http://schemas.microsoft.com/office/drawing/2014/main" id="{AB59A04A-D97B-928B-DE1E-E6C5D3FC8B87}"/>
              </a:ext>
            </a:extLst>
          </p:cNvPr>
          <p:cNvSpPr/>
          <p:nvPr/>
        </p:nvSpPr>
        <p:spPr>
          <a:xfrm>
            <a:off x="809200" y="3096274"/>
            <a:ext cx="3729567" cy="2489200"/>
          </a:xfrm>
          <a:prstGeom prst="rect">
            <a:avLst/>
          </a:prstGeom>
          <a:blipFill>
            <a:blip r:embed="rId6"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14" name="Group 13">
            <a:extLst>
              <a:ext uri="{FF2B5EF4-FFF2-40B4-BE49-F238E27FC236}">
                <a16:creationId xmlns:a16="http://schemas.microsoft.com/office/drawing/2014/main" id="{1BA438A9-3D22-FBD9-4C2A-F5000DA0C40B}"/>
              </a:ext>
            </a:extLst>
          </p:cNvPr>
          <p:cNvGrpSpPr/>
          <p:nvPr/>
        </p:nvGrpSpPr>
        <p:grpSpPr>
          <a:xfrm>
            <a:off x="4297559" y="2303787"/>
            <a:ext cx="1677287" cy="1584974"/>
            <a:chOff x="3288496" y="3347112"/>
            <a:chExt cx="1677287" cy="1584974"/>
          </a:xfrm>
        </p:grpSpPr>
        <p:sp>
          <p:nvSpPr>
            <p:cNvPr id="18" name="Oval 17">
              <a:extLst>
                <a:ext uri="{FF2B5EF4-FFF2-40B4-BE49-F238E27FC236}">
                  <a16:creationId xmlns:a16="http://schemas.microsoft.com/office/drawing/2014/main" id="{9662F3BB-441A-2213-E2E9-DBDA0F01BAE3}"/>
                </a:ext>
              </a:extLst>
            </p:cNvPr>
            <p:cNvSpPr/>
            <p:nvPr/>
          </p:nvSpPr>
          <p:spPr>
            <a:xfrm>
              <a:off x="3334652" y="3347112"/>
              <a:ext cx="1584974" cy="1584974"/>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19" name="Rectangle: Rounded Corners 13">
              <a:extLst>
                <a:ext uri="{FF2B5EF4-FFF2-40B4-BE49-F238E27FC236}">
                  <a16:creationId xmlns:a16="http://schemas.microsoft.com/office/drawing/2014/main" id="{DB396F69-5120-2BA3-FB36-D9541A9C1391}"/>
                </a:ext>
              </a:extLst>
            </p:cNvPr>
            <p:cNvSpPr/>
            <p:nvPr/>
          </p:nvSpPr>
          <p:spPr>
            <a:xfrm>
              <a:off x="3288496" y="3747184"/>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bg1"/>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Zum Anzeigen hier klicken</a:t>
              </a:r>
              <a:endParaRPr lang="en-IE" sz="24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427944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42A06-36B7-5CBC-5140-77DE37BEB85A}"/>
            </a:ext>
          </a:extLst>
        </p:cNvPr>
        <p:cNvGrpSpPr/>
        <p:nvPr/>
      </p:nvGrpSpPr>
      <p:grpSpPr>
        <a:xfrm>
          <a:off x="0" y="0"/>
          <a:ext cx="0" cy="0"/>
          <a:chOff x="0" y="0"/>
          <a:chExt cx="0" cy="0"/>
        </a:xfrm>
      </p:grpSpPr>
      <p:pic>
        <p:nvPicPr>
          <p:cNvPr id="14" name="Graphic 13">
            <a:extLst>
              <a:ext uri="{FF2B5EF4-FFF2-40B4-BE49-F238E27FC236}">
                <a16:creationId xmlns:a16="http://schemas.microsoft.com/office/drawing/2014/main" id="{8785599E-7A51-D973-F33B-119BF9A5A06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2830085" y="2492923"/>
            <a:ext cx="5319032" cy="3576589"/>
          </a:xfrm>
          <a:prstGeom prst="rect">
            <a:avLst/>
          </a:prstGeom>
        </p:spPr>
      </p:pic>
      <p:sp>
        <p:nvSpPr>
          <p:cNvPr id="7" name="Text Placeholder 2">
            <a:extLst>
              <a:ext uri="{FF2B5EF4-FFF2-40B4-BE49-F238E27FC236}">
                <a16:creationId xmlns:a16="http://schemas.microsoft.com/office/drawing/2014/main" id="{2C8A64AC-6762-7CED-3C49-2DEBAE89E2A6}"/>
              </a:ext>
            </a:extLst>
          </p:cNvPr>
          <p:cNvSpPr txBox="1">
            <a:spLocks/>
          </p:cNvSpPr>
          <p:nvPr/>
        </p:nvSpPr>
        <p:spPr>
          <a:xfrm>
            <a:off x="534349" y="1443702"/>
            <a:ext cx="342326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Indische Chroniken: Die EU und die UNO im Fokus – im Dienste indischer Interessen</a:t>
            </a:r>
          </a:p>
        </p:txBody>
      </p:sp>
      <p:sp>
        <p:nvSpPr>
          <p:cNvPr id="8" name="Text Placeholder 3">
            <a:extLst>
              <a:ext uri="{FF2B5EF4-FFF2-40B4-BE49-F238E27FC236}">
                <a16:creationId xmlns:a16="http://schemas.microsoft.com/office/drawing/2014/main" id="{150E467C-ACE5-7D7F-D444-8274293303F9}"/>
              </a:ext>
            </a:extLst>
          </p:cNvPr>
          <p:cNvSpPr txBox="1">
            <a:spLocks/>
          </p:cNvSpPr>
          <p:nvPr/>
        </p:nvSpPr>
        <p:spPr>
          <a:xfrm>
            <a:off x="534349" y="473550"/>
            <a:ext cx="2958765"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a:t>Fallstudie</a:t>
            </a:r>
          </a:p>
        </p:txBody>
      </p:sp>
      <p:sp>
        <p:nvSpPr>
          <p:cNvPr id="9" name="Text Placeholder 4">
            <a:extLst>
              <a:ext uri="{FF2B5EF4-FFF2-40B4-BE49-F238E27FC236}">
                <a16:creationId xmlns:a16="http://schemas.microsoft.com/office/drawing/2014/main" id="{F7015117-E574-B4BC-CBA7-0511D0DE71C2}"/>
              </a:ext>
            </a:extLst>
          </p:cNvPr>
          <p:cNvSpPr txBox="1">
            <a:spLocks/>
          </p:cNvSpPr>
          <p:nvPr/>
        </p:nvSpPr>
        <p:spPr>
          <a:xfrm>
            <a:off x="5448300" y="640080"/>
            <a:ext cx="5943600" cy="5604545"/>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EC7C69"/>
              </a:buClr>
            </a:pPr>
            <a:r>
              <a:rPr lang="en-IE" sz="1800" b="1" dirty="0" err="1">
                <a:solidFill>
                  <a:srgbClr val="0C4659"/>
                </a:solidFill>
                <a:latin typeface="Calibri" panose="020F0502020204030204" pitchFamily="34" charset="0"/>
                <a:cs typeface="Calibri" panose="020F0502020204030204" pitchFamily="34" charset="0"/>
              </a:rPr>
              <a:t>Das</a:t>
            </a:r>
            <a:r>
              <a:rPr lang="en-IE" sz="1800" b="1" dirty="0">
                <a:solidFill>
                  <a:srgbClr val="0C4659"/>
                </a:solidFill>
                <a:latin typeface="Calibri" panose="020F0502020204030204" pitchFamily="34" charset="0"/>
                <a:cs typeface="Calibri" panose="020F0502020204030204" pitchFamily="34" charset="0"/>
              </a:rPr>
              <a:t> EU </a:t>
            </a:r>
            <a:r>
              <a:rPr lang="en-IE" sz="1800" b="1" dirty="0" err="1">
                <a:solidFill>
                  <a:srgbClr val="0C4659"/>
                </a:solidFill>
                <a:latin typeface="Calibri" panose="020F0502020204030204" pitchFamily="34" charset="0"/>
                <a:cs typeface="Calibri" panose="020F0502020204030204" pitchFamily="34" charset="0"/>
              </a:rPr>
              <a:t>DisinfoLab </a:t>
            </a:r>
            <a:r>
              <a:rPr lang="en-IE" sz="1800" dirty="0">
                <a:solidFill>
                  <a:srgbClr val="0C4659"/>
                </a:solidFill>
                <a:latin typeface="Calibri" panose="020F0502020204030204" pitchFamily="34" charset="0"/>
                <a:cs typeface="Calibri" panose="020F0502020204030204" pitchFamily="34" charset="0"/>
              </a:rPr>
              <a:t>deckte eine umfangreiche und lang andauernde Desinformationskampagne namens „Indian Chronicles“ auf, die über 15 Jahre lang lief.</a:t>
            </a:r>
          </a:p>
          <a:p>
            <a:pPr>
              <a:lnSpc>
                <a:spcPts val="2340"/>
              </a:lnSpc>
              <a:buClr>
                <a:srgbClr val="EC7C69"/>
              </a:buClr>
            </a:pPr>
            <a:endParaRPr lang="en-IE" sz="1800" dirty="0">
              <a:solidFill>
                <a:srgbClr val="0C4659"/>
              </a:solidFill>
              <a:latin typeface="Calibri" panose="020F0502020204030204" pitchFamily="34" charset="0"/>
              <a:cs typeface="Calibri" panose="020F0502020204030204" pitchFamily="34" charset="0"/>
            </a:endParaRPr>
          </a:p>
          <a:p>
            <a:pPr marL="342900" indent="-342900">
              <a:lnSpc>
                <a:spcPts val="2340"/>
              </a:lnSpc>
              <a:buClr>
                <a:srgbClr val="2B9B9F"/>
              </a:buClr>
              <a:buFont typeface="Arial" panose="020B0604020202020204" pitchFamily="34" charset="0"/>
              <a:buChar char="•"/>
            </a:pPr>
            <a:r>
              <a:rPr lang="en-IE" sz="1800" dirty="0">
                <a:solidFill>
                  <a:srgbClr val="0C4659"/>
                </a:solidFill>
                <a:latin typeface="Calibri" panose="020F0502020204030204" pitchFamily="34" charset="0"/>
                <a:cs typeface="Calibri" panose="020F0502020204030204" pitchFamily="34" charset="0"/>
              </a:rPr>
              <a:t>Es wurden über 750 gefälschte Medienkanäle in 119 Ländern gefunden, die anti-pakistanische und pro-indische Narrative verbreiteten.</a:t>
            </a:r>
          </a:p>
          <a:p>
            <a:pPr marL="342900" indent="-342900">
              <a:lnSpc>
                <a:spcPts val="2340"/>
              </a:lnSpc>
              <a:buClr>
                <a:srgbClr val="2B9B9F"/>
              </a:buClr>
              <a:buFont typeface="Arial" panose="020B0604020202020204" pitchFamily="34" charset="0"/>
              <a:buChar char="•"/>
            </a:pPr>
            <a:r>
              <a:rPr lang="en-IE" sz="1800" dirty="0">
                <a:solidFill>
                  <a:srgbClr val="0C4659"/>
                </a:solidFill>
                <a:latin typeface="Calibri" panose="020F0502020204030204" pitchFamily="34" charset="0"/>
                <a:cs typeface="Calibri" panose="020F0502020204030204" pitchFamily="34" charset="0"/>
              </a:rPr>
              <a:t>Die Kampagne richtete sich gegen internationale Institutionen wie die UN und die EU, untergrub diplomatische Prozesse und schürte regionale Spannungen.</a:t>
            </a:r>
          </a:p>
          <a:p>
            <a:pPr marL="342900" indent="-342900">
              <a:lnSpc>
                <a:spcPts val="2340"/>
              </a:lnSpc>
              <a:buClr>
                <a:srgbClr val="2B9B9F"/>
              </a:buClr>
              <a:buFont typeface="Arial" panose="020B0604020202020204" pitchFamily="34" charset="0"/>
              <a:buChar char="•"/>
            </a:pPr>
            <a:r>
              <a:rPr lang="en-IE" sz="1800" dirty="0">
                <a:solidFill>
                  <a:srgbClr val="0C4659"/>
                </a:solidFill>
                <a:latin typeface="Calibri" panose="020F0502020204030204" pitchFamily="34" charset="0"/>
                <a:cs typeface="Calibri" panose="020F0502020204030204" pitchFamily="34" charset="0"/>
              </a:rPr>
              <a:t>Die Operation verwischte die Grenze zwischen Aktivismus und Informationskrieg, manipulierte die öffentliche Meinung und schürte potenziell geopolitische Konflikte.</a:t>
            </a:r>
          </a:p>
          <a:p>
            <a:pPr marL="342900" indent="-342900">
              <a:lnSpc>
                <a:spcPts val="2340"/>
              </a:lnSpc>
              <a:buClr>
                <a:srgbClr val="2B9B9F"/>
              </a:buClr>
              <a:buFont typeface="Arial" panose="020B0604020202020204" pitchFamily="34" charset="0"/>
              <a:buChar char="•"/>
            </a:pPr>
            <a:r>
              <a:rPr lang="en-IE" sz="1800" dirty="0">
                <a:solidFill>
                  <a:srgbClr val="0C4659"/>
                </a:solidFill>
                <a:latin typeface="Calibri" panose="020F0502020204030204" pitchFamily="34" charset="0"/>
                <a:cs typeface="Calibri" panose="020F0502020204030204" pitchFamily="34" charset="0"/>
              </a:rPr>
              <a:t>Der Fall zeigte, wie Informationschaos das Vertrauen in Institutionen untergraben kann und wie Desinformation den internationalen Frieden und die Diplomatie direkt beeinträchtigen kann.</a:t>
            </a:r>
          </a:p>
          <a:p>
            <a:pPr>
              <a:lnSpc>
                <a:spcPts val="2340"/>
              </a:lnSpc>
              <a:buClr>
                <a:srgbClr val="EC7C69"/>
              </a:buClr>
            </a:pPr>
            <a:endParaRPr lang="en-IE" sz="1800" dirty="0">
              <a:solidFill>
                <a:srgbClr val="0C4659"/>
              </a:solidFill>
              <a:latin typeface="Calibri" panose="020F0502020204030204" pitchFamily="34" charset="0"/>
              <a:cs typeface="Calibri" panose="020F0502020204030204" pitchFamily="34" charset="0"/>
            </a:endParaRPr>
          </a:p>
          <a:p>
            <a:pPr>
              <a:lnSpc>
                <a:spcPts val="2340"/>
              </a:lnSpc>
              <a:buClr>
                <a:srgbClr val="EC7C69"/>
              </a:buClr>
            </a:pPr>
            <a:endParaRPr lang="en-IE" sz="1800" i="1" dirty="0">
              <a:solidFill>
                <a:srgbClr val="0C4659"/>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C25506C-015B-35A1-7A98-C2600F62C9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7847" y="3077511"/>
            <a:ext cx="5010453" cy="3826399"/>
          </a:xfrm>
          <a:prstGeom prst="rect">
            <a:avLst/>
          </a:prstGeom>
          <a:noFill/>
        </p:spPr>
      </p:pic>
      <p:sp>
        <p:nvSpPr>
          <p:cNvPr id="10" name="Rectangle 9">
            <a:extLst>
              <a:ext uri="{FF2B5EF4-FFF2-40B4-BE49-F238E27FC236}">
                <a16:creationId xmlns:a16="http://schemas.microsoft.com/office/drawing/2014/main" id="{5ADAA415-F51E-ABBA-DC95-94E3C8C16DAF}"/>
              </a:ext>
            </a:extLst>
          </p:cNvPr>
          <p:cNvSpPr/>
          <p:nvPr/>
        </p:nvSpPr>
        <p:spPr>
          <a:xfrm>
            <a:off x="1143000" y="3456476"/>
            <a:ext cx="3594100" cy="2437748"/>
          </a:xfrm>
          <a:prstGeom prst="rect">
            <a:avLst/>
          </a:prstGeom>
          <a:blipFill>
            <a:blip r:embed="rId4" cstate="screen">
              <a:extLst>
                <a:ext uri="{28A0092B-C50C-407E-A947-70E740481C1C}">
                  <a14:useLocalDpi xmlns:a14="http://schemas.microsoft.com/office/drawing/2010/main"/>
                </a:ext>
              </a:extLst>
            </a:blip>
            <a:srcRect/>
            <a:stretch>
              <a:fillRect l="8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Oval 10">
            <a:extLst>
              <a:ext uri="{FF2B5EF4-FFF2-40B4-BE49-F238E27FC236}">
                <a16:creationId xmlns:a16="http://schemas.microsoft.com/office/drawing/2014/main" id="{7C366C28-D1DE-8318-BDC9-142A068B6CA8}"/>
              </a:ext>
            </a:extLst>
          </p:cNvPr>
          <p:cNvSpPr/>
          <p:nvPr/>
        </p:nvSpPr>
        <p:spPr>
          <a:xfrm>
            <a:off x="3957613" y="2837511"/>
            <a:ext cx="1364677" cy="1364677"/>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2" name="Rectangle: Rounded Corners 13">
            <a:extLst>
              <a:ext uri="{FF2B5EF4-FFF2-40B4-BE49-F238E27FC236}">
                <a16:creationId xmlns:a16="http://schemas.microsoft.com/office/drawing/2014/main" id="{51D6977C-FD6C-F70F-B8C0-A7A72893E894}"/>
              </a:ext>
            </a:extLst>
          </p:cNvPr>
          <p:cNvSpPr/>
          <p:nvPr/>
        </p:nvSpPr>
        <p:spPr>
          <a:xfrm>
            <a:off x="3894612" y="3197317"/>
            <a:ext cx="1490679" cy="64974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Zum Anzeigen hier klicken</a:t>
            </a:r>
            <a:endParaRPr lang="en-IE"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769706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F3E53-9CCF-4507-11D5-8AE7195B6774}"/>
            </a:ext>
          </a:extLst>
        </p:cNvPr>
        <p:cNvGrpSpPr/>
        <p:nvPr/>
      </p:nvGrpSpPr>
      <p:grpSpPr>
        <a:xfrm>
          <a:off x="0" y="0"/>
          <a:ext cx="0" cy="0"/>
          <a:chOff x="0" y="0"/>
          <a:chExt cx="0" cy="0"/>
        </a:xfrm>
      </p:grpSpPr>
      <p:sp>
        <p:nvSpPr>
          <p:cNvPr id="12" name="Text Placeholder 4">
            <a:extLst>
              <a:ext uri="{FF2B5EF4-FFF2-40B4-BE49-F238E27FC236}">
                <a16:creationId xmlns:a16="http://schemas.microsoft.com/office/drawing/2014/main" id="{C376F074-D1AD-A9A4-BD55-9AEF617DBB01}"/>
              </a:ext>
            </a:extLst>
          </p:cNvPr>
          <p:cNvSpPr txBox="1">
            <a:spLocks/>
          </p:cNvSpPr>
          <p:nvPr/>
        </p:nvSpPr>
        <p:spPr>
          <a:xfrm>
            <a:off x="5608320" y="318837"/>
            <a:ext cx="5929898" cy="3168583"/>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l" rtl="0">
              <a:lnSpc>
                <a:spcPts val="2380"/>
              </a:lnSpc>
              <a:spcBef>
                <a:spcPts val="1000"/>
              </a:spcBef>
              <a:spcAft>
                <a:spcPts val="0"/>
              </a:spcAft>
              <a:buClr>
                <a:srgbClr val="0C4659"/>
              </a:buClr>
              <a:buSzPts val="2400"/>
            </a:pPr>
            <a:r>
              <a:rPr lang="en-US" b="1" dirty="0">
                <a:solidFill>
                  <a:srgbClr val="EE4F27"/>
                </a:solidFill>
                <a:latin typeface="Calibri" panose="020F0502020204030204" pitchFamily="34" charset="0"/>
                <a:cs typeface="Calibri" panose="020F0502020204030204" pitchFamily="34" charset="0"/>
              </a:rPr>
              <a:t>Das </a:t>
            </a:r>
            <a:r>
              <a:rPr lang="en-US" b="1" dirty="0">
                <a:solidFill>
                  <a:srgbClr val="EE4F2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Toolkit </a:t>
            </a:r>
            <a:r>
              <a:rPr lang="en-US" b="1" dirty="0">
                <a:solidFill>
                  <a:srgbClr val="EE4F27"/>
                </a:solidFill>
                <a:latin typeface="Calibri" panose="020F0502020204030204" pitchFamily="34" charset="0"/>
                <a:cs typeface="Calibri" panose="020F0502020204030204" pitchFamily="34" charset="0"/>
              </a:rPr>
              <a:t>enthält Werkzeuge für:</a:t>
            </a:r>
          </a:p>
          <a:p>
            <a:pPr marL="0" lvl="0" indent="0" algn="l" rtl="0">
              <a:spcAft>
                <a:spcPts val="0"/>
              </a:spcAft>
              <a:buClr>
                <a:srgbClr val="0C4659"/>
              </a:buClr>
              <a:buSzPts val="2400"/>
            </a:pPr>
            <a:endParaRPr lang="en-US" sz="900" dirty="0">
              <a:solidFill>
                <a:srgbClr val="EE4F27"/>
              </a:solidFill>
              <a:latin typeface="Calibri" panose="020F0502020204030204" pitchFamily="34" charset="0"/>
              <a:cs typeface="Calibri" panose="020F0502020204030204" pitchFamily="34" charset="0"/>
            </a:endParaRPr>
          </a:p>
          <a:p>
            <a:pPr marL="342900" lvl="0" indent="-342900" algn="l" rtl="0">
              <a:lnSpc>
                <a:spcPts val="2380"/>
              </a:lnSpc>
              <a:spcBef>
                <a:spcPts val="0"/>
              </a:spcBef>
              <a:spcAft>
                <a:spcPts val="0"/>
              </a:spcAft>
              <a:buClr>
                <a:srgbClr val="3FB5A1"/>
              </a:buClr>
              <a:buSzPts val="2400"/>
              <a:buFont typeface="Arial" panose="020B0604020202020204" pitchFamily="34" charset="0"/>
              <a:buChar char="•"/>
            </a:pPr>
            <a:r>
              <a:rPr lang="en-US" sz="2000" dirty="0">
                <a:solidFill>
                  <a:srgbClr val="0C4659"/>
                </a:solidFill>
                <a:latin typeface="Calibri" panose="020F0502020204030204" pitchFamily="34" charset="0"/>
                <a:cs typeface="Calibri" panose="020F0502020204030204" pitchFamily="34" charset="0"/>
              </a:rPr>
              <a:t>Archivierung von Beweismitteln</a:t>
            </a:r>
          </a:p>
          <a:p>
            <a:pPr marL="342900" lvl="0" indent="-342900" algn="l" rtl="0">
              <a:lnSpc>
                <a:spcPts val="2380"/>
              </a:lnSpc>
              <a:spcBef>
                <a:spcPts val="0"/>
              </a:spcBef>
              <a:spcAft>
                <a:spcPts val="0"/>
              </a:spcAft>
              <a:buClr>
                <a:srgbClr val="3FB5A1"/>
              </a:buClr>
              <a:buSzPts val="2400"/>
              <a:buFont typeface="Arial" panose="020B0604020202020204" pitchFamily="34" charset="0"/>
              <a:buChar char="•"/>
            </a:pPr>
            <a:r>
              <a:rPr lang="en-US" sz="2000" dirty="0">
                <a:solidFill>
                  <a:srgbClr val="0C4659"/>
                </a:solidFill>
                <a:latin typeface="Calibri" panose="020F0502020204030204" pitchFamily="34" charset="0"/>
                <a:cs typeface="Calibri" panose="020F0502020204030204" pitchFamily="34" charset="0"/>
              </a:rPr>
              <a:t>Überprüfung von Inhalten und Akteuren</a:t>
            </a:r>
          </a:p>
          <a:p>
            <a:pPr marL="342900" lvl="0" indent="-342900" algn="l" rtl="0">
              <a:lnSpc>
                <a:spcPts val="2380"/>
              </a:lnSpc>
              <a:spcBef>
                <a:spcPts val="0"/>
              </a:spcBef>
              <a:spcAft>
                <a:spcPts val="0"/>
              </a:spcAft>
              <a:buClr>
                <a:srgbClr val="3FB5A1"/>
              </a:buClr>
              <a:buSzPts val="2400"/>
              <a:buFont typeface="Arial" panose="020B0604020202020204" pitchFamily="34" charset="0"/>
              <a:buChar char="•"/>
            </a:pPr>
            <a:r>
              <a:rPr lang="en-US" sz="2000" dirty="0">
                <a:solidFill>
                  <a:srgbClr val="0C4659"/>
                </a:solidFill>
                <a:latin typeface="Calibri" panose="020F0502020204030204" pitchFamily="34" charset="0"/>
                <a:cs typeface="Calibri" panose="020F0502020204030204" pitchFamily="34" charset="0"/>
              </a:rPr>
              <a:t>Rückverfolgung von Desinformationsquellen</a:t>
            </a:r>
          </a:p>
          <a:p>
            <a:pPr marL="342900" lvl="0" indent="-342900" algn="l" rtl="0">
              <a:lnSpc>
                <a:spcPts val="2380"/>
              </a:lnSpc>
              <a:spcBef>
                <a:spcPts val="0"/>
              </a:spcBef>
              <a:spcAft>
                <a:spcPts val="0"/>
              </a:spcAft>
              <a:buClr>
                <a:srgbClr val="3FB5A1"/>
              </a:buClr>
              <a:buSzPts val="2400"/>
              <a:buFont typeface="Arial" panose="020B0604020202020204" pitchFamily="34" charset="0"/>
              <a:buChar char="•"/>
            </a:pPr>
            <a:r>
              <a:rPr lang="en-US" sz="2000" dirty="0">
                <a:solidFill>
                  <a:srgbClr val="0C4659"/>
                </a:solidFill>
                <a:latin typeface="Calibri" panose="020F0502020204030204" pitchFamily="34" charset="0"/>
                <a:cs typeface="Calibri" panose="020F0502020204030204" pitchFamily="34" charset="0"/>
              </a:rPr>
              <a:t>Bewertung von Koordination und Auswirkungen </a:t>
            </a:r>
          </a:p>
          <a:p>
            <a:pPr marL="0" lvl="0" indent="-342900" algn="l" rtl="0">
              <a:lnSpc>
                <a:spcPts val="2380"/>
              </a:lnSpc>
              <a:spcBef>
                <a:spcPts val="0"/>
              </a:spcBef>
              <a:spcAft>
                <a:spcPts val="0"/>
              </a:spcAft>
              <a:buSzPts val="2400"/>
              <a:buFont typeface="Arial" panose="020B0604020202020204" pitchFamily="34" charset="0"/>
              <a:buChar char="•"/>
            </a:pPr>
            <a:endParaRPr lang="en-US" sz="2000" dirty="0">
              <a:solidFill>
                <a:srgbClr val="0C4659"/>
              </a:solidFill>
              <a:latin typeface="Calibri" panose="020F0502020204030204" pitchFamily="34" charset="0"/>
              <a:cs typeface="Calibri" panose="020F0502020204030204" pitchFamily="34" charset="0"/>
            </a:endParaRPr>
          </a:p>
          <a:p>
            <a:pPr marL="0" indent="0">
              <a:lnSpc>
                <a:spcPts val="2380"/>
              </a:lnSpc>
            </a:pPr>
            <a:r>
              <a:rPr lang="en-US" sz="2000" dirty="0">
                <a:solidFill>
                  <a:srgbClr val="0C4659"/>
                </a:solidFill>
                <a:latin typeface="Calibri" panose="020F0502020204030204" pitchFamily="34" charset="0"/>
                <a:cs typeface="Calibri" panose="020F0502020204030204" pitchFamily="34" charset="0"/>
              </a:rPr>
              <a:t>Dieses Toolkit befähigt Forscher, politische Entscheidungsträger und die Zivilgesellschaft, identitätsbasierte Desinformation besser zu erkennen, </a:t>
            </a:r>
            <a:r>
              <a:rPr lang="en-US" sz="2000" dirty="0" err="1">
                <a:solidFill>
                  <a:srgbClr val="0C4659"/>
                </a:solidFill>
                <a:latin typeface="Calibri" panose="020F0502020204030204" pitchFamily="34" charset="0"/>
                <a:cs typeface="Calibri" panose="020F0502020204030204" pitchFamily="34" charset="0"/>
              </a:rPr>
              <a:t>zu</a:t>
            </a:r>
            <a:r>
              <a:rPr lang="en-US" sz="2000" dirty="0">
                <a:solidFill>
                  <a:srgbClr val="0C4659"/>
                </a:solidFill>
                <a:latin typeface="Calibri" panose="020F0502020204030204" pitchFamily="34" charset="0"/>
                <a:cs typeface="Calibri" panose="020F0502020204030204" pitchFamily="34" charset="0"/>
              </a:rPr>
              <a:t> </a:t>
            </a:r>
            <a:r>
              <a:rPr lang="en-US" sz="2000" dirty="0" err="1">
                <a:solidFill>
                  <a:srgbClr val="0C4659"/>
                </a:solidFill>
                <a:latin typeface="Calibri" panose="020F0502020204030204" pitchFamily="34" charset="0"/>
                <a:cs typeface="Calibri" panose="020F0502020204030204" pitchFamily="34" charset="0"/>
              </a:rPr>
              <a:t>analysieren</a:t>
            </a:r>
            <a:r>
              <a:rPr lang="en-US" sz="2000" dirty="0">
                <a:solidFill>
                  <a:srgbClr val="0C4659"/>
                </a:solidFill>
                <a:latin typeface="Calibri" panose="020F0502020204030204" pitchFamily="34" charset="0"/>
                <a:cs typeface="Calibri" panose="020F0502020204030204" pitchFamily="34" charset="0"/>
              </a:rPr>
              <a:t> und darauf zu reagieren, wodurch die gesellschaftliche Resilienz und die demokratische Integrität gestärkt </a:t>
            </a:r>
            <a:r>
              <a:rPr lang="en-US" sz="2000" dirty="0" err="1">
                <a:solidFill>
                  <a:srgbClr val="0C4659"/>
                </a:solidFill>
                <a:latin typeface="Calibri" panose="020F0502020204030204" pitchFamily="34" charset="0"/>
                <a:cs typeface="Calibri" panose="020F0502020204030204" pitchFamily="34" charset="0"/>
              </a:rPr>
              <a:t>werden</a:t>
            </a:r>
            <a:r>
              <a:rPr lang="en-US" sz="2000" dirty="0">
                <a:solidFill>
                  <a:srgbClr val="0C4659"/>
                </a:solidFill>
                <a:latin typeface="Calibri" panose="020F0502020204030204" pitchFamily="34" charset="0"/>
                <a:cs typeface="Calibri" panose="020F0502020204030204" pitchFamily="34" charset="0"/>
              </a:rPr>
              <a:t>.</a:t>
            </a:r>
          </a:p>
          <a:p>
            <a:pPr indent="0">
              <a:lnSpc>
                <a:spcPts val="2380"/>
              </a:lnSpc>
            </a:pPr>
            <a:r>
              <a:rPr kumimoji="0" lang="en-IE" sz="1800" b="1" i="0" u="none" strike="noStrike" kern="1200" cap="none" spc="0" normalizeH="0" baseline="0" noProof="0" dirty="0">
                <a:ln>
                  <a:noFill/>
                </a:ln>
                <a:solidFill>
                  <a:srgbClr val="3FB5A1"/>
                </a:solidFill>
                <a:effectLst/>
                <a:uLnTx/>
                <a:uFillTx/>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Klicken Sie hier, um das Video anzusehen</a:t>
            </a:r>
            <a:endParaRPr kumimoji="0" lang="en-IE" sz="1800" b="1" i="0" u="none" strike="noStrike" kern="1200" cap="none" spc="0" normalizeH="0" baseline="0" noProof="0" dirty="0">
              <a:ln>
                <a:noFill/>
              </a:ln>
              <a:solidFill>
                <a:srgbClr val="3FB5A1"/>
              </a:solidFill>
              <a:effectLst/>
              <a:uLnTx/>
              <a:uFillTx/>
              <a:latin typeface="Calibri" panose="020F0502020204030204" pitchFamily="34" charset="0"/>
              <a:cs typeface="Calibri" panose="020F0502020204030204" pitchFamily="34" charset="0"/>
            </a:endParaRPr>
          </a:p>
          <a:p>
            <a:pPr marL="0" indent="0">
              <a:lnSpc>
                <a:spcPts val="2380"/>
              </a:lnSpc>
            </a:pPr>
            <a:endParaRPr lang="en-US" sz="2000" dirty="0">
              <a:solidFill>
                <a:srgbClr val="0C4659"/>
              </a:solidFill>
              <a:latin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79F0B6AD-23C4-F4BF-2B29-DF45D7808B53}"/>
              </a:ext>
            </a:extLst>
          </p:cNvPr>
          <p:cNvSpPr txBox="1">
            <a:spLocks/>
          </p:cNvSpPr>
          <p:nvPr/>
        </p:nvSpPr>
        <p:spPr>
          <a:xfrm>
            <a:off x="653781" y="552517"/>
            <a:ext cx="4003563"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20"/>
              </a:lnSpc>
              <a:spcBef>
                <a:spcPts val="0"/>
              </a:spcBef>
            </a:pPr>
            <a:r>
              <a:rPr lang="en-US" sz="3200" dirty="0">
                <a:latin typeface="Calibri" panose="020F0502020204030204" pitchFamily="34" charset="0"/>
                <a:cs typeface="Calibri" panose="020F0502020204030204" pitchFamily="34" charset="0"/>
              </a:rPr>
              <a:t>OSINT-Toolkit zur Erkennung und </a:t>
            </a:r>
            <a:r>
              <a:rPr lang="en-US" sz="3200" dirty="0" err="1">
                <a:latin typeface="Calibri" panose="020F0502020204030204" pitchFamily="34" charset="0"/>
                <a:cs typeface="Calibri" panose="020F0502020204030204" pitchFamily="34" charset="0"/>
              </a:rPr>
              <a:t>Analyse von </a:t>
            </a:r>
            <a:r>
              <a:rPr lang="en-US" sz="3200" dirty="0">
                <a:latin typeface="Calibri" panose="020F0502020204030204" pitchFamily="34" charset="0"/>
                <a:cs typeface="Calibri" panose="020F0502020204030204" pitchFamily="34" charset="0"/>
              </a:rPr>
              <a:t>IBD-bezogenen FIMI</a:t>
            </a:r>
          </a:p>
        </p:txBody>
      </p:sp>
      <p:cxnSp>
        <p:nvCxnSpPr>
          <p:cNvPr id="6" name="Straight Connector 5">
            <a:extLst>
              <a:ext uri="{FF2B5EF4-FFF2-40B4-BE49-F238E27FC236}">
                <a16:creationId xmlns:a16="http://schemas.microsoft.com/office/drawing/2014/main" id="{10241DE9-EBBB-8A16-0B6B-4B6E96A1A386}"/>
              </a:ext>
            </a:extLst>
          </p:cNvPr>
          <p:cNvCxnSpPr>
            <a:cxnSpLocks/>
          </p:cNvCxnSpPr>
          <p:nvPr/>
        </p:nvCxnSpPr>
        <p:spPr>
          <a:xfrm>
            <a:off x="0" y="2115334"/>
            <a:ext cx="4657344"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ED2073CB-F9CE-9F12-BC37-3E426AB35F5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71407" y="4284718"/>
            <a:ext cx="6010481" cy="4041530"/>
          </a:xfrm>
          <a:prstGeom prst="rect">
            <a:avLst/>
          </a:prstGeom>
        </p:spPr>
      </p:pic>
      <p:pic>
        <p:nvPicPr>
          <p:cNvPr id="2" name="Picture 1">
            <a:extLst>
              <a:ext uri="{FF2B5EF4-FFF2-40B4-BE49-F238E27FC236}">
                <a16:creationId xmlns:a16="http://schemas.microsoft.com/office/drawing/2014/main" id="{AEA732F8-0E3A-FA34-94A4-67438DC549E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9735" y="2872290"/>
            <a:ext cx="5219062" cy="3985710"/>
          </a:xfrm>
          <a:prstGeom prst="rect">
            <a:avLst/>
          </a:prstGeom>
          <a:noFill/>
        </p:spPr>
      </p:pic>
      <p:sp>
        <p:nvSpPr>
          <p:cNvPr id="13" name="Rectangle 12">
            <a:extLst>
              <a:ext uri="{FF2B5EF4-FFF2-40B4-BE49-F238E27FC236}">
                <a16:creationId xmlns:a16="http://schemas.microsoft.com/office/drawing/2014/main" id="{F94C79F5-3752-2D95-24A0-7B3071693936}"/>
              </a:ext>
            </a:extLst>
          </p:cNvPr>
          <p:cNvSpPr/>
          <p:nvPr/>
        </p:nvSpPr>
        <p:spPr>
          <a:xfrm>
            <a:off x="845776" y="3289403"/>
            <a:ext cx="3729567" cy="2489200"/>
          </a:xfrm>
          <a:prstGeom prst="rect">
            <a:avLst/>
          </a:prstGeom>
          <a:blipFill>
            <a:blip r:embed="rId7"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14" name="Group 13">
            <a:extLst>
              <a:ext uri="{FF2B5EF4-FFF2-40B4-BE49-F238E27FC236}">
                <a16:creationId xmlns:a16="http://schemas.microsoft.com/office/drawing/2014/main" id="{5EDAE81F-283B-8E21-D153-A76D8FAE2B4E}"/>
              </a:ext>
            </a:extLst>
          </p:cNvPr>
          <p:cNvGrpSpPr/>
          <p:nvPr/>
        </p:nvGrpSpPr>
        <p:grpSpPr>
          <a:xfrm>
            <a:off x="3574361" y="2252369"/>
            <a:ext cx="1677287" cy="1584974"/>
            <a:chOff x="3288496" y="3347112"/>
            <a:chExt cx="1677287" cy="1584974"/>
          </a:xfrm>
        </p:grpSpPr>
        <p:sp>
          <p:nvSpPr>
            <p:cNvPr id="18" name="Oval 17">
              <a:extLst>
                <a:ext uri="{FF2B5EF4-FFF2-40B4-BE49-F238E27FC236}">
                  <a16:creationId xmlns:a16="http://schemas.microsoft.com/office/drawing/2014/main" id="{C117005A-FB0B-F974-832A-CCE8ED445544}"/>
                </a:ext>
              </a:extLst>
            </p:cNvPr>
            <p:cNvSpPr/>
            <p:nvPr/>
          </p:nvSpPr>
          <p:spPr>
            <a:xfrm>
              <a:off x="3334652" y="3347112"/>
              <a:ext cx="1584974" cy="1584974"/>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19" name="Rectangle: Rounded Corners 13">
              <a:extLst>
                <a:ext uri="{FF2B5EF4-FFF2-40B4-BE49-F238E27FC236}">
                  <a16:creationId xmlns:a16="http://schemas.microsoft.com/office/drawing/2014/main" id="{EB350F05-BD86-42F0-01C2-379E55A04A29}"/>
                </a:ext>
              </a:extLst>
            </p:cNvPr>
            <p:cNvSpPr/>
            <p:nvPr/>
          </p:nvSpPr>
          <p:spPr>
            <a:xfrm>
              <a:off x="3288496" y="3747184"/>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Zum Anzeigen hier klicken</a:t>
              </a:r>
              <a:endParaRPr lang="en-IE" sz="24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49719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D6551-F029-E429-C62B-E2DC0A2646B4}"/>
            </a:ext>
          </a:extLst>
        </p:cNvPr>
        <p:cNvGrpSpPr/>
        <p:nvPr/>
      </p:nvGrpSpPr>
      <p:grpSpPr>
        <a:xfrm>
          <a:off x="0" y="0"/>
          <a:ext cx="0" cy="0"/>
          <a:chOff x="0" y="0"/>
          <a:chExt cx="0" cy="0"/>
        </a:xfrm>
      </p:grpSpPr>
      <p:pic>
        <p:nvPicPr>
          <p:cNvPr id="8" name="Graphic 7">
            <a:extLst>
              <a:ext uri="{FF2B5EF4-FFF2-40B4-BE49-F238E27FC236}">
                <a16:creationId xmlns:a16="http://schemas.microsoft.com/office/drawing/2014/main" id="{448B0E4A-DA5B-6937-5FAB-18445AA0BA8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2820221" y="2810276"/>
            <a:ext cx="4881979" cy="3282710"/>
          </a:xfrm>
          <a:prstGeom prst="rect">
            <a:avLst/>
          </a:prstGeom>
        </p:spPr>
      </p:pic>
      <p:cxnSp>
        <p:nvCxnSpPr>
          <p:cNvPr id="2" name="Straight Connector 1">
            <a:extLst>
              <a:ext uri="{FF2B5EF4-FFF2-40B4-BE49-F238E27FC236}">
                <a16:creationId xmlns:a16="http://schemas.microsoft.com/office/drawing/2014/main" id="{C1B2E05B-28DC-1621-4DEE-1EA34E7A7AA6}"/>
              </a:ext>
            </a:extLst>
          </p:cNvPr>
          <p:cNvCxnSpPr>
            <a:cxnSpLocks/>
          </p:cNvCxnSpPr>
          <p:nvPr/>
        </p:nvCxnSpPr>
        <p:spPr>
          <a:xfrm>
            <a:off x="4179532" y="1547412"/>
            <a:ext cx="0" cy="4363792"/>
          </a:xfrm>
          <a:prstGeom prst="line">
            <a:avLst/>
          </a:prstGeom>
          <a:ln w="19050">
            <a:solidFill>
              <a:srgbClr val="3FB5A1"/>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145CC10B-AE17-97B2-A176-7C4F3DBEA3B4}"/>
              </a:ext>
            </a:extLst>
          </p:cNvPr>
          <p:cNvSpPr txBox="1">
            <a:spLocks/>
          </p:cNvSpPr>
          <p:nvPr/>
        </p:nvSpPr>
        <p:spPr>
          <a:xfrm>
            <a:off x="833939" y="1618349"/>
            <a:ext cx="3001460" cy="37328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777514">
              <a:lnSpc>
                <a:spcPts val="2580"/>
              </a:lnSpc>
              <a:spcBef>
                <a:spcPts val="0"/>
              </a:spcBef>
              <a:tabLst>
                <a:tab pos="304800" algn="l"/>
              </a:tabLst>
              <a:defRPr/>
            </a:pPr>
            <a:r>
              <a:rPr lang="en-US" sz="1800" b="1" dirty="0" err="1">
                <a:solidFill>
                  <a:srgbClr val="EE4F27"/>
                </a:solidFill>
                <a:latin typeface="Calibri" panose="020F0502020204030204" pitchFamily="34" charset="0"/>
                <a:cs typeface="Calibri" panose="020F0502020204030204" pitchFamily="34" charset="0"/>
              </a:rPr>
              <a:t>FaktaBaari </a:t>
            </a:r>
            <a:r>
              <a:rPr lang="en-US" sz="1800" b="1" dirty="0">
                <a:solidFill>
                  <a:srgbClr val="EE4F27"/>
                </a:solidFill>
                <a:latin typeface="Calibri" panose="020F0502020204030204" pitchFamily="34" charset="0"/>
                <a:cs typeface="Calibri" panose="020F0502020204030204" pitchFamily="34" charset="0"/>
              </a:rPr>
              <a:t>(Fact Bar): </a:t>
            </a:r>
          </a:p>
          <a:p>
            <a:pPr marL="0" indent="0" algn="ctr" defTabSz="777514">
              <a:lnSpc>
                <a:spcPct val="100000"/>
              </a:lnSpc>
              <a:spcBef>
                <a:spcPts val="0"/>
              </a:spcBef>
              <a:tabLst>
                <a:tab pos="304800" algn="l"/>
              </a:tabLst>
              <a:defRPr/>
            </a:pPr>
            <a:endParaRPr lang="en-US" sz="800" b="1" dirty="0">
              <a:solidFill>
                <a:srgbClr val="EE4F27"/>
              </a:solidFill>
              <a:latin typeface="Calibri" panose="020F0502020204030204" pitchFamily="34" charset="0"/>
              <a:cs typeface="Calibri" panose="020F0502020204030204" pitchFamily="34" charset="0"/>
            </a:endParaRPr>
          </a:p>
          <a:p>
            <a:pPr marL="0" indent="0" algn="ctr" defTabSz="777514">
              <a:lnSpc>
                <a:spcPts val="2340"/>
              </a:lnSpc>
              <a:spcBef>
                <a:spcPts val="0"/>
              </a:spcBef>
              <a:tabLst>
                <a:tab pos="304800" algn="l"/>
              </a:tabLst>
              <a:defRPr/>
            </a:pPr>
            <a:r>
              <a:rPr lang="en-US" sz="1800" dirty="0">
                <a:latin typeface="Calibri" panose="020F0502020204030204" pitchFamily="34" charset="0"/>
                <a:cs typeface="Calibri" panose="020F0502020204030204" pitchFamily="34" charset="0"/>
              </a:rPr>
              <a:t>Ein finnischer Faktenprüfungsdienst mit Tools für die Medienkompetenzbildung </a:t>
            </a:r>
            <a:r>
              <a:rPr lang="en-US" sz="1800" dirty="0">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(PDF).</a:t>
            </a:r>
            <a:endParaRPr lang="en-US" sz="1800" b="1" dirty="0">
              <a:latin typeface="Calibri" panose="020F0502020204030204" pitchFamily="34" charset="0"/>
              <a:cs typeface="Calibri" panose="020F0502020204030204" pitchFamily="34" charset="0"/>
            </a:endParaRPr>
          </a:p>
          <a:p>
            <a:pPr marL="0" indent="0" algn="ctr" defTabSz="777514">
              <a:lnSpc>
                <a:spcPct val="100000"/>
              </a:lnSpc>
              <a:spcBef>
                <a:spcPts val="0"/>
              </a:spcBef>
              <a:tabLst>
                <a:tab pos="304800" algn="l"/>
              </a:tabLst>
              <a:defRPr/>
            </a:pPr>
            <a:endParaRPr lang="en-IE" sz="1800" dirty="0">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D2FF92BD-91C5-8DF2-CFCC-4DFB295841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1576" y="3851214"/>
            <a:ext cx="3867464" cy="2953517"/>
          </a:xfrm>
          <a:prstGeom prst="rect">
            <a:avLst/>
          </a:prstGeom>
          <a:noFill/>
        </p:spPr>
      </p:pic>
      <p:sp>
        <p:nvSpPr>
          <p:cNvPr id="13" name="Rectangle 12">
            <a:extLst>
              <a:ext uri="{FF2B5EF4-FFF2-40B4-BE49-F238E27FC236}">
                <a16:creationId xmlns:a16="http://schemas.microsoft.com/office/drawing/2014/main" id="{C9298B07-35F0-CCA7-8A24-EA6AD8DD66A5}"/>
              </a:ext>
            </a:extLst>
          </p:cNvPr>
          <p:cNvSpPr/>
          <p:nvPr/>
        </p:nvSpPr>
        <p:spPr>
          <a:xfrm>
            <a:off x="1010574" y="4171208"/>
            <a:ext cx="2747307" cy="1794175"/>
          </a:xfrm>
          <a:prstGeom prst="rect">
            <a:avLst/>
          </a:prstGeom>
          <a:blipFill>
            <a:blip r:embed="rId6" cstate="screen">
              <a:extLst>
                <a:ext uri="{28A0092B-C50C-407E-A947-70E740481C1C}">
                  <a14:useLocalDpi xmlns:a14="http://schemas.microsoft.com/office/drawing/2010/main"/>
                </a:ext>
              </a:extLst>
            </a:blip>
            <a:srcRect/>
            <a:stretch>
              <a:fillRect l="677" t="7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p>
        </p:txBody>
      </p:sp>
      <p:grpSp>
        <p:nvGrpSpPr>
          <p:cNvPr id="3" name="Group 2">
            <a:extLst>
              <a:ext uri="{FF2B5EF4-FFF2-40B4-BE49-F238E27FC236}">
                <a16:creationId xmlns:a16="http://schemas.microsoft.com/office/drawing/2014/main" id="{8455209A-5C12-5CA4-3764-667E60FC6226}"/>
              </a:ext>
            </a:extLst>
          </p:cNvPr>
          <p:cNvGrpSpPr/>
          <p:nvPr/>
        </p:nvGrpSpPr>
        <p:grpSpPr>
          <a:xfrm>
            <a:off x="2952943" y="3484781"/>
            <a:ext cx="1420855" cy="1300756"/>
            <a:chOff x="4593241" y="5569947"/>
            <a:chExt cx="1677287" cy="1535512"/>
          </a:xfrm>
        </p:grpSpPr>
        <p:sp>
          <p:nvSpPr>
            <p:cNvPr id="4" name="Oval 3">
              <a:extLst>
                <a:ext uri="{FF2B5EF4-FFF2-40B4-BE49-F238E27FC236}">
                  <a16:creationId xmlns:a16="http://schemas.microsoft.com/office/drawing/2014/main" id="{15B4C694-E0BC-4AD3-2C89-B647308DBCF0}"/>
                </a:ext>
              </a:extLst>
            </p:cNvPr>
            <p:cNvSpPr/>
            <p:nvPr/>
          </p:nvSpPr>
          <p:spPr>
            <a:xfrm>
              <a:off x="4664129" y="5569947"/>
              <a:ext cx="1535512" cy="1535512"/>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 name="Rectangle: Rounded Corners 13">
              <a:extLst>
                <a:ext uri="{FF2B5EF4-FFF2-40B4-BE49-F238E27FC236}">
                  <a16:creationId xmlns:a16="http://schemas.microsoft.com/office/drawing/2014/main" id="{583B69BA-A16E-B47F-5496-1F5069DC7550}"/>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Zum Anzeigen hier klicken</a:t>
              </a:r>
              <a:endParaRPr lang="en-IE" b="1" dirty="0">
                <a:solidFill>
                  <a:schemeClr val="bg1"/>
                </a:solidFill>
                <a:latin typeface="Calibri" panose="020F0502020204030204" pitchFamily="34" charset="0"/>
                <a:cs typeface="Calibri" panose="020F0502020204030204" pitchFamily="34" charset="0"/>
              </a:endParaRPr>
            </a:p>
          </p:txBody>
        </p:sp>
      </p:grpSp>
      <p:sp>
        <p:nvSpPr>
          <p:cNvPr id="18" name="Freeform 17">
            <a:extLst>
              <a:ext uri="{FF2B5EF4-FFF2-40B4-BE49-F238E27FC236}">
                <a16:creationId xmlns:a16="http://schemas.microsoft.com/office/drawing/2014/main" id="{2BBFB713-6F90-D5B2-F2EE-5510B961E022}"/>
              </a:ext>
            </a:extLst>
          </p:cNvPr>
          <p:cNvSpPr/>
          <p:nvPr/>
        </p:nvSpPr>
        <p:spPr>
          <a:xfrm>
            <a:off x="-372" y="471279"/>
            <a:ext cx="4814258" cy="875479"/>
          </a:xfrm>
          <a:custGeom>
            <a:avLst/>
            <a:gdLst>
              <a:gd name="connsiteX0" fmla="*/ 0 w 11048680"/>
              <a:gd name="connsiteY0" fmla="*/ 0 h 875479"/>
              <a:gd name="connsiteX1" fmla="*/ 2062525 w 11048680"/>
              <a:gd name="connsiteY1" fmla="*/ 0 h 875479"/>
              <a:gd name="connsiteX2" fmla="*/ 3444803 w 11048680"/>
              <a:gd name="connsiteY2" fmla="*/ 0 h 875479"/>
              <a:gd name="connsiteX3" fmla="*/ 6414912 w 11048680"/>
              <a:gd name="connsiteY3" fmla="*/ 0 h 875479"/>
              <a:gd name="connsiteX4" fmla="*/ 6932724 w 11048680"/>
              <a:gd name="connsiteY4" fmla="*/ 0 h 875479"/>
              <a:gd name="connsiteX5" fmla="*/ 7652583 w 11048680"/>
              <a:gd name="connsiteY5" fmla="*/ 0 h 875479"/>
              <a:gd name="connsiteX6" fmla="*/ 8482055 w 11048680"/>
              <a:gd name="connsiteY6" fmla="*/ 0 h 875479"/>
              <a:gd name="connsiteX7" fmla="*/ 10575072 w 11048680"/>
              <a:gd name="connsiteY7" fmla="*/ 0 h 875479"/>
              <a:gd name="connsiteX8" fmla="*/ 11048680 w 11048680"/>
              <a:gd name="connsiteY8" fmla="*/ 473717 h 875479"/>
              <a:gd name="connsiteX9" fmla="*/ 11048680 w 11048680"/>
              <a:gd name="connsiteY9" fmla="*/ 875479 h 875479"/>
              <a:gd name="connsiteX10" fmla="*/ 8955663 w 11048680"/>
              <a:gd name="connsiteY10" fmla="*/ 875479 h 875479"/>
              <a:gd name="connsiteX11" fmla="*/ 7721971 w 11048680"/>
              <a:gd name="connsiteY11" fmla="*/ 875479 h 875479"/>
              <a:gd name="connsiteX12" fmla="*/ 7652583 w 11048680"/>
              <a:gd name="connsiteY12" fmla="*/ 875479 h 875479"/>
              <a:gd name="connsiteX13" fmla="*/ 6414912 w 11048680"/>
              <a:gd name="connsiteY13" fmla="*/ 875479 h 875479"/>
              <a:gd name="connsiteX14" fmla="*/ 4234050 w 11048680"/>
              <a:gd name="connsiteY14" fmla="*/ 875479 h 875479"/>
              <a:gd name="connsiteX15" fmla="*/ 2062525 w 11048680"/>
              <a:gd name="connsiteY15" fmla="*/ 875479 h 875479"/>
              <a:gd name="connsiteX16" fmla="*/ 0 w 11048680"/>
              <a:gd name="connsiteY16"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048680" h="875479">
                <a:moveTo>
                  <a:pt x="0" y="0"/>
                </a:moveTo>
                <a:lnTo>
                  <a:pt x="2062525" y="0"/>
                </a:lnTo>
                <a:lnTo>
                  <a:pt x="3444803" y="0"/>
                </a:lnTo>
                <a:lnTo>
                  <a:pt x="6414912" y="0"/>
                </a:lnTo>
                <a:lnTo>
                  <a:pt x="6932724" y="0"/>
                </a:lnTo>
                <a:lnTo>
                  <a:pt x="7652583" y="0"/>
                </a:lnTo>
                <a:lnTo>
                  <a:pt x="8482055" y="0"/>
                </a:lnTo>
                <a:lnTo>
                  <a:pt x="10575072" y="0"/>
                </a:lnTo>
                <a:cubicBezTo>
                  <a:pt x="10835857" y="0"/>
                  <a:pt x="11048680" y="212873"/>
                  <a:pt x="11048680" y="473717"/>
                </a:cubicBezTo>
                <a:lnTo>
                  <a:pt x="11048680" y="875479"/>
                </a:lnTo>
                <a:lnTo>
                  <a:pt x="8955663" y="875479"/>
                </a:lnTo>
                <a:lnTo>
                  <a:pt x="7721971" y="875479"/>
                </a:lnTo>
                <a:lnTo>
                  <a:pt x="7652583" y="875479"/>
                </a:lnTo>
                <a:lnTo>
                  <a:pt x="6414912" y="875479"/>
                </a:lnTo>
                <a:lnTo>
                  <a:pt x="4234050" y="875479"/>
                </a:lnTo>
                <a:lnTo>
                  <a:pt x="2062525" y="875479"/>
                </a:lnTo>
                <a:lnTo>
                  <a:pt x="0" y="875479"/>
                </a:lnTo>
                <a:close/>
              </a:path>
            </a:pathLst>
          </a:custGeom>
          <a:solidFill>
            <a:srgbClr val="3FB5A1"/>
          </a:solidFill>
          <a:ln w="3598" cap="flat">
            <a:noFill/>
            <a:prstDash val="solid"/>
            <a:miter/>
          </a:ln>
        </p:spPr>
        <p:txBody>
          <a:bodyPr wrap="square" rtlCol="0" anchor="ctr">
            <a:noAutofit/>
          </a:bodyPr>
          <a:lstStyle/>
          <a:p>
            <a:endParaRPr lang="en-US" sz="1400" b="0" i="0" dirty="0">
              <a:latin typeface="Calibri" panose="020F0502020204030204" pitchFamily="34" charset="0"/>
            </a:endParaRPr>
          </a:p>
        </p:txBody>
      </p:sp>
      <p:sp>
        <p:nvSpPr>
          <p:cNvPr id="17" name="Text Placeholder 5">
            <a:extLst>
              <a:ext uri="{FF2B5EF4-FFF2-40B4-BE49-F238E27FC236}">
                <a16:creationId xmlns:a16="http://schemas.microsoft.com/office/drawing/2014/main" id="{A64E0DFB-77FD-2CD3-250A-6545996E9B10}"/>
              </a:ext>
            </a:extLst>
          </p:cNvPr>
          <p:cNvSpPr txBox="1">
            <a:spLocks/>
          </p:cNvSpPr>
          <p:nvPr/>
        </p:nvSpPr>
        <p:spPr>
          <a:xfrm>
            <a:off x="1039256" y="649628"/>
            <a:ext cx="10324682"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b="1" dirty="0">
                <a:solidFill>
                  <a:schemeClr val="bg1"/>
                </a:solidFill>
              </a:rPr>
              <a:t>Ressourcen: Tools</a:t>
            </a:r>
          </a:p>
          <a:p>
            <a:pPr marL="0" indent="0">
              <a:buNone/>
            </a:pPr>
            <a:endParaRPr lang="en-IE" b="1" dirty="0">
              <a:solidFill>
                <a:schemeClr val="bg1"/>
              </a:solidFill>
            </a:endParaRPr>
          </a:p>
        </p:txBody>
      </p:sp>
      <p:pic>
        <p:nvPicPr>
          <p:cNvPr id="19" name="Graphic 18" descr="Tools with solid fill">
            <a:extLst>
              <a:ext uri="{FF2B5EF4-FFF2-40B4-BE49-F238E27FC236}">
                <a16:creationId xmlns:a16="http://schemas.microsoft.com/office/drawing/2014/main" id="{F9BB0D2E-A2D8-BD21-55D9-8EFEEF9C22BA}"/>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51975" y="541367"/>
            <a:ext cx="735305" cy="735305"/>
          </a:xfrm>
          <a:prstGeom prst="rect">
            <a:avLst/>
          </a:prstGeom>
        </p:spPr>
      </p:pic>
      <p:sp>
        <p:nvSpPr>
          <p:cNvPr id="21" name="Text Placeholder 7">
            <a:extLst>
              <a:ext uri="{FF2B5EF4-FFF2-40B4-BE49-F238E27FC236}">
                <a16:creationId xmlns:a16="http://schemas.microsoft.com/office/drawing/2014/main" id="{AFF2BD89-C6B2-C3E2-A661-3B67C13CB249}"/>
              </a:ext>
            </a:extLst>
          </p:cNvPr>
          <p:cNvSpPr txBox="1">
            <a:spLocks/>
          </p:cNvSpPr>
          <p:nvPr/>
        </p:nvSpPr>
        <p:spPr>
          <a:xfrm>
            <a:off x="4699700" y="1618349"/>
            <a:ext cx="3001460" cy="37328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777514">
              <a:lnSpc>
                <a:spcPts val="2580"/>
              </a:lnSpc>
              <a:spcBef>
                <a:spcPts val="0"/>
              </a:spcBef>
              <a:tabLst>
                <a:tab pos="304800" algn="l"/>
              </a:tabLst>
              <a:defRPr/>
            </a:pPr>
            <a:r>
              <a:rPr lang="en-US" sz="1800" b="1" dirty="0" err="1">
                <a:solidFill>
                  <a:srgbClr val="EE4F27"/>
                </a:solidFill>
                <a:latin typeface="Calibri" panose="020F0502020204030204" pitchFamily="34" charset="0"/>
                <a:cs typeface="Calibri" panose="020F0502020204030204" pitchFamily="34" charset="0"/>
              </a:rPr>
              <a:t>NewsGuard</a:t>
            </a:r>
            <a:r>
              <a:rPr lang="en-US" sz="1800" b="1" dirty="0">
                <a:solidFill>
                  <a:srgbClr val="EE4F27"/>
                </a:solidFill>
                <a:latin typeface="Calibri" panose="020F0502020204030204" pitchFamily="34" charset="0"/>
                <a:cs typeface="Calibri" panose="020F0502020204030204" pitchFamily="34" charset="0"/>
              </a:rPr>
              <a:t>:</a:t>
            </a:r>
          </a:p>
          <a:p>
            <a:pPr marL="0" indent="0" algn="ctr" defTabSz="777514">
              <a:lnSpc>
                <a:spcPct val="100000"/>
              </a:lnSpc>
              <a:spcBef>
                <a:spcPts val="0"/>
              </a:spcBef>
              <a:tabLst>
                <a:tab pos="304800" algn="l"/>
              </a:tabLst>
              <a:defRPr/>
            </a:pPr>
            <a:endParaRPr lang="en-US" sz="800" b="1" dirty="0">
              <a:solidFill>
                <a:srgbClr val="EE4F27"/>
              </a:solidFill>
              <a:latin typeface="Calibri" panose="020F0502020204030204" pitchFamily="34" charset="0"/>
              <a:cs typeface="Calibri" panose="020F0502020204030204" pitchFamily="34" charset="0"/>
            </a:endParaRPr>
          </a:p>
          <a:p>
            <a:pPr marL="0" indent="0" algn="ctr" defTabSz="777514">
              <a:lnSpc>
                <a:spcPts val="2340"/>
              </a:lnSpc>
              <a:spcBef>
                <a:spcPts val="0"/>
              </a:spcBef>
              <a:tabLst>
                <a:tab pos="304800" algn="l"/>
              </a:tabLst>
              <a:defRPr/>
            </a:pPr>
            <a:r>
              <a:rPr lang="en-US" sz="1800" dirty="0">
                <a:latin typeface="Calibri" panose="020F0502020204030204" pitchFamily="34" charset="0"/>
                <a:cs typeface="Calibri" panose="020F0502020204030204" pitchFamily="34" charset="0"/>
              </a:rPr>
              <a:t>Bietet Vertrauensbewertungen für Nachrichten-Websites auf der Grundlage von Glaubwürdigkeit und Transparenz</a:t>
            </a:r>
          </a:p>
          <a:p>
            <a:pPr marL="0" indent="0" algn="ctr" defTabSz="777514">
              <a:lnSpc>
                <a:spcPts val="2340"/>
              </a:lnSpc>
              <a:spcBef>
                <a:spcPts val="0"/>
              </a:spcBef>
              <a:tabLst>
                <a:tab pos="304800" algn="l"/>
              </a:tabLst>
              <a:defRPr/>
            </a:pPr>
            <a:endParaRPr lang="en-US" sz="1800" b="1" dirty="0">
              <a:latin typeface="Calibri" panose="020F0502020204030204" pitchFamily="34" charset="0"/>
              <a:cs typeface="Calibri" panose="020F0502020204030204" pitchFamily="34" charset="0"/>
            </a:endParaRPr>
          </a:p>
          <a:p>
            <a:pPr marL="0" indent="0" algn="ctr" defTabSz="777514">
              <a:lnSpc>
                <a:spcPct val="100000"/>
              </a:lnSpc>
              <a:spcBef>
                <a:spcPts val="0"/>
              </a:spcBef>
              <a:tabLst>
                <a:tab pos="304800" algn="l"/>
              </a:tabLst>
              <a:defRPr/>
            </a:pPr>
            <a:endParaRPr lang="en-IE" sz="1800" dirty="0">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B5226B16-5AE5-958F-A009-79637172860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54888" y="3851214"/>
            <a:ext cx="3867464" cy="2953517"/>
          </a:xfrm>
          <a:prstGeom prst="rect">
            <a:avLst/>
          </a:prstGeom>
          <a:noFill/>
        </p:spPr>
      </p:pic>
      <p:sp>
        <p:nvSpPr>
          <p:cNvPr id="23" name="Rectangle 22">
            <a:extLst>
              <a:ext uri="{FF2B5EF4-FFF2-40B4-BE49-F238E27FC236}">
                <a16:creationId xmlns:a16="http://schemas.microsoft.com/office/drawing/2014/main" id="{018BC4E3-F0C9-BAC4-8297-1E41E9910C37}"/>
              </a:ext>
            </a:extLst>
          </p:cNvPr>
          <p:cNvSpPr/>
          <p:nvPr/>
        </p:nvSpPr>
        <p:spPr>
          <a:xfrm>
            <a:off x="4813886" y="4171208"/>
            <a:ext cx="2747307" cy="1794175"/>
          </a:xfrm>
          <a:prstGeom prst="rect">
            <a:avLst/>
          </a:prstGeom>
          <a:blipFill>
            <a:blip r:embed="rId9" cstate="screen">
              <a:extLst>
                <a:ext uri="{28A0092B-C50C-407E-A947-70E740481C1C}">
                  <a14:useLocalDpi xmlns:a14="http://schemas.microsoft.com/office/drawing/2010/main"/>
                </a:ext>
              </a:extLst>
            </a:blip>
            <a:srcRect/>
            <a:stretch>
              <a:fillRect l="677" t="7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p>
        </p:txBody>
      </p:sp>
      <p:grpSp>
        <p:nvGrpSpPr>
          <p:cNvPr id="24" name="Group 23">
            <a:extLst>
              <a:ext uri="{FF2B5EF4-FFF2-40B4-BE49-F238E27FC236}">
                <a16:creationId xmlns:a16="http://schemas.microsoft.com/office/drawing/2014/main" id="{6399DDBA-AF7B-1B81-1DFD-269828B6CB4F}"/>
              </a:ext>
            </a:extLst>
          </p:cNvPr>
          <p:cNvGrpSpPr/>
          <p:nvPr/>
        </p:nvGrpSpPr>
        <p:grpSpPr>
          <a:xfrm>
            <a:off x="6701497" y="3663794"/>
            <a:ext cx="1420855" cy="1300756"/>
            <a:chOff x="4593241" y="5569947"/>
            <a:chExt cx="1677287" cy="1535512"/>
          </a:xfrm>
        </p:grpSpPr>
        <p:sp>
          <p:nvSpPr>
            <p:cNvPr id="25" name="Oval 24">
              <a:extLst>
                <a:ext uri="{FF2B5EF4-FFF2-40B4-BE49-F238E27FC236}">
                  <a16:creationId xmlns:a16="http://schemas.microsoft.com/office/drawing/2014/main" id="{EBF3C639-63F2-450F-72C3-4695A9770F2E}"/>
                </a:ext>
              </a:extLst>
            </p:cNvPr>
            <p:cNvSpPr/>
            <p:nvPr/>
          </p:nvSpPr>
          <p:spPr>
            <a:xfrm>
              <a:off x="4664129" y="5569947"/>
              <a:ext cx="1535512" cy="1535512"/>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6" name="Rectangle: Rounded Corners 13">
              <a:extLst>
                <a:ext uri="{FF2B5EF4-FFF2-40B4-BE49-F238E27FC236}">
                  <a16:creationId xmlns:a16="http://schemas.microsoft.com/office/drawing/2014/main" id="{943AE0DD-9921-F279-7075-F88267A3F53D}"/>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Zum Anzeigen hier klicken</a:t>
              </a:r>
              <a:endParaRPr lang="en-IE" b="1" dirty="0">
                <a:solidFill>
                  <a:schemeClr val="bg1"/>
                </a:solidFill>
                <a:latin typeface="Calibri" panose="020F0502020204030204" pitchFamily="34" charset="0"/>
                <a:cs typeface="Calibri" panose="020F0502020204030204" pitchFamily="34" charset="0"/>
              </a:endParaRPr>
            </a:p>
          </p:txBody>
        </p:sp>
      </p:grpSp>
      <p:cxnSp>
        <p:nvCxnSpPr>
          <p:cNvPr id="27" name="Straight Connector 26">
            <a:extLst>
              <a:ext uri="{FF2B5EF4-FFF2-40B4-BE49-F238E27FC236}">
                <a16:creationId xmlns:a16="http://schemas.microsoft.com/office/drawing/2014/main" id="{ADB46331-CA23-0D9B-ED23-411E26E92531}"/>
              </a:ext>
            </a:extLst>
          </p:cNvPr>
          <p:cNvCxnSpPr>
            <a:cxnSpLocks/>
          </p:cNvCxnSpPr>
          <p:nvPr/>
        </p:nvCxnSpPr>
        <p:spPr>
          <a:xfrm>
            <a:off x="8045294" y="1547412"/>
            <a:ext cx="0" cy="4363792"/>
          </a:xfrm>
          <a:prstGeom prst="line">
            <a:avLst/>
          </a:prstGeom>
          <a:ln w="19050">
            <a:solidFill>
              <a:srgbClr val="3FB5A1"/>
            </a:solidFill>
            <a:prstDash val="sysDot"/>
          </a:ln>
        </p:spPr>
        <p:style>
          <a:lnRef idx="1">
            <a:schemeClr val="accent1"/>
          </a:lnRef>
          <a:fillRef idx="0">
            <a:schemeClr val="accent1"/>
          </a:fillRef>
          <a:effectRef idx="0">
            <a:schemeClr val="accent1"/>
          </a:effectRef>
          <a:fontRef idx="minor">
            <a:schemeClr val="tx1"/>
          </a:fontRef>
        </p:style>
      </p:cxnSp>
      <p:sp>
        <p:nvSpPr>
          <p:cNvPr id="31" name="Text Placeholder 7">
            <a:extLst>
              <a:ext uri="{FF2B5EF4-FFF2-40B4-BE49-F238E27FC236}">
                <a16:creationId xmlns:a16="http://schemas.microsoft.com/office/drawing/2014/main" id="{E26DE8BB-AFB7-72E0-EEBF-C4267B19D628}"/>
              </a:ext>
            </a:extLst>
          </p:cNvPr>
          <p:cNvSpPr txBox="1">
            <a:spLocks/>
          </p:cNvSpPr>
          <p:nvPr/>
        </p:nvSpPr>
        <p:spPr>
          <a:xfrm>
            <a:off x="8545912" y="1618349"/>
            <a:ext cx="3001460" cy="37328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777514">
              <a:lnSpc>
                <a:spcPts val="2580"/>
              </a:lnSpc>
              <a:spcBef>
                <a:spcPts val="0"/>
              </a:spcBef>
              <a:tabLst>
                <a:tab pos="304800" algn="l"/>
              </a:tabLst>
              <a:defRPr/>
            </a:pPr>
            <a:r>
              <a:rPr lang="en-US" sz="1800" b="1" dirty="0" err="1">
                <a:solidFill>
                  <a:srgbClr val="EE4F27"/>
                </a:solidFill>
                <a:latin typeface="Calibri" panose="020F0502020204030204" pitchFamily="34" charset="0"/>
                <a:cs typeface="Calibri" panose="020F0502020204030204" pitchFamily="34" charset="0"/>
              </a:rPr>
              <a:t>Hoaxy</a:t>
            </a:r>
            <a:r>
              <a:rPr lang="en-US" sz="1800" b="1" dirty="0">
                <a:solidFill>
                  <a:srgbClr val="EE4F27"/>
                </a:solidFill>
                <a:latin typeface="Calibri" panose="020F0502020204030204" pitchFamily="34" charset="0"/>
                <a:cs typeface="Calibri" panose="020F0502020204030204" pitchFamily="34" charset="0"/>
              </a:rPr>
              <a:t>: </a:t>
            </a:r>
          </a:p>
          <a:p>
            <a:pPr marL="0" indent="0" algn="ctr" defTabSz="777514">
              <a:lnSpc>
                <a:spcPct val="100000"/>
              </a:lnSpc>
              <a:spcBef>
                <a:spcPts val="0"/>
              </a:spcBef>
              <a:tabLst>
                <a:tab pos="304800" algn="l"/>
              </a:tabLst>
              <a:defRPr/>
            </a:pPr>
            <a:endParaRPr lang="en-US" sz="800" b="1" dirty="0">
              <a:solidFill>
                <a:srgbClr val="EE4F27"/>
              </a:solidFill>
              <a:latin typeface="Calibri" panose="020F0502020204030204" pitchFamily="34" charset="0"/>
              <a:cs typeface="Calibri" panose="020F0502020204030204" pitchFamily="34" charset="0"/>
            </a:endParaRPr>
          </a:p>
          <a:p>
            <a:pPr marL="0" indent="0" algn="ctr" defTabSz="777514">
              <a:lnSpc>
                <a:spcPts val="2340"/>
              </a:lnSpc>
              <a:spcBef>
                <a:spcPts val="0"/>
              </a:spcBef>
              <a:tabLst>
                <a:tab pos="304800" algn="l"/>
              </a:tabLst>
              <a:defRPr/>
            </a:pPr>
            <a:r>
              <a:rPr lang="en-US" sz="1800" dirty="0">
                <a:latin typeface="Calibri" panose="020F0502020204030204" pitchFamily="34" charset="0"/>
                <a:cs typeface="Calibri" panose="020F0502020204030204" pitchFamily="34" charset="0"/>
              </a:rPr>
              <a:t>Visualisiert, wie sich Falschinformationen online verbreiten, und verfolgt die Quellen von Desinformation</a:t>
            </a:r>
          </a:p>
          <a:p>
            <a:pPr marL="0" indent="0" algn="ctr" defTabSz="777514">
              <a:lnSpc>
                <a:spcPts val="2340"/>
              </a:lnSpc>
              <a:spcBef>
                <a:spcPts val="0"/>
              </a:spcBef>
              <a:tabLst>
                <a:tab pos="304800" algn="l"/>
              </a:tabLst>
              <a:defRPr/>
            </a:pPr>
            <a:endParaRPr lang="en-US" sz="1800" b="1" dirty="0">
              <a:latin typeface="Calibri" panose="020F0502020204030204" pitchFamily="34" charset="0"/>
              <a:cs typeface="Calibri" panose="020F0502020204030204" pitchFamily="34" charset="0"/>
            </a:endParaRPr>
          </a:p>
          <a:p>
            <a:pPr marL="0" indent="0" algn="ctr" defTabSz="777514">
              <a:lnSpc>
                <a:spcPct val="100000"/>
              </a:lnSpc>
              <a:spcBef>
                <a:spcPts val="0"/>
              </a:spcBef>
              <a:tabLst>
                <a:tab pos="304800" algn="l"/>
              </a:tabLst>
              <a:defRPr/>
            </a:pPr>
            <a:endParaRPr lang="en-IE" sz="1800" dirty="0">
              <a:latin typeface="Calibri" panose="020F0502020204030204" pitchFamily="34" charset="0"/>
              <a:cs typeface="Calibri" panose="020F0502020204030204" pitchFamily="34" charset="0"/>
            </a:endParaRPr>
          </a:p>
        </p:txBody>
      </p:sp>
      <p:pic>
        <p:nvPicPr>
          <p:cNvPr id="32" name="Picture 31">
            <a:extLst>
              <a:ext uri="{FF2B5EF4-FFF2-40B4-BE49-F238E27FC236}">
                <a16:creationId xmlns:a16="http://schemas.microsoft.com/office/drawing/2014/main" id="{685F406F-F277-A435-087A-E7722A5ECBA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02577" y="3815165"/>
            <a:ext cx="3867464" cy="2953517"/>
          </a:xfrm>
          <a:prstGeom prst="rect">
            <a:avLst/>
          </a:prstGeom>
          <a:noFill/>
        </p:spPr>
      </p:pic>
      <p:sp>
        <p:nvSpPr>
          <p:cNvPr id="33" name="Rectangle 32">
            <a:extLst>
              <a:ext uri="{FF2B5EF4-FFF2-40B4-BE49-F238E27FC236}">
                <a16:creationId xmlns:a16="http://schemas.microsoft.com/office/drawing/2014/main" id="{F48BCD02-F238-60D3-7C06-48C655977EB5}"/>
              </a:ext>
            </a:extLst>
          </p:cNvPr>
          <p:cNvSpPr/>
          <p:nvPr/>
        </p:nvSpPr>
        <p:spPr>
          <a:xfrm>
            <a:off x="8761575" y="4135159"/>
            <a:ext cx="2747307" cy="1794175"/>
          </a:xfrm>
          <a:prstGeom prst="rect">
            <a:avLst/>
          </a:prstGeom>
          <a:blipFill>
            <a:blip r:embed="rId11" cstate="screen">
              <a:extLst>
                <a:ext uri="{28A0092B-C50C-407E-A947-70E740481C1C}">
                  <a14:useLocalDpi xmlns:a14="http://schemas.microsoft.com/office/drawing/2010/main"/>
                </a:ext>
              </a:extLst>
            </a:blip>
            <a:srcRect/>
            <a:stretch>
              <a:fillRect l="677" t="7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p>
        </p:txBody>
      </p:sp>
      <p:grpSp>
        <p:nvGrpSpPr>
          <p:cNvPr id="34" name="Group 33">
            <a:extLst>
              <a:ext uri="{FF2B5EF4-FFF2-40B4-BE49-F238E27FC236}">
                <a16:creationId xmlns:a16="http://schemas.microsoft.com/office/drawing/2014/main" id="{D2ED733D-2129-EE7E-9C4C-5588E46C037B}"/>
              </a:ext>
            </a:extLst>
          </p:cNvPr>
          <p:cNvGrpSpPr/>
          <p:nvPr/>
        </p:nvGrpSpPr>
        <p:grpSpPr>
          <a:xfrm>
            <a:off x="10470649" y="3633766"/>
            <a:ext cx="1420855" cy="1300756"/>
            <a:chOff x="4593241" y="5569947"/>
            <a:chExt cx="1677287" cy="1535512"/>
          </a:xfrm>
        </p:grpSpPr>
        <p:sp>
          <p:nvSpPr>
            <p:cNvPr id="35" name="Oval 34">
              <a:extLst>
                <a:ext uri="{FF2B5EF4-FFF2-40B4-BE49-F238E27FC236}">
                  <a16:creationId xmlns:a16="http://schemas.microsoft.com/office/drawing/2014/main" id="{DB483F1A-4D18-E28F-509F-7DB8C9059352}"/>
                </a:ext>
              </a:extLst>
            </p:cNvPr>
            <p:cNvSpPr/>
            <p:nvPr/>
          </p:nvSpPr>
          <p:spPr>
            <a:xfrm>
              <a:off x="4664129" y="5569947"/>
              <a:ext cx="1535512" cy="1535512"/>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6" name="Rectangle: Rounded Corners 13">
              <a:extLst>
                <a:ext uri="{FF2B5EF4-FFF2-40B4-BE49-F238E27FC236}">
                  <a16:creationId xmlns:a16="http://schemas.microsoft.com/office/drawing/2014/main" id="{21F91175-AFD1-295C-670C-086714FEFA84}"/>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Zum Anzeigen hier klicken</a:t>
              </a:r>
              <a:endParaRPr lang="en-IE"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6174123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A1C5B-0C65-4B81-683A-0DEDAEB09EE8}"/>
            </a:ext>
          </a:extLst>
        </p:cNvPr>
        <p:cNvGrpSpPr/>
        <p:nvPr/>
      </p:nvGrpSpPr>
      <p:grpSpPr>
        <a:xfrm>
          <a:off x="0" y="0"/>
          <a:ext cx="0" cy="0"/>
          <a:chOff x="0" y="0"/>
          <a:chExt cx="0" cy="0"/>
        </a:xfrm>
      </p:grpSpPr>
      <p:sp>
        <p:nvSpPr>
          <p:cNvPr id="59" name="Freeform 58">
            <a:extLst>
              <a:ext uri="{FF2B5EF4-FFF2-40B4-BE49-F238E27FC236}">
                <a16:creationId xmlns:a16="http://schemas.microsoft.com/office/drawing/2014/main" id="{857B61D6-05F3-DD18-5715-033CB6CA59BB}"/>
              </a:ext>
            </a:extLst>
          </p:cNvPr>
          <p:cNvSpPr/>
          <p:nvPr/>
        </p:nvSpPr>
        <p:spPr>
          <a:xfrm>
            <a:off x="-15410" y="471752"/>
            <a:ext cx="3396097" cy="875479"/>
          </a:xfrm>
          <a:custGeom>
            <a:avLst/>
            <a:gdLst>
              <a:gd name="connsiteX0" fmla="*/ 0 w 3396097"/>
              <a:gd name="connsiteY0" fmla="*/ 0 h 875479"/>
              <a:gd name="connsiteX1" fmla="*/ 2922489 w 3396097"/>
              <a:gd name="connsiteY1" fmla="*/ 0 h 875479"/>
              <a:gd name="connsiteX2" fmla="*/ 3396097 w 3396097"/>
              <a:gd name="connsiteY2" fmla="*/ 473717 h 875479"/>
              <a:gd name="connsiteX3" fmla="*/ 3396097 w 3396097"/>
              <a:gd name="connsiteY3" fmla="*/ 875479 h 875479"/>
              <a:gd name="connsiteX4" fmla="*/ 0 w 3396097"/>
              <a:gd name="connsiteY4" fmla="*/ 875479 h 875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097" h="875479">
                <a:moveTo>
                  <a:pt x="0" y="0"/>
                </a:moveTo>
                <a:lnTo>
                  <a:pt x="2922489" y="0"/>
                </a:lnTo>
                <a:cubicBezTo>
                  <a:pt x="3183274" y="0"/>
                  <a:pt x="3396097" y="212873"/>
                  <a:pt x="3396097" y="473717"/>
                </a:cubicBezTo>
                <a:lnTo>
                  <a:pt x="3396097" y="875479"/>
                </a:lnTo>
                <a:lnTo>
                  <a:pt x="0" y="875479"/>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cs typeface="Calibri" panose="020F0502020204030204" pitchFamily="34" charset="0"/>
            </a:endParaRPr>
          </a:p>
        </p:txBody>
      </p:sp>
      <p:sp>
        <p:nvSpPr>
          <p:cNvPr id="60" name="Text Placeholder 5">
            <a:extLst>
              <a:ext uri="{FF2B5EF4-FFF2-40B4-BE49-F238E27FC236}">
                <a16:creationId xmlns:a16="http://schemas.microsoft.com/office/drawing/2014/main" id="{519B399B-B154-6EFB-0E76-4BDEA8E9C70F}"/>
              </a:ext>
            </a:extLst>
          </p:cNvPr>
          <p:cNvSpPr txBox="1">
            <a:spLocks/>
          </p:cNvSpPr>
          <p:nvPr/>
        </p:nvSpPr>
        <p:spPr>
          <a:xfrm>
            <a:off x="1039256" y="649628"/>
            <a:ext cx="2341431"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chemeClr val="bg1"/>
                </a:solidFill>
                <a:latin typeface="Calibri" panose="020F0502020204030204" pitchFamily="34" charset="0"/>
                <a:cs typeface="Calibri" panose="020F0502020204030204" pitchFamily="34" charset="0"/>
              </a:rPr>
              <a:t>Aktivität</a:t>
            </a:r>
          </a:p>
        </p:txBody>
      </p:sp>
      <p:pic>
        <p:nvPicPr>
          <p:cNvPr id="61" name="Graphic 60" descr="Signature with solid fill">
            <a:extLst>
              <a:ext uri="{FF2B5EF4-FFF2-40B4-BE49-F238E27FC236}">
                <a16:creationId xmlns:a16="http://schemas.microsoft.com/office/drawing/2014/main" id="{6A01EB3A-C887-0339-37CD-7FFABE2D01A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5410" y="393881"/>
            <a:ext cx="914400" cy="914400"/>
          </a:xfrm>
          <a:prstGeom prst="rect">
            <a:avLst/>
          </a:prstGeom>
        </p:spPr>
      </p:pic>
      <p:sp>
        <p:nvSpPr>
          <p:cNvPr id="63" name="Rounded Rectangle 62">
            <a:extLst>
              <a:ext uri="{FF2B5EF4-FFF2-40B4-BE49-F238E27FC236}">
                <a16:creationId xmlns:a16="http://schemas.microsoft.com/office/drawing/2014/main" id="{7271E98A-BCCF-4F52-07A5-76DA0867701B}"/>
              </a:ext>
            </a:extLst>
          </p:cNvPr>
          <p:cNvSpPr/>
          <p:nvPr/>
        </p:nvSpPr>
        <p:spPr>
          <a:xfrm>
            <a:off x="5425576" y="4458304"/>
            <a:ext cx="6180816" cy="1204194"/>
          </a:xfrm>
          <a:prstGeom prst="roundRect">
            <a:avLst>
              <a:gd name="adj" fmla="val 6342"/>
            </a:avLst>
          </a:prstGeom>
          <a:solidFill>
            <a:schemeClr val="bg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Metin kutusu 2">
            <a:extLst>
              <a:ext uri="{FF2B5EF4-FFF2-40B4-BE49-F238E27FC236}">
                <a16:creationId xmlns:a16="http://schemas.microsoft.com/office/drawing/2014/main" id="{13D5DC1E-C056-6EA0-7D25-95E2B4EE3F40}"/>
              </a:ext>
            </a:extLst>
          </p:cNvPr>
          <p:cNvSpPr txBox="1"/>
          <p:nvPr/>
        </p:nvSpPr>
        <p:spPr>
          <a:xfrm>
            <a:off x="5633397" y="4258524"/>
            <a:ext cx="5900283" cy="1403974"/>
          </a:xfrm>
          <a:prstGeom prst="rect">
            <a:avLst/>
          </a:prstGeom>
          <a:noFill/>
        </p:spPr>
        <p:txBody>
          <a:bodyPr wrap="square">
            <a:spAutoFit/>
          </a:bodyPr>
          <a:lstStyle/>
          <a:p>
            <a:pPr>
              <a:lnSpc>
                <a:spcPts val="2960"/>
              </a:lnSpc>
            </a:pPr>
            <a:r>
              <a:rPr lang="en-US" sz="2400" b="1" dirty="0">
                <a:solidFill>
                  <a:srgbClr val="0C4659"/>
                </a:solidFill>
                <a:highlight>
                  <a:srgbClr val="EE4F27"/>
                </a:highlight>
                <a:latin typeface="Calibri" panose="020F0502020204030204" pitchFamily="34" charset="0"/>
                <a:cs typeface="Calibri" panose="020F0502020204030204" pitchFamily="34" charset="0"/>
              </a:rPr>
              <a:t> </a:t>
            </a:r>
            <a:r>
              <a:rPr lang="en-US" sz="2400" b="1" dirty="0">
                <a:solidFill>
                  <a:schemeClr val="bg1"/>
                </a:solidFill>
                <a:highlight>
                  <a:srgbClr val="EE4F27"/>
                </a:highlight>
                <a:latin typeface="Calibri" panose="020F0502020204030204" pitchFamily="34" charset="0"/>
                <a:cs typeface="Calibri" panose="020F0502020204030204" pitchFamily="34" charset="0"/>
              </a:rPr>
              <a:t>Ziel</a:t>
            </a:r>
            <a:r>
              <a:rPr lang="en-US" sz="2400" b="1" dirty="0">
                <a:solidFill>
                  <a:srgbClr val="EE4F27"/>
                </a:solidFill>
                <a:highlight>
                  <a:srgbClr val="EE4F27"/>
                </a:highlight>
                <a:latin typeface="Calibri" panose="020F0502020204030204" pitchFamily="34" charset="0"/>
                <a:cs typeface="Calibri" panose="020F0502020204030204" pitchFamily="34" charset="0"/>
              </a:rPr>
              <a:t>:</a:t>
            </a:r>
          </a:p>
          <a:p>
            <a:pPr>
              <a:buClr>
                <a:srgbClr val="EE4F27"/>
              </a:buClr>
            </a:pPr>
            <a:endParaRPr lang="tr-TR" sz="1000" b="1" dirty="0">
              <a:solidFill>
                <a:srgbClr val="0C4659"/>
              </a:solidFill>
              <a:latin typeface="Calibri" panose="020F0502020204030204" pitchFamily="34" charset="0"/>
              <a:cs typeface="Calibri" panose="020F0502020204030204" pitchFamily="34" charset="0"/>
            </a:endParaRPr>
          </a:p>
          <a:p>
            <a:pPr>
              <a:lnSpc>
                <a:spcPts val="1980"/>
              </a:lnSpc>
              <a:buClr>
                <a:srgbClr val="EE4F27"/>
              </a:buClr>
            </a:pPr>
            <a:r>
              <a:rPr lang="en-US" sz="2000" dirty="0">
                <a:solidFill>
                  <a:srgbClr val="0C4659"/>
                </a:solidFill>
                <a:latin typeface="Calibri" panose="020F0502020204030204" pitchFamily="34" charset="0"/>
                <a:cs typeface="Calibri" panose="020F0502020204030204" pitchFamily="34" charset="0"/>
              </a:rPr>
              <a:t>Verbessert die Fähigkeiten im Umgang mit Tools zur Faktenprüfung und beim Erkennen von Falschinformationen. </a:t>
            </a:r>
          </a:p>
          <a:p>
            <a:pPr>
              <a:lnSpc>
                <a:spcPts val="1980"/>
              </a:lnSpc>
              <a:buClr>
                <a:srgbClr val="EE4F27"/>
              </a:buClr>
            </a:pPr>
            <a:endParaRPr lang="en-US" sz="2000" dirty="0">
              <a:solidFill>
                <a:srgbClr val="0C4659"/>
              </a:solidFill>
              <a:latin typeface="Calibri" panose="020F0502020204030204" pitchFamily="34" charset="0"/>
              <a:cs typeface="Calibri" panose="020F0502020204030204" pitchFamily="34" charset="0"/>
            </a:endParaRPr>
          </a:p>
        </p:txBody>
      </p:sp>
      <p:sp>
        <p:nvSpPr>
          <p:cNvPr id="65" name="Rounded Rectangle 64">
            <a:extLst>
              <a:ext uri="{FF2B5EF4-FFF2-40B4-BE49-F238E27FC236}">
                <a16:creationId xmlns:a16="http://schemas.microsoft.com/office/drawing/2014/main" id="{1DF60EF2-5EEA-DE12-3942-5754CA9835C9}"/>
              </a:ext>
            </a:extLst>
          </p:cNvPr>
          <p:cNvSpPr/>
          <p:nvPr/>
        </p:nvSpPr>
        <p:spPr>
          <a:xfrm>
            <a:off x="5425576" y="2602733"/>
            <a:ext cx="6180816" cy="1531515"/>
          </a:xfrm>
          <a:prstGeom prst="roundRect">
            <a:avLst>
              <a:gd name="adj" fmla="val 6342"/>
            </a:avLst>
          </a:prstGeom>
          <a:solidFill>
            <a:schemeClr val="bg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Metin kutusu 2">
            <a:extLst>
              <a:ext uri="{FF2B5EF4-FFF2-40B4-BE49-F238E27FC236}">
                <a16:creationId xmlns:a16="http://schemas.microsoft.com/office/drawing/2014/main" id="{D14B81F6-4595-51DD-4EA9-B550D79A8C17}"/>
              </a:ext>
            </a:extLst>
          </p:cNvPr>
          <p:cNvSpPr txBox="1"/>
          <p:nvPr/>
        </p:nvSpPr>
        <p:spPr>
          <a:xfrm>
            <a:off x="5633397" y="2402953"/>
            <a:ext cx="5900283" cy="1660455"/>
          </a:xfrm>
          <a:prstGeom prst="rect">
            <a:avLst/>
          </a:prstGeom>
          <a:noFill/>
        </p:spPr>
        <p:txBody>
          <a:bodyPr wrap="square">
            <a:spAutoFit/>
          </a:bodyPr>
          <a:lstStyle/>
          <a:p>
            <a:pPr>
              <a:lnSpc>
                <a:spcPts val="2960"/>
              </a:lnSpc>
            </a:pPr>
            <a:r>
              <a:rPr lang="en-US" sz="2400" b="1" dirty="0">
                <a:solidFill>
                  <a:srgbClr val="0C4659"/>
                </a:solidFill>
                <a:highlight>
                  <a:srgbClr val="EE4F27"/>
                </a:highlight>
                <a:latin typeface="Calibri" panose="020F0502020204030204" pitchFamily="34" charset="0"/>
                <a:cs typeface="Calibri" panose="020F0502020204030204" pitchFamily="34" charset="0"/>
              </a:rPr>
              <a:t> </a:t>
            </a:r>
            <a:r>
              <a:rPr lang="en-US" sz="2400" b="1" dirty="0">
                <a:solidFill>
                  <a:schemeClr val="bg1"/>
                </a:solidFill>
                <a:highlight>
                  <a:srgbClr val="EE4F27"/>
                </a:highlight>
                <a:latin typeface="Calibri" panose="020F0502020204030204" pitchFamily="34" charset="0"/>
                <a:cs typeface="Calibri" panose="020F0502020204030204" pitchFamily="34" charset="0"/>
              </a:rPr>
              <a:t>Diskussion</a:t>
            </a:r>
            <a:r>
              <a:rPr lang="en-US" sz="2400" b="1" dirty="0">
                <a:solidFill>
                  <a:srgbClr val="EE4F27"/>
                </a:solidFill>
                <a:highlight>
                  <a:srgbClr val="EE4F27"/>
                </a:highlight>
                <a:latin typeface="Calibri" panose="020F0502020204030204" pitchFamily="34" charset="0"/>
                <a:cs typeface="Calibri" panose="020F0502020204030204" pitchFamily="34" charset="0"/>
              </a:rPr>
              <a:t>:</a:t>
            </a:r>
          </a:p>
          <a:p>
            <a:pPr>
              <a:buClr>
                <a:srgbClr val="EE4F27"/>
              </a:buClr>
            </a:pPr>
            <a:endParaRPr lang="tr-TR" sz="1000" b="1" dirty="0">
              <a:solidFill>
                <a:srgbClr val="0C4659"/>
              </a:solidFill>
              <a:latin typeface="Calibri" panose="020F0502020204030204" pitchFamily="34" charset="0"/>
              <a:cs typeface="Calibri" panose="020F0502020204030204" pitchFamily="34" charset="0"/>
            </a:endParaRPr>
          </a:p>
          <a:p>
            <a:pPr lvl="0">
              <a:lnSpc>
                <a:spcPts val="1980"/>
              </a:lnSpc>
              <a:buClr>
                <a:srgbClr val="EE4F27"/>
              </a:buClr>
            </a:pPr>
            <a:r>
              <a:rPr lang="en-US" sz="2000" i="1" dirty="0">
                <a:solidFill>
                  <a:srgbClr val="0C4659"/>
                </a:solidFill>
                <a:latin typeface="Calibri" panose="020F0502020204030204" pitchFamily="34" charset="0"/>
                <a:cs typeface="Calibri" panose="020F0502020204030204" pitchFamily="34" charset="0"/>
              </a:rPr>
              <a:t>„Wer hat diesen Inhalt veröffentlicht?“ </a:t>
            </a:r>
          </a:p>
          <a:p>
            <a:pPr lvl="0">
              <a:lnSpc>
                <a:spcPts val="1980"/>
              </a:lnSpc>
              <a:buClr>
                <a:srgbClr val="EE4F27"/>
              </a:buClr>
            </a:pPr>
            <a:endParaRPr lang="en-US" sz="2000" i="1" dirty="0">
              <a:solidFill>
                <a:srgbClr val="0C4659"/>
              </a:solidFill>
              <a:latin typeface="Calibri" panose="020F0502020204030204" pitchFamily="34" charset="0"/>
              <a:cs typeface="Calibri" panose="020F0502020204030204" pitchFamily="34" charset="0"/>
            </a:endParaRPr>
          </a:p>
          <a:p>
            <a:pPr lvl="0">
              <a:lnSpc>
                <a:spcPts val="1980"/>
              </a:lnSpc>
              <a:buClr>
                <a:srgbClr val="EE4F27"/>
              </a:buClr>
            </a:pPr>
            <a:r>
              <a:rPr lang="en-US" sz="2000" i="1" dirty="0">
                <a:solidFill>
                  <a:srgbClr val="0C4659"/>
                </a:solidFill>
                <a:latin typeface="Calibri" panose="020F0502020204030204" pitchFamily="34" charset="0"/>
                <a:cs typeface="Calibri" panose="020F0502020204030204" pitchFamily="34" charset="0"/>
              </a:rPr>
              <a:t>„Werden irgendwelche Behauptungen durch verifizierte Quellen gestützt?“</a:t>
            </a:r>
          </a:p>
          <a:p>
            <a:pPr>
              <a:lnSpc>
                <a:spcPts val="1980"/>
              </a:lnSpc>
              <a:buClr>
                <a:srgbClr val="EE4F27"/>
              </a:buClr>
            </a:pPr>
            <a:endParaRPr lang="en-US" sz="2000" dirty="0">
              <a:solidFill>
                <a:srgbClr val="0C4659"/>
              </a:solidFill>
              <a:latin typeface="Calibri" panose="020F0502020204030204" pitchFamily="34" charset="0"/>
              <a:cs typeface="Calibri" panose="020F0502020204030204" pitchFamily="34" charset="0"/>
            </a:endParaRPr>
          </a:p>
        </p:txBody>
      </p:sp>
      <p:grpSp>
        <p:nvGrpSpPr>
          <p:cNvPr id="69" name="Group 68">
            <a:extLst>
              <a:ext uri="{FF2B5EF4-FFF2-40B4-BE49-F238E27FC236}">
                <a16:creationId xmlns:a16="http://schemas.microsoft.com/office/drawing/2014/main" id="{D81AC904-96A9-B8A6-615F-68EF72B7A013}"/>
              </a:ext>
            </a:extLst>
          </p:cNvPr>
          <p:cNvGrpSpPr/>
          <p:nvPr/>
        </p:nvGrpSpPr>
        <p:grpSpPr>
          <a:xfrm>
            <a:off x="4007738" y="3314253"/>
            <a:ext cx="1474011" cy="135109"/>
            <a:chOff x="3996920" y="2001227"/>
            <a:chExt cx="1474011" cy="135109"/>
          </a:xfrm>
        </p:grpSpPr>
        <p:cxnSp>
          <p:nvCxnSpPr>
            <p:cNvPr id="70" name="Straight Connector 69">
              <a:extLst>
                <a:ext uri="{FF2B5EF4-FFF2-40B4-BE49-F238E27FC236}">
                  <a16:creationId xmlns:a16="http://schemas.microsoft.com/office/drawing/2014/main" id="{F0BD6258-EECC-0C37-E58E-D56DD702B2AD}"/>
                </a:ext>
              </a:extLst>
            </p:cNvPr>
            <p:cNvCxnSpPr>
              <a:cxnSpLocks/>
            </p:cNvCxnSpPr>
            <p:nvPr/>
          </p:nvCxnSpPr>
          <p:spPr>
            <a:xfrm>
              <a:off x="3996920" y="2068781"/>
              <a:ext cx="1338902"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71" name="Oval 70">
              <a:extLst>
                <a:ext uri="{FF2B5EF4-FFF2-40B4-BE49-F238E27FC236}">
                  <a16:creationId xmlns:a16="http://schemas.microsoft.com/office/drawing/2014/main" id="{D5D1326E-A180-BC2E-C552-996D41FD5199}"/>
                </a:ext>
              </a:extLst>
            </p:cNvPr>
            <p:cNvSpPr/>
            <p:nvPr/>
          </p:nvSpPr>
          <p:spPr>
            <a:xfrm>
              <a:off x="5335822" y="2001227"/>
              <a:ext cx="135109" cy="135109"/>
            </a:xfrm>
            <a:prstGeom prst="ellipse">
              <a:avLst/>
            </a:prstGeom>
            <a:solidFill>
              <a:schemeClr val="bg1"/>
            </a:solidFill>
            <a:ln>
              <a:solidFill>
                <a:srgbClr val="EE4F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 name="Group 71">
            <a:extLst>
              <a:ext uri="{FF2B5EF4-FFF2-40B4-BE49-F238E27FC236}">
                <a16:creationId xmlns:a16="http://schemas.microsoft.com/office/drawing/2014/main" id="{51782914-6D7F-4A5C-FD38-90A962A4028C}"/>
              </a:ext>
            </a:extLst>
          </p:cNvPr>
          <p:cNvGrpSpPr/>
          <p:nvPr/>
        </p:nvGrpSpPr>
        <p:grpSpPr>
          <a:xfrm>
            <a:off x="4008695" y="4996883"/>
            <a:ext cx="1474011" cy="135109"/>
            <a:chOff x="3996920" y="2001227"/>
            <a:chExt cx="1474011" cy="135109"/>
          </a:xfrm>
        </p:grpSpPr>
        <p:cxnSp>
          <p:nvCxnSpPr>
            <p:cNvPr id="73" name="Straight Connector 72">
              <a:extLst>
                <a:ext uri="{FF2B5EF4-FFF2-40B4-BE49-F238E27FC236}">
                  <a16:creationId xmlns:a16="http://schemas.microsoft.com/office/drawing/2014/main" id="{5C01C0BE-72EE-3F7D-6914-5EAC286C52D9}"/>
                </a:ext>
              </a:extLst>
            </p:cNvPr>
            <p:cNvCxnSpPr>
              <a:cxnSpLocks/>
            </p:cNvCxnSpPr>
            <p:nvPr/>
          </p:nvCxnSpPr>
          <p:spPr>
            <a:xfrm>
              <a:off x="3996920" y="2068781"/>
              <a:ext cx="1338902"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74" name="Oval 73">
              <a:extLst>
                <a:ext uri="{FF2B5EF4-FFF2-40B4-BE49-F238E27FC236}">
                  <a16:creationId xmlns:a16="http://schemas.microsoft.com/office/drawing/2014/main" id="{E08E2A06-449C-863F-51C2-F3278B945EA2}"/>
                </a:ext>
              </a:extLst>
            </p:cNvPr>
            <p:cNvSpPr/>
            <p:nvPr/>
          </p:nvSpPr>
          <p:spPr>
            <a:xfrm>
              <a:off x="5335822" y="2001227"/>
              <a:ext cx="135109" cy="135109"/>
            </a:xfrm>
            <a:prstGeom prst="ellipse">
              <a:avLst/>
            </a:prstGeom>
            <a:solidFill>
              <a:schemeClr val="bg1"/>
            </a:solidFill>
            <a:ln>
              <a:solidFill>
                <a:srgbClr val="EE4F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a:extLst>
              <a:ext uri="{FF2B5EF4-FFF2-40B4-BE49-F238E27FC236}">
                <a16:creationId xmlns:a16="http://schemas.microsoft.com/office/drawing/2014/main" id="{FA1F5C0A-22FF-2310-827B-233F4393767A}"/>
              </a:ext>
            </a:extLst>
          </p:cNvPr>
          <p:cNvSpPr/>
          <p:nvPr/>
        </p:nvSpPr>
        <p:spPr>
          <a:xfrm>
            <a:off x="4391432" y="3754492"/>
            <a:ext cx="627321" cy="22584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9" name="Graphic 78" descr="Bullseye outline">
            <a:extLst>
              <a:ext uri="{FF2B5EF4-FFF2-40B4-BE49-F238E27FC236}">
                <a16:creationId xmlns:a16="http://schemas.microsoft.com/office/drawing/2014/main" id="{ED661943-372D-6286-177A-0AD6BC9F568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88146" y="4777863"/>
            <a:ext cx="627321" cy="627321"/>
          </a:xfrm>
          <a:prstGeom prst="rect">
            <a:avLst/>
          </a:prstGeom>
        </p:spPr>
      </p:pic>
      <p:pic>
        <p:nvPicPr>
          <p:cNvPr id="81" name="Graphic 80" descr="Chat outline">
            <a:extLst>
              <a:ext uri="{FF2B5EF4-FFF2-40B4-BE49-F238E27FC236}">
                <a16:creationId xmlns:a16="http://schemas.microsoft.com/office/drawing/2014/main" id="{028882FE-3DA4-BDFE-DF70-02C783F82FE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75794" y="3139431"/>
            <a:ext cx="667511" cy="667511"/>
          </a:xfrm>
          <a:prstGeom prst="rect">
            <a:avLst/>
          </a:prstGeom>
        </p:spPr>
      </p:pic>
      <p:cxnSp>
        <p:nvCxnSpPr>
          <p:cNvPr id="82" name="Straight Connector 81">
            <a:extLst>
              <a:ext uri="{FF2B5EF4-FFF2-40B4-BE49-F238E27FC236}">
                <a16:creationId xmlns:a16="http://schemas.microsoft.com/office/drawing/2014/main" id="{347CB15F-F190-59BA-5EE4-2EAAE21D18AB}"/>
              </a:ext>
            </a:extLst>
          </p:cNvPr>
          <p:cNvCxnSpPr>
            <a:cxnSpLocks/>
          </p:cNvCxnSpPr>
          <p:nvPr/>
        </p:nvCxnSpPr>
        <p:spPr>
          <a:xfrm flipV="1">
            <a:off x="3993576" y="359156"/>
            <a:ext cx="0" cy="6027092"/>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B631F404-3FF7-F0A8-BF26-288962E05EC6}"/>
              </a:ext>
            </a:extLst>
          </p:cNvPr>
          <p:cNvCxnSpPr>
            <a:cxnSpLocks/>
          </p:cNvCxnSpPr>
          <p:nvPr/>
        </p:nvCxnSpPr>
        <p:spPr>
          <a:xfrm>
            <a:off x="312056" y="2615690"/>
            <a:ext cx="368152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84" name="Metin kutusu 2">
            <a:extLst>
              <a:ext uri="{FF2B5EF4-FFF2-40B4-BE49-F238E27FC236}">
                <a16:creationId xmlns:a16="http://schemas.microsoft.com/office/drawing/2014/main" id="{6EAEE125-CFF9-7C33-60D4-3DC5EA801040}"/>
              </a:ext>
            </a:extLst>
          </p:cNvPr>
          <p:cNvSpPr txBox="1"/>
          <p:nvPr/>
        </p:nvSpPr>
        <p:spPr>
          <a:xfrm>
            <a:off x="691786" y="2435282"/>
            <a:ext cx="3075279" cy="3389198"/>
          </a:xfrm>
          <a:prstGeom prst="rect">
            <a:avLst/>
          </a:prstGeom>
          <a:noFill/>
        </p:spPr>
        <p:txBody>
          <a:bodyPr wrap="square">
            <a:spAutoFit/>
          </a:bodyPr>
          <a:lstStyle/>
          <a:p>
            <a:pPr>
              <a:lnSpc>
                <a:spcPts val="2960"/>
              </a:lnSpc>
            </a:pPr>
            <a:r>
              <a:rPr lang="en-US" sz="2600" b="1" dirty="0">
                <a:solidFill>
                  <a:srgbClr val="0C4659"/>
                </a:solidFill>
                <a:highlight>
                  <a:srgbClr val="EE4F27"/>
                </a:highlight>
                <a:latin typeface="Calibri" panose="020F0502020204030204" pitchFamily="34" charset="0"/>
                <a:cs typeface="Calibri" panose="020F0502020204030204" pitchFamily="34" charset="0"/>
              </a:rPr>
              <a:t> </a:t>
            </a:r>
            <a:r>
              <a:rPr lang="en-US" sz="2400" b="1" dirty="0">
                <a:solidFill>
                  <a:schemeClr val="bg1"/>
                </a:solidFill>
                <a:highlight>
                  <a:srgbClr val="EE4F27"/>
                </a:highlight>
                <a:latin typeface="Calibri" panose="020F0502020204030204" pitchFamily="34" charset="0"/>
                <a:cs typeface="Calibri" panose="020F0502020204030204" pitchFamily="34" charset="0"/>
              </a:rPr>
              <a:t>Aufgabe</a:t>
            </a:r>
            <a:r>
              <a:rPr lang="en-US" sz="2400" b="1" dirty="0">
                <a:solidFill>
                  <a:srgbClr val="EE4F27"/>
                </a:solidFill>
                <a:highlight>
                  <a:srgbClr val="EE4F27"/>
                </a:highlight>
                <a:latin typeface="Calibri" panose="020F0502020204030204" pitchFamily="34" charset="0"/>
                <a:cs typeface="Calibri" panose="020F0502020204030204" pitchFamily="34" charset="0"/>
              </a:rPr>
              <a:t>:</a:t>
            </a:r>
          </a:p>
          <a:p>
            <a:endParaRPr lang="tr-TR" sz="1000" b="1" dirty="0">
              <a:solidFill>
                <a:srgbClr val="0C4659"/>
              </a:solidFill>
              <a:latin typeface="Calibri" panose="020F0502020204030204" pitchFamily="34" charset="0"/>
              <a:cs typeface="Calibri" panose="020F0502020204030204" pitchFamily="34" charset="0"/>
            </a:endParaRPr>
          </a:p>
          <a:p>
            <a:pPr>
              <a:lnSpc>
                <a:spcPts val="1980"/>
              </a:lnSpc>
              <a:buClr>
                <a:srgbClr val="EE4F27"/>
              </a:buClr>
            </a:pPr>
            <a:r>
              <a:rPr lang="en-US" sz="2000" dirty="0" err="1">
                <a:solidFill>
                  <a:srgbClr val="0C4659"/>
                </a:solidFill>
                <a:latin typeface="Calibri" panose="020F0502020204030204" pitchFamily="34" charset="0"/>
                <a:cs typeface="Calibri" panose="020F0502020204030204" pitchFamily="34" charset="0"/>
              </a:rPr>
              <a:t>Analysiere </a:t>
            </a:r>
            <a:r>
              <a:rPr lang="en-US" sz="2000" dirty="0">
                <a:solidFill>
                  <a:srgbClr val="0C4659"/>
                </a:solidFill>
                <a:latin typeface="Calibri" panose="020F0502020204030204" pitchFamily="34" charset="0"/>
                <a:cs typeface="Calibri" panose="020F0502020204030204" pitchFamily="34" charset="0"/>
              </a:rPr>
              <a:t>den Inhalt einer aktuellen digitalen Nachricht oder eines viralen Beitrags und überprüfe dessen Richtigkeit mithilfe von Faktenprüfungstools und der Überprüfung mehrerer Quellen.</a:t>
            </a:r>
          </a:p>
          <a:p>
            <a:pPr>
              <a:lnSpc>
                <a:spcPts val="1980"/>
              </a:lnSpc>
              <a:buClr>
                <a:srgbClr val="EE4F27"/>
              </a:buClr>
            </a:pPr>
            <a:endParaRPr lang="en-US" sz="2000" dirty="0">
              <a:solidFill>
                <a:srgbClr val="0C4659"/>
              </a:solidFill>
              <a:latin typeface="Calibri" panose="020F0502020204030204" pitchFamily="34" charset="0"/>
              <a:cs typeface="Calibri" panose="020F0502020204030204" pitchFamily="34" charset="0"/>
            </a:endParaRPr>
          </a:p>
          <a:p>
            <a:pPr marL="342900" indent="-342900">
              <a:lnSpc>
                <a:spcPts val="2480"/>
              </a:lnSpc>
              <a:buClr>
                <a:srgbClr val="EE4F27"/>
              </a:buClr>
              <a:buFont typeface="Arial" panose="020B0604020202020204" pitchFamily="34" charset="0"/>
              <a:buChar char="•"/>
            </a:pPr>
            <a:endParaRPr lang="en-US" sz="2400" dirty="0">
              <a:solidFill>
                <a:srgbClr val="0C4659"/>
              </a:solidFill>
              <a:latin typeface="Calibri" panose="020F0502020204030204" pitchFamily="34" charset="0"/>
              <a:cs typeface="Calibri" panose="020F0502020204030204" pitchFamily="34" charset="0"/>
            </a:endParaRPr>
          </a:p>
          <a:p>
            <a:pPr marL="342900" indent="-342900">
              <a:lnSpc>
                <a:spcPts val="2480"/>
              </a:lnSpc>
              <a:buClr>
                <a:srgbClr val="EE4F27"/>
              </a:buClr>
              <a:buFont typeface="Arial" panose="020B0604020202020204" pitchFamily="34" charset="0"/>
              <a:buChar char="•"/>
            </a:pPr>
            <a:endParaRPr lang="en-US" sz="2400" dirty="0">
              <a:solidFill>
                <a:srgbClr val="0C4659"/>
              </a:solidFill>
              <a:latin typeface="Calibri" panose="020F0502020204030204" pitchFamily="34" charset="0"/>
              <a:cs typeface="Calibri" panose="020F0502020204030204" pitchFamily="34" charset="0"/>
            </a:endParaRPr>
          </a:p>
          <a:p>
            <a:pPr marL="342900" indent="-342900">
              <a:lnSpc>
                <a:spcPts val="2480"/>
              </a:lnSpc>
              <a:buClr>
                <a:srgbClr val="EE4F27"/>
              </a:buClr>
              <a:buFont typeface="Arial" panose="020B0604020202020204" pitchFamily="34" charset="0"/>
              <a:buChar char="•"/>
            </a:pPr>
            <a:endParaRPr lang="tr-TR" sz="2400" dirty="0">
              <a:solidFill>
                <a:srgbClr val="0C4659"/>
              </a:solidFill>
              <a:latin typeface="Calibri" panose="020F0502020204030204" pitchFamily="34" charset="0"/>
              <a:cs typeface="Calibri" panose="020F0502020204030204" pitchFamily="34" charset="0"/>
            </a:endParaRPr>
          </a:p>
        </p:txBody>
      </p:sp>
      <p:pic>
        <p:nvPicPr>
          <p:cNvPr id="85" name="Graphic 84">
            <a:extLst>
              <a:ext uri="{FF2B5EF4-FFF2-40B4-BE49-F238E27FC236}">
                <a16:creationId xmlns:a16="http://schemas.microsoft.com/office/drawing/2014/main" id="{086BCB41-46D0-DCF4-FF87-16B7C48E64C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5608" y="5031467"/>
            <a:ext cx="4881979" cy="3282710"/>
          </a:xfrm>
          <a:prstGeom prst="rect">
            <a:avLst/>
          </a:prstGeom>
        </p:spPr>
      </p:pic>
      <p:sp>
        <p:nvSpPr>
          <p:cNvPr id="6" name="TextBox 5">
            <a:extLst>
              <a:ext uri="{FF2B5EF4-FFF2-40B4-BE49-F238E27FC236}">
                <a16:creationId xmlns:a16="http://schemas.microsoft.com/office/drawing/2014/main" id="{AAA83416-CAC1-8617-CBBC-496BFF4735E2}"/>
              </a:ext>
            </a:extLst>
          </p:cNvPr>
          <p:cNvSpPr txBox="1"/>
          <p:nvPr/>
        </p:nvSpPr>
        <p:spPr>
          <a:xfrm>
            <a:off x="5425576" y="739264"/>
            <a:ext cx="6108700" cy="1077218"/>
          </a:xfrm>
          <a:prstGeom prst="rect">
            <a:avLst/>
          </a:prstGeom>
          <a:noFill/>
        </p:spPr>
        <p:txBody>
          <a:bodyPr wrap="square">
            <a:spAutoFit/>
          </a:bodyPr>
          <a:lstStyle/>
          <a:p>
            <a:r>
              <a:rPr kumimoji="0" lang="en-US" sz="3200" b="1" i="0" u="none" strike="noStrike" kern="1200" cap="none" spc="0" normalizeH="0" baseline="0" noProof="0" dirty="0">
                <a:ln>
                  <a:noFill/>
                </a:ln>
                <a:solidFill>
                  <a:srgbClr val="0C4659"/>
                </a:solidFill>
                <a:effectLst/>
                <a:uLnTx/>
                <a:uFillTx/>
                <a:latin typeface="Calibri" panose="020F0502020204030204"/>
                <a:ea typeface="+mn-ea"/>
                <a:cs typeface="+mn-cs"/>
              </a:rPr>
              <a:t>Übung zur Faktenprüfung: </a:t>
            </a:r>
            <a:r>
              <a:rPr kumimoji="0" lang="en-US" sz="3200" b="0" i="0" u="none" strike="noStrike" kern="1200" cap="none" spc="0" normalizeH="0" baseline="0" noProof="0" dirty="0">
                <a:ln>
                  <a:noFill/>
                </a:ln>
                <a:solidFill>
                  <a:srgbClr val="0C4659"/>
                </a:solidFill>
                <a:effectLst/>
                <a:uLnTx/>
                <a:uFillTx/>
                <a:latin typeface="Calibri" panose="020F0502020204030204"/>
                <a:ea typeface="+mn-ea"/>
                <a:cs typeface="+mn-cs"/>
              </a:rPr>
              <a:t>Überprüfung von Online-Inhalten (Nachrichten)</a:t>
            </a:r>
            <a:endParaRPr lang="en-US" sz="3200" dirty="0">
              <a:solidFill>
                <a:srgbClr val="0C4659"/>
              </a:solidFill>
            </a:endParaRPr>
          </a:p>
        </p:txBody>
      </p:sp>
      <p:cxnSp>
        <p:nvCxnSpPr>
          <p:cNvPr id="7" name="Straight Connector 6">
            <a:extLst>
              <a:ext uri="{FF2B5EF4-FFF2-40B4-BE49-F238E27FC236}">
                <a16:creationId xmlns:a16="http://schemas.microsoft.com/office/drawing/2014/main" id="{A255B160-FADA-9F0E-A9CB-828FB8A09989}"/>
              </a:ext>
            </a:extLst>
          </p:cNvPr>
          <p:cNvCxnSpPr>
            <a:cxnSpLocks/>
          </p:cNvCxnSpPr>
          <p:nvPr/>
        </p:nvCxnSpPr>
        <p:spPr>
          <a:xfrm>
            <a:off x="3993576" y="2196590"/>
            <a:ext cx="7880924"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10955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C5529-4144-519B-4DD2-E7BEDEED8FFF}"/>
            </a:ext>
          </a:extLst>
        </p:cNvPr>
        <p:cNvGrpSpPr/>
        <p:nvPr/>
      </p:nvGrpSpPr>
      <p:grpSpPr>
        <a:xfrm>
          <a:off x="0" y="0"/>
          <a:ext cx="0" cy="0"/>
          <a:chOff x="0" y="0"/>
          <a:chExt cx="0" cy="0"/>
        </a:xfrm>
      </p:grpSpPr>
      <p:pic>
        <p:nvPicPr>
          <p:cNvPr id="14" name="Graphic 13">
            <a:extLst>
              <a:ext uri="{FF2B5EF4-FFF2-40B4-BE49-F238E27FC236}">
                <a16:creationId xmlns:a16="http://schemas.microsoft.com/office/drawing/2014/main" id="{3701B45A-FED2-6AF4-E048-427A2DC20A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2674521" y="2396498"/>
            <a:ext cx="5319032" cy="3576589"/>
          </a:xfrm>
          <a:prstGeom prst="rect">
            <a:avLst/>
          </a:prstGeom>
        </p:spPr>
      </p:pic>
      <p:sp>
        <p:nvSpPr>
          <p:cNvPr id="7" name="Text Placeholder 2">
            <a:extLst>
              <a:ext uri="{FF2B5EF4-FFF2-40B4-BE49-F238E27FC236}">
                <a16:creationId xmlns:a16="http://schemas.microsoft.com/office/drawing/2014/main" id="{F0D412B0-168E-DA97-8AE7-5FE541156CD4}"/>
              </a:ext>
            </a:extLst>
          </p:cNvPr>
          <p:cNvSpPr txBox="1">
            <a:spLocks/>
          </p:cNvSpPr>
          <p:nvPr/>
        </p:nvSpPr>
        <p:spPr>
          <a:xfrm>
            <a:off x="534349" y="1443702"/>
            <a:ext cx="342326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Fälle von Desinformation aufdecken</a:t>
            </a:r>
          </a:p>
        </p:txBody>
      </p:sp>
      <p:sp>
        <p:nvSpPr>
          <p:cNvPr id="8" name="Text Placeholder 3">
            <a:extLst>
              <a:ext uri="{FF2B5EF4-FFF2-40B4-BE49-F238E27FC236}">
                <a16:creationId xmlns:a16="http://schemas.microsoft.com/office/drawing/2014/main" id="{ED4CD17A-A4A5-E49E-2CA9-0510BEC6C1E8}"/>
              </a:ext>
            </a:extLst>
          </p:cNvPr>
          <p:cNvSpPr txBox="1">
            <a:spLocks/>
          </p:cNvSpPr>
          <p:nvPr/>
        </p:nvSpPr>
        <p:spPr>
          <a:xfrm>
            <a:off x="534349" y="473550"/>
            <a:ext cx="2958765"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a:t>Fallstudie</a:t>
            </a:r>
          </a:p>
        </p:txBody>
      </p:sp>
      <p:sp>
        <p:nvSpPr>
          <p:cNvPr id="9" name="Text Placeholder 4">
            <a:extLst>
              <a:ext uri="{FF2B5EF4-FFF2-40B4-BE49-F238E27FC236}">
                <a16:creationId xmlns:a16="http://schemas.microsoft.com/office/drawing/2014/main" id="{DA972F72-544E-D562-1E4C-E0A6BC20B2E1}"/>
              </a:ext>
            </a:extLst>
          </p:cNvPr>
          <p:cNvSpPr txBox="1">
            <a:spLocks/>
          </p:cNvSpPr>
          <p:nvPr/>
        </p:nvSpPr>
        <p:spPr>
          <a:xfrm>
            <a:off x="5716624" y="640080"/>
            <a:ext cx="5840376" cy="5604545"/>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EC7C69"/>
              </a:buClr>
            </a:pPr>
            <a:r>
              <a:rPr lang="en-IE" sz="2000" b="1" dirty="0">
                <a:solidFill>
                  <a:srgbClr val="EE4F27"/>
                </a:solidFill>
                <a:latin typeface="Calibri" panose="020F0502020204030204" pitchFamily="34" charset="0"/>
                <a:cs typeface="Calibri" panose="020F0502020204030204" pitchFamily="34" charset="0"/>
              </a:rPr>
              <a:t>Fall – Pro-russische Anzeigen </a:t>
            </a:r>
          </a:p>
          <a:p>
            <a:pPr>
              <a:lnSpc>
                <a:spcPts val="2340"/>
              </a:lnSpc>
              <a:buClr>
                <a:srgbClr val="EC7C69"/>
              </a:buClr>
            </a:pPr>
            <a:r>
              <a:rPr lang="en-IE" sz="2000" b="1" dirty="0">
                <a:solidFill>
                  <a:srgbClr val="EE4F27"/>
                </a:solidFill>
                <a:latin typeface="Calibri" panose="020F0502020204030204" pitchFamily="34" charset="0"/>
                <a:cs typeface="Calibri" panose="020F0502020204030204" pitchFamily="34" charset="0"/>
              </a:rPr>
              <a:t>Von Meta genehmigte Kampagnen:</a:t>
            </a:r>
          </a:p>
          <a:p>
            <a:pPr>
              <a:buClr>
                <a:srgbClr val="EC7C69"/>
              </a:buClr>
            </a:pPr>
            <a:endParaRPr lang="en-IE" sz="800" b="1" dirty="0">
              <a:solidFill>
                <a:srgbClr val="EE4F27"/>
              </a:solidFill>
              <a:latin typeface="Calibri" panose="020F0502020204030204" pitchFamily="34" charset="0"/>
              <a:cs typeface="Calibri" panose="020F0502020204030204" pitchFamily="34" charset="0"/>
            </a:endParaRPr>
          </a:p>
          <a:p>
            <a:pPr>
              <a:lnSpc>
                <a:spcPts val="2340"/>
              </a:lnSpc>
              <a:buClr>
                <a:srgbClr val="EC7C69"/>
              </a:buClr>
            </a:pPr>
            <a:r>
              <a:rPr lang="en-IE" sz="1800" dirty="0">
                <a:solidFill>
                  <a:srgbClr val="0C4659"/>
                </a:solidFill>
                <a:latin typeface="Calibri" panose="020F0502020204030204" pitchFamily="34" charset="0"/>
                <a:cs typeface="Calibri" panose="020F0502020204030204" pitchFamily="34" charset="0"/>
              </a:rPr>
              <a:t>Forscher von AI Forensics und </a:t>
            </a:r>
            <a:r>
              <a:rPr lang="en-IE" sz="1800" dirty="0" err="1">
                <a:solidFill>
                  <a:srgbClr val="0C4659"/>
                </a:solidFill>
                <a:latin typeface="Calibri" panose="020F0502020204030204" pitchFamily="34" charset="0"/>
                <a:cs typeface="Calibri" panose="020F0502020204030204" pitchFamily="34" charset="0"/>
              </a:rPr>
              <a:t>CheckFirst </a:t>
            </a:r>
            <a:r>
              <a:rPr lang="en-IE" sz="1800" dirty="0">
                <a:solidFill>
                  <a:srgbClr val="0C4659"/>
                </a:solidFill>
                <a:latin typeface="Calibri" panose="020F0502020204030204" pitchFamily="34" charset="0"/>
                <a:cs typeface="Calibri" panose="020F0502020204030204" pitchFamily="34" charset="0"/>
              </a:rPr>
              <a:t>deckten über 275 pro-russische Anzeigen auf, die zwischen dem 1. und 27. Mai 2024 von Meta genehmigt wurden und sich an Nutzer aus Italien, Frankreich, Deutschland und Polen richteten. Die Anzeigen erreichten über 3 Millionen Nutzer und umgingen die Moderation durch Meta. Der Fall verdeutlicht das Versagen von Meta bei der Durchsetzung der Richtlinien für politische Werbung und deutet auf ein umfassenderes systemisches Problem hin</a:t>
            </a:r>
          </a:p>
          <a:p>
            <a:pPr>
              <a:lnSpc>
                <a:spcPts val="2340"/>
              </a:lnSpc>
              <a:buClr>
                <a:srgbClr val="EC7C69"/>
              </a:buClr>
            </a:pPr>
            <a:endParaRPr lang="en-IE" sz="1800" b="1" dirty="0">
              <a:solidFill>
                <a:srgbClr val="0C4659"/>
              </a:solidFill>
              <a:latin typeface="Calibri" panose="020F0502020204030204" pitchFamily="34" charset="0"/>
              <a:cs typeface="Calibri" panose="020F0502020204030204" pitchFamily="34" charset="0"/>
            </a:endParaRPr>
          </a:p>
          <a:p>
            <a:pPr marL="2260600">
              <a:lnSpc>
                <a:spcPts val="2340"/>
              </a:lnSpc>
              <a:buClr>
                <a:srgbClr val="EC7C69"/>
              </a:buClr>
            </a:pPr>
            <a:endParaRPr lang="en-IE" sz="1800" b="1" dirty="0">
              <a:solidFill>
                <a:srgbClr val="0C4659"/>
              </a:solidFill>
              <a:latin typeface="Calibri" panose="020F0502020204030204" pitchFamily="34" charset="0"/>
              <a:cs typeface="Calibri" panose="020F0502020204030204" pitchFamily="34" charset="0"/>
            </a:endParaRPr>
          </a:p>
          <a:p>
            <a:pPr marL="2260600">
              <a:lnSpc>
                <a:spcPts val="2340"/>
              </a:lnSpc>
              <a:buClr>
                <a:srgbClr val="EC7C69"/>
              </a:buClr>
            </a:pPr>
            <a:r>
              <a:rPr lang="en-IE" sz="1800" i="1" dirty="0">
                <a:solidFill>
                  <a:srgbClr val="0C4659"/>
                </a:solidFill>
                <a:latin typeface="Calibri" panose="020F0502020204030204" pitchFamily="34" charset="0"/>
                <a:cs typeface="Calibri" panose="020F0502020204030204" pitchFamily="34" charset="0"/>
              </a:rPr>
              <a:t>Die Europäische Kommission hat ein förmliches Verfahren gegen Meta wegen möglicher Verstöße gegen den Digital Services Act eingeleitet.</a:t>
            </a:r>
          </a:p>
          <a:p>
            <a:pPr>
              <a:lnSpc>
                <a:spcPts val="2340"/>
              </a:lnSpc>
              <a:buClr>
                <a:srgbClr val="EC7C69"/>
              </a:buClr>
            </a:pPr>
            <a:endParaRPr lang="en-IE" sz="1800" i="1" dirty="0">
              <a:solidFill>
                <a:srgbClr val="0C4659"/>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ED48CEE9-7363-3D15-A53A-83FCE5CF0FD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7592" y="2905630"/>
            <a:ext cx="5010453" cy="3826399"/>
          </a:xfrm>
          <a:prstGeom prst="rect">
            <a:avLst/>
          </a:prstGeom>
          <a:noFill/>
        </p:spPr>
      </p:pic>
      <p:sp>
        <p:nvSpPr>
          <p:cNvPr id="10" name="Rectangle 9">
            <a:extLst>
              <a:ext uri="{FF2B5EF4-FFF2-40B4-BE49-F238E27FC236}">
                <a16:creationId xmlns:a16="http://schemas.microsoft.com/office/drawing/2014/main" id="{6C8B15CD-E072-46DD-8A86-1582B026FB83}"/>
              </a:ext>
            </a:extLst>
          </p:cNvPr>
          <p:cNvSpPr/>
          <p:nvPr/>
        </p:nvSpPr>
        <p:spPr>
          <a:xfrm>
            <a:off x="1102745" y="3284595"/>
            <a:ext cx="3594100" cy="2437748"/>
          </a:xfrm>
          <a:prstGeom prst="rect">
            <a:avLst/>
          </a:prstGeom>
          <a:blipFill>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Oval 1">
            <a:extLst>
              <a:ext uri="{FF2B5EF4-FFF2-40B4-BE49-F238E27FC236}">
                <a16:creationId xmlns:a16="http://schemas.microsoft.com/office/drawing/2014/main" id="{3D7DA756-92D2-9922-9951-CDA96A2A89D8}"/>
              </a:ext>
            </a:extLst>
          </p:cNvPr>
          <p:cNvSpPr/>
          <p:nvPr/>
        </p:nvSpPr>
        <p:spPr>
          <a:xfrm>
            <a:off x="3917358" y="2665630"/>
            <a:ext cx="1364677" cy="1364677"/>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 name="Rectangle: Rounded Corners 13">
            <a:extLst>
              <a:ext uri="{FF2B5EF4-FFF2-40B4-BE49-F238E27FC236}">
                <a16:creationId xmlns:a16="http://schemas.microsoft.com/office/drawing/2014/main" id="{C8C0ACAB-3A24-1277-90B2-578CC1C476BC}"/>
              </a:ext>
            </a:extLst>
          </p:cNvPr>
          <p:cNvSpPr/>
          <p:nvPr/>
        </p:nvSpPr>
        <p:spPr>
          <a:xfrm>
            <a:off x="3854357" y="3025436"/>
            <a:ext cx="1490679" cy="64974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Zum Anzeigen hier klicken</a:t>
            </a:r>
            <a:endParaRPr lang="en-IE" b="1" dirty="0">
              <a:solidFill>
                <a:schemeClr val="bg1"/>
              </a:solidFill>
              <a:latin typeface="Calibri" panose="020F0502020204030204" pitchFamily="34" charset="0"/>
              <a:cs typeface="Calibri" panose="020F0502020204030204" pitchFamily="34" charset="0"/>
            </a:endParaRPr>
          </a:p>
        </p:txBody>
      </p:sp>
      <p:sp>
        <p:nvSpPr>
          <p:cNvPr id="5" name="Rounded Rectangle 4">
            <a:extLst>
              <a:ext uri="{FF2B5EF4-FFF2-40B4-BE49-F238E27FC236}">
                <a16:creationId xmlns:a16="http://schemas.microsoft.com/office/drawing/2014/main" id="{0CEDB4BE-7614-1495-5FD3-611000BAE561}"/>
              </a:ext>
            </a:extLst>
          </p:cNvPr>
          <p:cNvSpPr/>
          <p:nvPr/>
        </p:nvSpPr>
        <p:spPr>
          <a:xfrm>
            <a:off x="5935066" y="4409860"/>
            <a:ext cx="1949871" cy="681938"/>
          </a:xfrm>
          <a:prstGeom prst="roundRect">
            <a:avLst>
              <a:gd name="adj" fmla="val 7087"/>
            </a:avLst>
          </a:prstGeom>
          <a:noFill/>
          <a:ln>
            <a:solidFill>
              <a:srgbClr val="0C4659"/>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 name="TextBox 5">
            <a:extLst>
              <a:ext uri="{FF2B5EF4-FFF2-40B4-BE49-F238E27FC236}">
                <a16:creationId xmlns:a16="http://schemas.microsoft.com/office/drawing/2014/main" id="{477163C0-1A24-30D9-48A3-FF05084AF005}"/>
              </a:ext>
            </a:extLst>
          </p:cNvPr>
          <p:cNvSpPr txBox="1"/>
          <p:nvPr/>
        </p:nvSpPr>
        <p:spPr>
          <a:xfrm>
            <a:off x="6063419" y="4617297"/>
            <a:ext cx="5907026" cy="5796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875"/>
              </a:lnSpc>
            </a:pPr>
            <a:r>
              <a:rPr lang="en-US" sz="1400" b="1" u="sng" dirty="0">
                <a:solidFill>
                  <a:srgbClr val="2B9B9F"/>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Ausführlicher Bericht</a:t>
            </a:r>
            <a:endParaRPr lang="en-US" sz="1400" b="1" u="sng" dirty="0">
              <a:solidFill>
                <a:srgbClr val="2B9B9F"/>
              </a:solidFill>
              <a:latin typeface="Calibri" panose="020F0502020204030204" pitchFamily="34" charset="0"/>
              <a:cs typeface="Calibri" panose="020F0502020204030204" pitchFamily="34" charset="0"/>
            </a:endParaRPr>
          </a:p>
          <a:p>
            <a:pPr>
              <a:lnSpc>
                <a:spcPts val="1875"/>
              </a:lnSpc>
            </a:pPr>
            <a:endParaRPr lang="en-US" sz="1400" b="1" u="sng" dirty="0">
              <a:solidFill>
                <a:srgbClr val="3FB5A1"/>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endParaRPr>
          </a:p>
        </p:txBody>
      </p:sp>
      <p:grpSp>
        <p:nvGrpSpPr>
          <p:cNvPr id="11" name="Group 10">
            <a:extLst>
              <a:ext uri="{FF2B5EF4-FFF2-40B4-BE49-F238E27FC236}">
                <a16:creationId xmlns:a16="http://schemas.microsoft.com/office/drawing/2014/main" id="{F88C8040-5E79-2AC1-23D7-6D357BE3BF47}"/>
              </a:ext>
            </a:extLst>
          </p:cNvPr>
          <p:cNvGrpSpPr/>
          <p:nvPr/>
        </p:nvGrpSpPr>
        <p:grpSpPr>
          <a:xfrm>
            <a:off x="6134873" y="4136430"/>
            <a:ext cx="1120205" cy="458912"/>
            <a:chOff x="6473371" y="5332933"/>
            <a:chExt cx="1120205" cy="458912"/>
          </a:xfrm>
        </p:grpSpPr>
        <p:sp>
          <p:nvSpPr>
            <p:cNvPr id="12" name="Rounded Rectangle 11">
              <a:extLst>
                <a:ext uri="{FF2B5EF4-FFF2-40B4-BE49-F238E27FC236}">
                  <a16:creationId xmlns:a16="http://schemas.microsoft.com/office/drawing/2014/main" id="{5195DD2D-3D0F-25CA-13CE-145B679EAD72}"/>
                </a:ext>
              </a:extLst>
            </p:cNvPr>
            <p:cNvSpPr/>
            <p:nvPr/>
          </p:nvSpPr>
          <p:spPr>
            <a:xfrm>
              <a:off x="6473372" y="5362334"/>
              <a:ext cx="1120204" cy="400110"/>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3" name="TextBox 12">
              <a:extLst>
                <a:ext uri="{FF2B5EF4-FFF2-40B4-BE49-F238E27FC236}">
                  <a16:creationId xmlns:a16="http://schemas.microsoft.com/office/drawing/2014/main" id="{FA940BAB-48CC-531C-A767-D253AD9D0F24}"/>
                </a:ext>
              </a:extLst>
            </p:cNvPr>
            <p:cNvSpPr txBox="1"/>
            <p:nvPr/>
          </p:nvSpPr>
          <p:spPr>
            <a:xfrm>
              <a:off x="6473371" y="5362590"/>
              <a:ext cx="960548" cy="338554"/>
            </a:xfrm>
            <a:prstGeom prst="rect">
              <a:avLst/>
            </a:prstGeom>
            <a:noFill/>
          </p:spPr>
          <p:txBody>
            <a:bodyPr wrap="square">
              <a:spAutoFit/>
            </a:bodyPr>
            <a:lstStyle/>
            <a:p>
              <a:r>
                <a:rPr lang="en-US" sz="1600" b="1" dirty="0">
                  <a:solidFill>
                    <a:schemeClr val="bg1"/>
                  </a:solidFill>
                  <a:latin typeface="Calibri" panose="020F0502020204030204" pitchFamily="34" charset="0"/>
                  <a:cs typeface="Calibri" panose="020F0502020204030204" pitchFamily="34" charset="0"/>
                </a:rPr>
                <a:t>​Klicken </a:t>
              </a:r>
              <a:endParaRPr lang="en-US" sz="1600" dirty="0">
                <a:solidFill>
                  <a:schemeClr val="bg1"/>
                </a:solidFill>
              </a:endParaRPr>
            </a:p>
          </p:txBody>
        </p:sp>
        <p:pic>
          <p:nvPicPr>
            <p:cNvPr id="15" name="Graphic 14" descr="Cursor outline">
              <a:extLst>
                <a:ext uri="{FF2B5EF4-FFF2-40B4-BE49-F238E27FC236}">
                  <a16:creationId xmlns:a16="http://schemas.microsoft.com/office/drawing/2014/main" id="{9D03EA8D-E279-D180-AB41-547BF16F0BA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134664" y="5332933"/>
              <a:ext cx="458912" cy="458912"/>
            </a:xfrm>
            <a:prstGeom prst="rect">
              <a:avLst/>
            </a:prstGeom>
          </p:spPr>
        </p:pic>
      </p:grpSp>
    </p:spTree>
    <p:extLst>
      <p:ext uri="{BB962C8B-B14F-4D97-AF65-F5344CB8AC3E}">
        <p14:creationId xmlns:p14="http://schemas.microsoft.com/office/powerpoint/2010/main" val="15421206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28A13-9C21-FB17-C516-A41C29432F8B}"/>
            </a:ext>
          </a:extLst>
        </p:cNvPr>
        <p:cNvGrpSpPr/>
        <p:nvPr/>
      </p:nvGrpSpPr>
      <p:grpSpPr>
        <a:xfrm>
          <a:off x="0" y="0"/>
          <a:ext cx="0" cy="0"/>
          <a:chOff x="0" y="0"/>
          <a:chExt cx="0" cy="0"/>
        </a:xfrm>
      </p:grpSpPr>
      <p:sp>
        <p:nvSpPr>
          <p:cNvPr id="5" name="Text Placeholder 1">
            <a:extLst>
              <a:ext uri="{FF2B5EF4-FFF2-40B4-BE49-F238E27FC236}">
                <a16:creationId xmlns:a16="http://schemas.microsoft.com/office/drawing/2014/main" id="{79F4ACF4-D67E-A178-992F-CDD75D1D35A5}"/>
              </a:ext>
            </a:extLst>
          </p:cNvPr>
          <p:cNvSpPr txBox="1">
            <a:spLocks/>
          </p:cNvSpPr>
          <p:nvPr/>
        </p:nvSpPr>
        <p:spPr>
          <a:xfrm>
            <a:off x="733930" y="2648959"/>
            <a:ext cx="4901340" cy="306642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900"/>
              </a:lnSpc>
            </a:pPr>
            <a:r>
              <a:rPr lang="en-GB" sz="4000" b="1" dirty="0">
                <a:latin typeface="Calibri" panose="020F0502020204030204" pitchFamily="34" charset="0"/>
                <a:cs typeface="Calibri" panose="020F0502020204030204" pitchFamily="34" charset="0"/>
              </a:rPr>
              <a:t>Hochschulen und Medienerziehung: </a:t>
            </a:r>
            <a:r>
              <a:rPr lang="en-GB" sz="4000" dirty="0">
                <a:latin typeface="Calibri" panose="020F0502020204030204" pitchFamily="34" charset="0"/>
                <a:cs typeface="Calibri" panose="020F0502020204030204" pitchFamily="34" charset="0"/>
              </a:rPr>
              <a:t>Stärkung der digitalen Bürgerschaft in Europa</a:t>
            </a:r>
          </a:p>
          <a:p>
            <a:pPr>
              <a:lnSpc>
                <a:spcPts val="3900"/>
              </a:lnSpc>
            </a:pPr>
            <a:endParaRPr lang="en-GB" sz="4000" dirty="0">
              <a:latin typeface="Calibri" panose="020F0502020204030204" pitchFamily="34" charset="0"/>
              <a:cs typeface="Calibri" panose="020F0502020204030204" pitchFamily="34" charset="0"/>
            </a:endParaRPr>
          </a:p>
        </p:txBody>
      </p:sp>
      <p:sp>
        <p:nvSpPr>
          <p:cNvPr id="7" name="Text Placeholder 2">
            <a:extLst>
              <a:ext uri="{FF2B5EF4-FFF2-40B4-BE49-F238E27FC236}">
                <a16:creationId xmlns:a16="http://schemas.microsoft.com/office/drawing/2014/main" id="{895C2CCC-B7B5-B800-9DFF-F207D2DD1812}"/>
              </a:ext>
            </a:extLst>
          </p:cNvPr>
          <p:cNvSpPr txBox="1">
            <a:spLocks/>
          </p:cNvSpPr>
          <p:nvPr/>
        </p:nvSpPr>
        <p:spPr>
          <a:xfrm>
            <a:off x="733931" y="1095586"/>
            <a:ext cx="4450069" cy="5822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90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5920"/>
              </a:lnSpc>
              <a:spcBef>
                <a:spcPts val="0"/>
              </a:spcBef>
            </a:pPr>
            <a:r>
              <a:rPr lang="en-US" sz="6600" b="1" dirty="0">
                <a:latin typeface="Calibri" panose="020F0502020204030204" pitchFamily="34" charset="0"/>
                <a:cs typeface="Calibri" panose="020F0502020204030204" pitchFamily="34" charset="0"/>
              </a:rPr>
              <a:t>Thema</a:t>
            </a:r>
            <a:r>
              <a:rPr lang="tr-TR" sz="6600" b="1" dirty="0">
                <a:latin typeface="Calibri" panose="020F0502020204030204" pitchFamily="34" charset="0"/>
                <a:cs typeface="Calibri" panose="020F0502020204030204" pitchFamily="34" charset="0"/>
              </a:rPr>
              <a:t> 3</a:t>
            </a:r>
            <a:endParaRPr lang="en-US" sz="6600" b="1" dirty="0">
              <a:latin typeface="Calibri" panose="020F0502020204030204" pitchFamily="34" charset="0"/>
              <a:cs typeface="Calibri" panose="020F0502020204030204" pitchFamily="34" charset="0"/>
            </a:endParaRPr>
          </a:p>
          <a:p>
            <a:pPr>
              <a:lnSpc>
                <a:spcPts val="5920"/>
              </a:lnSpc>
              <a:spcBef>
                <a:spcPts val="0"/>
              </a:spcBef>
            </a:pPr>
            <a:endParaRPr lang="en-IE" sz="6600" b="1" dirty="0">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4829ACE0-06DA-329B-1D04-022FDFFC9663}"/>
              </a:ext>
            </a:extLst>
          </p:cNvPr>
          <p:cNvSpPr/>
          <p:nvPr/>
        </p:nvSpPr>
        <p:spPr>
          <a:xfrm>
            <a:off x="0" y="2429091"/>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3FB5A1"/>
          </a:solidFill>
          <a:ln w="24491" cap="flat">
            <a:solidFill>
              <a:srgbClr val="3FB5A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6" name="Picture Placeholder 6" descr="Smiling students chatting in school corridor">
            <a:extLst>
              <a:ext uri="{FF2B5EF4-FFF2-40B4-BE49-F238E27FC236}">
                <a16:creationId xmlns:a16="http://schemas.microsoft.com/office/drawing/2014/main" id="{2D89CEB7-2E69-71EF-0FC6-DCF16DC5A2F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9" name="Graphic 8">
            <a:extLst>
              <a:ext uri="{FF2B5EF4-FFF2-40B4-BE49-F238E27FC236}">
                <a16:creationId xmlns:a16="http://schemas.microsoft.com/office/drawing/2014/main" id="{CF56816F-25C1-F4F8-3431-9D812566E38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3548745" y="4182170"/>
            <a:ext cx="5075589" cy="3412896"/>
          </a:xfrm>
          <a:prstGeom prst="rect">
            <a:avLst/>
          </a:prstGeom>
        </p:spPr>
      </p:pic>
    </p:spTree>
    <p:extLst>
      <p:ext uri="{BB962C8B-B14F-4D97-AF65-F5344CB8AC3E}">
        <p14:creationId xmlns:p14="http://schemas.microsoft.com/office/powerpoint/2010/main" val="4077529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Placeholder 36" descr="A couple of men sitting in chairs and looking at a computer&#10;&#10;AI-generated content may be incorrect.">
            <a:extLst>
              <a:ext uri="{FF2B5EF4-FFF2-40B4-BE49-F238E27FC236}">
                <a16:creationId xmlns:a16="http://schemas.microsoft.com/office/drawing/2014/main" id="{3EA9A40D-CB1A-8564-E390-8188BD38236C}"/>
              </a:ext>
            </a:extLst>
          </p:cNvPr>
          <p:cNvPicPr>
            <a:picLocks noGrp="1" noChangeAspect="1"/>
          </p:cNvPicPr>
          <p:nvPr>
            <p:ph type="pic" sz="quarter" idx="67"/>
          </p:nvPr>
        </p:nvPicPr>
        <p:blipFill>
          <a:blip r:embed="rId2" cstate="screen">
            <a:extLst>
              <a:ext uri="{28A0092B-C50C-407E-A947-70E740481C1C}">
                <a14:useLocalDpi xmlns:a14="http://schemas.microsoft.com/office/drawing/2010/main"/>
              </a:ext>
            </a:extLst>
          </a:blip>
          <a:srcRect/>
          <a:stretch>
            <a:fillRect/>
          </a:stretch>
        </p:blipFill>
        <p:spPr/>
      </p:pic>
      <p:sp>
        <p:nvSpPr>
          <p:cNvPr id="30" name="Text Placeholder 1">
            <a:extLst>
              <a:ext uri="{FF2B5EF4-FFF2-40B4-BE49-F238E27FC236}">
                <a16:creationId xmlns:a16="http://schemas.microsoft.com/office/drawing/2014/main" id="{94A96EA8-6BEF-D389-7686-164A25C832E4}"/>
              </a:ext>
            </a:extLst>
          </p:cNvPr>
          <p:cNvSpPr>
            <a:spLocks noGrp="1"/>
          </p:cNvSpPr>
          <p:nvPr>
            <p:ph type="body" sz="quarter" idx="18"/>
          </p:nvPr>
        </p:nvSpPr>
        <p:spPr>
          <a:xfrm>
            <a:off x="7492181" y="1618150"/>
            <a:ext cx="4028650" cy="870198"/>
          </a:xfrm>
        </p:spPr>
        <p:txBody>
          <a:bodyPr/>
          <a:lstStyle/>
          <a:p>
            <a:pPr lvl="0">
              <a:lnSpc>
                <a:spcPts val="3240"/>
              </a:lnSpc>
            </a:pPr>
            <a:r>
              <a:rPr lang="en-GB" dirty="0"/>
              <a:t>Ethischer Journalismus im digitalen Zeitalter: Die Rolle europäischer Medienstandards</a:t>
            </a:r>
          </a:p>
          <a:p>
            <a:pPr lvl="0">
              <a:lnSpc>
                <a:spcPts val="3240"/>
              </a:lnSpc>
            </a:pPr>
            <a:endParaRPr lang="en-GB" dirty="0"/>
          </a:p>
          <a:p>
            <a:pPr lvl="0">
              <a:lnSpc>
                <a:spcPts val="3240"/>
              </a:lnSpc>
            </a:pPr>
            <a:endParaRPr lang="en-GB" dirty="0"/>
          </a:p>
          <a:p>
            <a:pPr lvl="0">
              <a:lnSpc>
                <a:spcPts val="3240"/>
              </a:lnSpc>
            </a:pPr>
            <a:endParaRPr lang="en-GB" dirty="0"/>
          </a:p>
        </p:txBody>
      </p:sp>
      <p:sp>
        <p:nvSpPr>
          <p:cNvPr id="31" name="Text Placeholder 2">
            <a:extLst>
              <a:ext uri="{FF2B5EF4-FFF2-40B4-BE49-F238E27FC236}">
                <a16:creationId xmlns:a16="http://schemas.microsoft.com/office/drawing/2014/main" id="{F22F5F48-13B9-B732-76AF-93456E983CD6}"/>
              </a:ext>
            </a:extLst>
          </p:cNvPr>
          <p:cNvSpPr>
            <a:spLocks noGrp="1"/>
          </p:cNvSpPr>
          <p:nvPr>
            <p:ph type="body" sz="quarter" idx="19"/>
          </p:nvPr>
        </p:nvSpPr>
        <p:spPr>
          <a:xfrm>
            <a:off x="8569889" y="671353"/>
            <a:ext cx="2950942" cy="582540"/>
          </a:xfrm>
        </p:spPr>
        <p:txBody>
          <a:bodyPr/>
          <a:lstStyle/>
          <a:p>
            <a:pPr marL="0" indent="0" defTabSz="914400" rtl="0" eaLnBrk="1" latinLnBrk="0" hangingPunct="1">
              <a:lnSpc>
                <a:spcPct val="100000"/>
              </a:lnSpc>
              <a:spcBef>
                <a:spcPts val="0"/>
              </a:spcBef>
              <a:buFont typeface="Arial" panose="020B0604020202020204" pitchFamily="34" charset="0"/>
              <a:buNone/>
            </a:pPr>
            <a:r>
              <a:rPr lang="en-GB" sz="4000" dirty="0"/>
              <a:t>Überblick</a:t>
            </a:r>
          </a:p>
        </p:txBody>
      </p:sp>
      <p:sp>
        <p:nvSpPr>
          <p:cNvPr id="32" name="Text Placeholder 4">
            <a:extLst>
              <a:ext uri="{FF2B5EF4-FFF2-40B4-BE49-F238E27FC236}">
                <a16:creationId xmlns:a16="http://schemas.microsoft.com/office/drawing/2014/main" id="{ED80B8D4-3306-5143-8AF5-E5F9AE08DC6F}"/>
              </a:ext>
            </a:extLst>
          </p:cNvPr>
          <p:cNvSpPr txBox="1">
            <a:spLocks/>
          </p:cNvSpPr>
          <p:nvPr/>
        </p:nvSpPr>
        <p:spPr>
          <a:xfrm>
            <a:off x="5737123" y="4268570"/>
            <a:ext cx="5970198"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sz="2000" dirty="0">
                <a:solidFill>
                  <a:srgbClr val="0C4659"/>
                </a:solidFill>
                <a:latin typeface="Calibri" panose="020F0502020204030204" pitchFamily="34" charset="0"/>
                <a:cs typeface="Calibri" panose="020F0502020204030204" pitchFamily="34" charset="0"/>
              </a:rPr>
              <a:t>Dieser Abschnitt untersucht, wie Medienfachleute im digitalen Zeitalter ihre Glaubwürdigkeit wahren, Fehlinformationen bekämpfen und ethische Berichterstattungsstandards aufrechterhalten können. Er beleuchtet </a:t>
            </a:r>
            <a:r>
              <a:rPr lang="en-IE" sz="2000" b="1" i="1" dirty="0">
                <a:solidFill>
                  <a:srgbClr val="0C4659"/>
                </a:solidFill>
                <a:latin typeface="Calibri" panose="020F0502020204030204" pitchFamily="34" charset="0"/>
                <a:cs typeface="Calibri" panose="020F0502020204030204" pitchFamily="34" charset="0"/>
              </a:rPr>
              <a:t>europäische Medienpolitik, regulatorische Rahmenbedingungen und Initiativen, die die journalistische Integrität schützen</a:t>
            </a:r>
          </a:p>
          <a:p>
            <a:pPr>
              <a:lnSpc>
                <a:spcPts val="2360"/>
              </a:lnSpc>
            </a:pPr>
            <a:endParaRPr lang="en-IE" sz="2000" dirty="0">
              <a:solidFill>
                <a:srgbClr val="0C4659"/>
              </a:solidFill>
              <a:latin typeface="Calibri" panose="020F0502020204030204" pitchFamily="34" charset="0"/>
              <a:cs typeface="Calibri" panose="020F0502020204030204" pitchFamily="34" charset="0"/>
            </a:endParaRPr>
          </a:p>
        </p:txBody>
      </p:sp>
      <p:sp>
        <p:nvSpPr>
          <p:cNvPr id="33" name="Text Placeholder 4">
            <a:extLst>
              <a:ext uri="{FF2B5EF4-FFF2-40B4-BE49-F238E27FC236}">
                <a16:creationId xmlns:a16="http://schemas.microsoft.com/office/drawing/2014/main" id="{3038EE2E-441E-208F-C173-F5BCD5464836}"/>
              </a:ext>
            </a:extLst>
          </p:cNvPr>
          <p:cNvSpPr txBox="1">
            <a:spLocks/>
          </p:cNvSpPr>
          <p:nvPr/>
        </p:nvSpPr>
        <p:spPr>
          <a:xfrm>
            <a:off x="660329" y="4268570"/>
            <a:ext cx="4855568"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sz="2000" b="1" dirty="0">
                <a:solidFill>
                  <a:srgbClr val="0C4659"/>
                </a:solidFill>
                <a:latin typeface="Calibri" panose="020F0502020204030204" pitchFamily="34" charset="0"/>
                <a:cs typeface="Calibri" panose="020F0502020204030204" pitchFamily="34" charset="0"/>
              </a:rPr>
              <a:t>Journalismus stützt sich auf Faktenprüfung, Quellenüberprüfung und Kontext, doch der rasante Fluss digitaler Nachrichten erschwert diesen Prozess, schwächt die Verifizierung, mindert die Gatekeeping-Funktion traditioneller Medien und begünstigt Fehlinformationen. </a:t>
            </a:r>
            <a:endParaRPr lang="en-IE" sz="2000" dirty="0">
              <a:solidFill>
                <a:srgbClr val="0C46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090789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1">
            <a:extLst>
              <a:ext uri="{FF2B5EF4-FFF2-40B4-BE49-F238E27FC236}">
                <a16:creationId xmlns:a16="http://schemas.microsoft.com/office/drawing/2014/main" id="{94A96EA8-6BEF-D389-7686-164A25C832E4}"/>
              </a:ext>
            </a:extLst>
          </p:cNvPr>
          <p:cNvSpPr>
            <a:spLocks noGrp="1"/>
          </p:cNvSpPr>
          <p:nvPr>
            <p:ph type="body" sz="quarter" idx="18"/>
          </p:nvPr>
        </p:nvSpPr>
        <p:spPr>
          <a:xfrm>
            <a:off x="6891867" y="1618150"/>
            <a:ext cx="4628964" cy="870198"/>
          </a:xfrm>
        </p:spPr>
        <p:txBody>
          <a:bodyPr/>
          <a:lstStyle/>
          <a:p>
            <a:pPr>
              <a:lnSpc>
                <a:spcPts val="3240"/>
              </a:lnSpc>
            </a:pPr>
            <a:r>
              <a:rPr lang="en-GB" dirty="0"/>
              <a:t>Hochschulen und Medienerziehung: Stärkung der digitalen Kompetenz</a:t>
            </a:r>
          </a:p>
          <a:p>
            <a:pPr>
              <a:lnSpc>
                <a:spcPts val="3240"/>
              </a:lnSpc>
            </a:pPr>
            <a:r>
              <a:rPr lang="en-GB" dirty="0"/>
              <a:t> in Europa</a:t>
            </a:r>
          </a:p>
          <a:p>
            <a:pPr>
              <a:lnSpc>
                <a:spcPts val="3240"/>
              </a:lnSpc>
            </a:pPr>
            <a:endParaRPr lang="en-GB" dirty="0"/>
          </a:p>
        </p:txBody>
      </p:sp>
      <p:sp>
        <p:nvSpPr>
          <p:cNvPr id="31" name="Text Placeholder 2">
            <a:extLst>
              <a:ext uri="{FF2B5EF4-FFF2-40B4-BE49-F238E27FC236}">
                <a16:creationId xmlns:a16="http://schemas.microsoft.com/office/drawing/2014/main" id="{F22F5F48-13B9-B732-76AF-93456E983CD6}"/>
              </a:ext>
            </a:extLst>
          </p:cNvPr>
          <p:cNvSpPr>
            <a:spLocks noGrp="1"/>
          </p:cNvSpPr>
          <p:nvPr>
            <p:ph type="body" sz="quarter" idx="19"/>
          </p:nvPr>
        </p:nvSpPr>
        <p:spPr>
          <a:xfrm>
            <a:off x="8569889" y="671353"/>
            <a:ext cx="2950942" cy="582540"/>
          </a:xfrm>
        </p:spPr>
        <p:txBody>
          <a:bodyPr/>
          <a:lstStyle/>
          <a:p>
            <a:pPr marL="0" indent="0" defTabSz="914400" rtl="0" eaLnBrk="1" latinLnBrk="0" hangingPunct="1">
              <a:lnSpc>
                <a:spcPct val="100000"/>
              </a:lnSpc>
              <a:spcBef>
                <a:spcPts val="0"/>
              </a:spcBef>
              <a:buFont typeface="Arial" panose="020B0604020202020204" pitchFamily="34" charset="0"/>
              <a:buNone/>
            </a:pPr>
            <a:r>
              <a:rPr lang="en-GB" sz="4000" dirty="0"/>
              <a:t>Überblick</a:t>
            </a:r>
          </a:p>
        </p:txBody>
      </p:sp>
      <p:sp>
        <p:nvSpPr>
          <p:cNvPr id="33" name="Text Placeholder 4">
            <a:extLst>
              <a:ext uri="{FF2B5EF4-FFF2-40B4-BE49-F238E27FC236}">
                <a16:creationId xmlns:a16="http://schemas.microsoft.com/office/drawing/2014/main" id="{3038EE2E-441E-208F-C173-F5BCD5464836}"/>
              </a:ext>
            </a:extLst>
          </p:cNvPr>
          <p:cNvSpPr txBox="1">
            <a:spLocks/>
          </p:cNvSpPr>
          <p:nvPr/>
        </p:nvSpPr>
        <p:spPr>
          <a:xfrm>
            <a:off x="788644" y="4471482"/>
            <a:ext cx="6103223"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360"/>
              </a:lnSpc>
            </a:pPr>
            <a:r>
              <a:rPr lang="en-IE" sz="2000" dirty="0">
                <a:solidFill>
                  <a:srgbClr val="0C4659"/>
                </a:solidFill>
                <a:latin typeface="Calibri" panose="020F0502020204030204" pitchFamily="34" charset="0"/>
                <a:cs typeface="Calibri" panose="020F0502020204030204" pitchFamily="34" charset="0"/>
              </a:rPr>
              <a:t>Dieser Abschnitt untersucht, wie Hochschulen Studierende mit Kompetenzen im Bereich der digitalen Medienkompetenz ausstatten und sie darauf vorbereiten, sich kritisch mit Online-Informationen auseinanderzusetzen. Er stellt akademische Programme, Initiativen und bewährte Verfahren zur Förderung der digitalen Bürgerschaft vor.</a:t>
            </a:r>
          </a:p>
          <a:p>
            <a:pPr lvl="0" algn="r">
              <a:lnSpc>
                <a:spcPts val="2360"/>
              </a:lnSpc>
            </a:pPr>
            <a:endParaRPr lang="en-IE" sz="2000" dirty="0">
              <a:solidFill>
                <a:srgbClr val="0C4659"/>
              </a:solidFill>
              <a:latin typeface="Calibri" panose="020F0502020204030204" pitchFamily="34" charset="0"/>
              <a:cs typeface="Calibri" panose="020F0502020204030204" pitchFamily="34" charset="0"/>
            </a:endParaRPr>
          </a:p>
          <a:p>
            <a:pPr lvl="0" algn="r">
              <a:lnSpc>
                <a:spcPts val="2360"/>
              </a:lnSpc>
            </a:pPr>
            <a:endParaRPr lang="en-IE" sz="2000" dirty="0">
              <a:solidFill>
                <a:srgbClr val="0C4659"/>
              </a:solidFill>
              <a:latin typeface="Calibri" panose="020F0502020204030204" pitchFamily="34" charset="0"/>
              <a:cs typeface="Calibri" panose="020F0502020204030204" pitchFamily="34" charset="0"/>
            </a:endParaRPr>
          </a:p>
        </p:txBody>
      </p:sp>
      <p:pic>
        <p:nvPicPr>
          <p:cNvPr id="6" name="Picture Placeholder 5" descr="A group of people sitting around a table with laptops&#10;&#10;AI-generated content may be incorrect.">
            <a:extLst>
              <a:ext uri="{FF2B5EF4-FFF2-40B4-BE49-F238E27FC236}">
                <a16:creationId xmlns:a16="http://schemas.microsoft.com/office/drawing/2014/main" id="{F8088904-0E88-B9F6-2C8D-1882A5216BC6}"/>
              </a:ext>
            </a:extLst>
          </p:cNvPr>
          <p:cNvPicPr>
            <a:picLocks noGrp="1" noChangeAspect="1"/>
          </p:cNvPicPr>
          <p:nvPr>
            <p:ph type="pic" sz="quarter" idx="67"/>
          </p:nvPr>
        </p:nvPicPr>
        <p:blipFill>
          <a:blip r:embed="rId2" cstate="screen">
            <a:extLst>
              <a:ext uri="{28A0092B-C50C-407E-A947-70E740481C1C}">
                <a14:useLocalDpi xmlns:a14="http://schemas.microsoft.com/office/drawing/2010/main"/>
              </a:ext>
            </a:extLst>
          </a:blip>
          <a:srcRect/>
          <a:stretch>
            <a:fillRect/>
          </a:stretch>
        </p:blipFill>
        <p:spPr/>
      </p:pic>
      <p:pic>
        <p:nvPicPr>
          <p:cNvPr id="7" name="Graphic 6">
            <a:extLst>
              <a:ext uri="{FF2B5EF4-FFF2-40B4-BE49-F238E27FC236}">
                <a16:creationId xmlns:a16="http://schemas.microsoft.com/office/drawing/2014/main" id="{2934C714-573E-040C-7BD1-6C2F26AFAF0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6445242" y="4006293"/>
            <a:ext cx="5075589" cy="3412896"/>
          </a:xfrm>
          <a:prstGeom prst="rect">
            <a:avLst/>
          </a:prstGeom>
        </p:spPr>
      </p:pic>
    </p:spTree>
    <p:extLst>
      <p:ext uri="{BB962C8B-B14F-4D97-AF65-F5344CB8AC3E}">
        <p14:creationId xmlns:p14="http://schemas.microsoft.com/office/powerpoint/2010/main" val="12238225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B4764-F5D8-FF13-E853-D097E55FF1E5}"/>
            </a:ext>
          </a:extLst>
        </p:cNvPr>
        <p:cNvGrpSpPr/>
        <p:nvPr/>
      </p:nvGrpSpPr>
      <p:grpSpPr>
        <a:xfrm>
          <a:off x="0" y="0"/>
          <a:ext cx="0" cy="0"/>
          <a:chOff x="0" y="0"/>
          <a:chExt cx="0" cy="0"/>
        </a:xfrm>
      </p:grpSpPr>
      <p:sp>
        <p:nvSpPr>
          <p:cNvPr id="5" name="Text Placeholder 3">
            <a:extLst>
              <a:ext uri="{FF2B5EF4-FFF2-40B4-BE49-F238E27FC236}">
                <a16:creationId xmlns:a16="http://schemas.microsoft.com/office/drawing/2014/main" id="{C5941DBA-0469-E1A5-F7C9-9CC7430AC936}"/>
              </a:ext>
            </a:extLst>
          </p:cNvPr>
          <p:cNvSpPr txBox="1">
            <a:spLocks/>
          </p:cNvSpPr>
          <p:nvPr/>
        </p:nvSpPr>
        <p:spPr>
          <a:xfrm>
            <a:off x="653781" y="552517"/>
            <a:ext cx="274778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220"/>
              </a:lnSpc>
              <a:spcBef>
                <a:spcPts val="0"/>
              </a:spcBef>
            </a:pPr>
            <a:r>
              <a:rPr lang="en-US" sz="3200" dirty="0">
                <a:latin typeface="Calibri" panose="020F0502020204030204" pitchFamily="34" charset="0"/>
                <a:cs typeface="Calibri" panose="020F0502020204030204" pitchFamily="34" charset="0"/>
              </a:rPr>
              <a:t>Medienpädagogik</a:t>
            </a:r>
          </a:p>
          <a:p>
            <a:pPr>
              <a:lnSpc>
                <a:spcPts val="3220"/>
              </a:lnSpc>
              <a:spcBef>
                <a:spcPts val="0"/>
              </a:spcBef>
            </a:pPr>
            <a:endParaRPr lang="en-US" sz="3200"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E6C0832D-638C-BC62-EC65-B496E4FEC0A7}"/>
              </a:ext>
            </a:extLst>
          </p:cNvPr>
          <p:cNvCxnSpPr>
            <a:cxnSpLocks/>
          </p:cNvCxnSpPr>
          <p:nvPr/>
        </p:nvCxnSpPr>
        <p:spPr>
          <a:xfrm>
            <a:off x="0" y="1618002"/>
            <a:ext cx="3955448"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sp>
        <p:nvSpPr>
          <p:cNvPr id="3" name="Text Placeholder 4">
            <a:extLst>
              <a:ext uri="{FF2B5EF4-FFF2-40B4-BE49-F238E27FC236}">
                <a16:creationId xmlns:a16="http://schemas.microsoft.com/office/drawing/2014/main" id="{702F9FD7-A7F9-A59D-8EE6-0ACCB78DF2FE}"/>
              </a:ext>
            </a:extLst>
          </p:cNvPr>
          <p:cNvSpPr txBox="1">
            <a:spLocks/>
          </p:cNvSpPr>
          <p:nvPr/>
        </p:nvSpPr>
        <p:spPr>
          <a:xfrm>
            <a:off x="653781" y="2136807"/>
            <a:ext cx="5035297" cy="3168583"/>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00"/>
              </a:lnSpc>
              <a:buClr>
                <a:srgbClr val="3FB5A1"/>
              </a:buClr>
              <a:buSzPts val="2400"/>
            </a:pPr>
            <a:r>
              <a:rPr lang="en-US" sz="2000" b="1" dirty="0">
                <a:solidFill>
                  <a:srgbClr val="0C4659"/>
                </a:solidFill>
                <a:latin typeface="Calibri" panose="020F0502020204030204" pitchFamily="34" charset="0"/>
                <a:cs typeface="Calibri" panose="020F0502020204030204" pitchFamily="34" charset="0"/>
              </a:rPr>
              <a:t>Medienpädagogik </a:t>
            </a:r>
            <a:r>
              <a:rPr lang="en-US" sz="2000" dirty="0">
                <a:solidFill>
                  <a:srgbClr val="0C4659"/>
                </a:solidFill>
                <a:latin typeface="Calibri" panose="020F0502020204030204" pitchFamily="34" charset="0"/>
                <a:cs typeface="Calibri" panose="020F0502020204030204" pitchFamily="34" charset="0"/>
              </a:rPr>
              <a:t>ist ein zeitgenössischer Bildungszweig, der darauf abzielt, Menschen zu vermitteln, wie Medien und Technologie Gesellschaft und Kultur prägen. </a:t>
            </a:r>
          </a:p>
          <a:p>
            <a:pPr indent="0">
              <a:lnSpc>
                <a:spcPts val="2300"/>
              </a:lnSpc>
              <a:buClr>
                <a:srgbClr val="3FB5A1"/>
              </a:buClr>
              <a:buSzPts val="2400"/>
            </a:pPr>
            <a:endParaRPr lang="en-US" sz="2000"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r>
              <a:rPr lang="en-US" sz="2000" dirty="0">
                <a:solidFill>
                  <a:srgbClr val="0C4659"/>
                </a:solidFill>
                <a:latin typeface="Calibri" panose="020F0502020204030204" pitchFamily="34" charset="0"/>
                <a:cs typeface="Calibri" panose="020F0502020204030204" pitchFamily="34" charset="0"/>
              </a:rPr>
              <a:t>Sie betont Kernprinzipien wie Medienbewusstsein, kritisches Denken, analytische Fähigkeiten sowie den verantwortungsvollen und effektiven Umgang mit digitalen Werkzeugen und Plattformen. </a:t>
            </a:r>
          </a:p>
          <a:p>
            <a:pPr indent="0">
              <a:lnSpc>
                <a:spcPts val="2300"/>
              </a:lnSpc>
              <a:buClr>
                <a:srgbClr val="3FB5A1"/>
              </a:buClr>
              <a:buSzPts val="2400"/>
            </a:pPr>
            <a:endParaRPr lang="en-US" sz="2000"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r>
              <a:rPr lang="en-US" sz="2000" dirty="0">
                <a:solidFill>
                  <a:srgbClr val="0C4659"/>
                </a:solidFill>
                <a:latin typeface="Calibri" panose="020F0502020204030204" pitchFamily="34" charset="0"/>
                <a:cs typeface="Calibri" panose="020F0502020204030204" pitchFamily="34" charset="0"/>
              </a:rPr>
              <a:t>(</a:t>
            </a:r>
            <a:r>
              <a:rPr lang="en-US" sz="2000" dirty="0" err="1">
                <a:solidFill>
                  <a:srgbClr val="0C4659"/>
                </a:solidFill>
                <a:latin typeface="Calibri" panose="020F0502020204030204" pitchFamily="34" charset="0"/>
                <a:cs typeface="Calibri" panose="020F0502020204030204" pitchFamily="34" charset="0"/>
              </a:rPr>
              <a:t>Almaani</a:t>
            </a:r>
            <a:r>
              <a:rPr lang="en-US" sz="2000" dirty="0">
                <a:solidFill>
                  <a:srgbClr val="0C4659"/>
                </a:solidFill>
                <a:latin typeface="Calibri" panose="020F0502020204030204" pitchFamily="34" charset="0"/>
                <a:cs typeface="Calibri" panose="020F0502020204030204" pitchFamily="34" charset="0"/>
              </a:rPr>
              <a:t>, 2024) </a:t>
            </a:r>
          </a:p>
          <a:p>
            <a:pPr indent="0">
              <a:lnSpc>
                <a:spcPts val="2300"/>
              </a:lnSpc>
              <a:buClr>
                <a:srgbClr val="3FB5A1"/>
              </a:buClr>
              <a:buSzPts val="2400"/>
            </a:pPr>
            <a:endParaRPr lang="en-US" sz="2000" dirty="0">
              <a:solidFill>
                <a:srgbClr val="0C4659"/>
              </a:solidFill>
              <a:latin typeface="Calibri" panose="020F0502020204030204" pitchFamily="34" charset="0"/>
              <a:cs typeface="Calibri" panose="020F0502020204030204" pitchFamily="34" charset="0"/>
            </a:endParaRPr>
          </a:p>
        </p:txBody>
      </p:sp>
      <p:sp>
        <p:nvSpPr>
          <p:cNvPr id="2" name="Google Shape;167;p132">
            <a:extLst>
              <a:ext uri="{FF2B5EF4-FFF2-40B4-BE49-F238E27FC236}">
                <a16:creationId xmlns:a16="http://schemas.microsoft.com/office/drawing/2014/main" id="{4F4B10E8-FDA4-DCC2-E6EE-A1E736C91AC1}"/>
              </a:ext>
            </a:extLst>
          </p:cNvPr>
          <p:cNvSpPr/>
          <p:nvPr/>
        </p:nvSpPr>
        <p:spPr>
          <a:xfrm rot="5400000">
            <a:off x="6974685" y="-657510"/>
            <a:ext cx="4140166" cy="6294463"/>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blipFill dpi="0" rotWithShape="0">
            <a:blip r:embed="rId3" cstate="screen">
              <a:extLst>
                <a:ext uri="{28A0092B-C50C-407E-A947-70E740481C1C}">
                  <a14:useLocalDpi xmlns:a14="http://schemas.microsoft.com/office/drawing/2010/main"/>
                </a:ext>
              </a:extLst>
            </a:blip>
            <a:srcRect/>
            <a:stretch>
              <a:fillRect/>
            </a:stretch>
          </a:bli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pic>
        <p:nvPicPr>
          <p:cNvPr id="4" name="Graphic 3">
            <a:extLst>
              <a:ext uri="{FF2B5EF4-FFF2-40B4-BE49-F238E27FC236}">
                <a16:creationId xmlns:a16="http://schemas.microsoft.com/office/drawing/2014/main" id="{73C80FDC-DEB1-5B88-2874-C7EAC368147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13424" y="3563112"/>
            <a:ext cx="6010481" cy="4041530"/>
          </a:xfrm>
          <a:prstGeom prst="rect">
            <a:avLst/>
          </a:prstGeom>
        </p:spPr>
      </p:pic>
    </p:spTree>
    <p:extLst>
      <p:ext uri="{BB962C8B-B14F-4D97-AF65-F5344CB8AC3E}">
        <p14:creationId xmlns:p14="http://schemas.microsoft.com/office/powerpoint/2010/main" val="1273411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A8B87-86F5-3F8B-DDCF-72AF79959566}"/>
            </a:ext>
          </a:extLst>
        </p:cNvPr>
        <p:cNvGrpSpPr/>
        <p:nvPr/>
      </p:nvGrpSpPr>
      <p:grpSpPr>
        <a:xfrm>
          <a:off x="0" y="0"/>
          <a:ext cx="0" cy="0"/>
          <a:chOff x="0" y="0"/>
          <a:chExt cx="0" cy="0"/>
        </a:xfrm>
      </p:grpSpPr>
      <p:sp>
        <p:nvSpPr>
          <p:cNvPr id="13" name="Text Placeholder 5">
            <a:extLst>
              <a:ext uri="{FF2B5EF4-FFF2-40B4-BE49-F238E27FC236}">
                <a16:creationId xmlns:a16="http://schemas.microsoft.com/office/drawing/2014/main" id="{2EBFD910-5553-F7AC-53DB-28E9F2078B06}"/>
              </a:ext>
            </a:extLst>
          </p:cNvPr>
          <p:cNvSpPr>
            <a:spLocks noGrp="1"/>
          </p:cNvSpPr>
          <p:nvPr>
            <p:ph type="body" sz="quarter" idx="18"/>
          </p:nvPr>
        </p:nvSpPr>
        <p:spPr>
          <a:xfrm>
            <a:off x="675020" y="3354030"/>
            <a:ext cx="3054298" cy="1049221"/>
          </a:xfrm>
        </p:spPr>
        <p:txBody>
          <a:bodyPr/>
          <a:lstStyle/>
          <a:p>
            <a:pPr>
              <a:lnSpc>
                <a:spcPts val="2580"/>
              </a:lnSpc>
            </a:pPr>
            <a:r>
              <a:rPr lang="en-US" sz="1800" dirty="0"/>
              <a:t>Die Rolle der Hochschulen bei der Förderung von Medienkompetenz und kritischem Denken</a:t>
            </a:r>
          </a:p>
          <a:p>
            <a:pPr>
              <a:lnSpc>
                <a:spcPts val="2580"/>
              </a:lnSpc>
            </a:pPr>
            <a:endParaRPr lang="en-US" sz="1800" dirty="0"/>
          </a:p>
        </p:txBody>
      </p:sp>
      <p:sp>
        <p:nvSpPr>
          <p:cNvPr id="14" name="Text Placeholder 7">
            <a:extLst>
              <a:ext uri="{FF2B5EF4-FFF2-40B4-BE49-F238E27FC236}">
                <a16:creationId xmlns:a16="http://schemas.microsoft.com/office/drawing/2014/main" id="{C8795FD8-FF92-2AEA-BACD-8154368B079F}"/>
              </a:ext>
            </a:extLst>
          </p:cNvPr>
          <p:cNvSpPr txBox="1">
            <a:spLocks/>
          </p:cNvSpPr>
          <p:nvPr/>
        </p:nvSpPr>
        <p:spPr>
          <a:xfrm>
            <a:off x="4312091" y="418094"/>
            <a:ext cx="6876609" cy="13956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ts val="3580"/>
              </a:lnSpc>
              <a:spcBef>
                <a:spcPts val="0"/>
              </a:spcBef>
              <a:defRPr/>
            </a:pPr>
            <a:r>
              <a:rPr lang="en-IE" sz="2800" b="1" dirty="0">
                <a:latin typeface="Calibri" panose="020F0502020204030204" pitchFamily="34" charset="0"/>
                <a:cs typeface="Calibri" panose="020F0502020204030204" pitchFamily="34" charset="0"/>
              </a:rPr>
              <a:t>Die Rolle der Hochschulen bei der Förderung von Medienkompetenz und kritischem Denken</a:t>
            </a:r>
          </a:p>
          <a:p>
            <a:pPr marL="0" indent="0" defTabSz="777514">
              <a:lnSpc>
                <a:spcPts val="3580"/>
              </a:lnSpc>
              <a:spcBef>
                <a:spcPts val="0"/>
              </a:spcBef>
              <a:defRPr/>
            </a:pPr>
            <a:endParaRPr lang="en-IE" sz="2800" dirty="0">
              <a:latin typeface="Calibri" panose="020F0502020204030204" pitchFamily="34" charset="0"/>
              <a:cs typeface="Calibri" panose="020F0502020204030204" pitchFamily="34" charset="0"/>
            </a:endParaRPr>
          </a:p>
        </p:txBody>
      </p:sp>
      <p:cxnSp>
        <p:nvCxnSpPr>
          <p:cNvPr id="15" name="Straight Connector 14">
            <a:extLst>
              <a:ext uri="{FF2B5EF4-FFF2-40B4-BE49-F238E27FC236}">
                <a16:creationId xmlns:a16="http://schemas.microsoft.com/office/drawing/2014/main" id="{84568076-6318-DF51-FF76-7D0253AB4257}"/>
              </a:ext>
            </a:extLst>
          </p:cNvPr>
          <p:cNvCxnSpPr>
            <a:cxnSpLocks/>
          </p:cNvCxnSpPr>
          <p:nvPr/>
        </p:nvCxnSpPr>
        <p:spPr>
          <a:xfrm>
            <a:off x="4163336" y="1979229"/>
            <a:ext cx="7246904"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6" name="Text Placeholder 7">
            <a:extLst>
              <a:ext uri="{FF2B5EF4-FFF2-40B4-BE49-F238E27FC236}">
                <a16:creationId xmlns:a16="http://schemas.microsoft.com/office/drawing/2014/main" id="{22AD5407-7B8D-A1CD-1E39-7CEDF93F471B}"/>
              </a:ext>
            </a:extLst>
          </p:cNvPr>
          <p:cNvSpPr txBox="1">
            <a:spLocks/>
          </p:cNvSpPr>
          <p:nvPr/>
        </p:nvSpPr>
        <p:spPr>
          <a:xfrm>
            <a:off x="4312091" y="2083437"/>
            <a:ext cx="7098149" cy="3947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40"/>
              </a:lnSpc>
              <a:spcBef>
                <a:spcPts val="0"/>
              </a:spcBef>
            </a:pPr>
            <a:r>
              <a:rPr lang="en-US" sz="1800" dirty="0">
                <a:latin typeface="Calibri" panose="020F0502020204030204" pitchFamily="34" charset="0"/>
                <a:cs typeface="Calibri" panose="020F0502020204030204" pitchFamily="34" charset="0"/>
              </a:rPr>
              <a:t>In einer zunehmend digitalen Gesellschaft nehmen Universitäten eine einzigartige Stellung sowohl als Bildungsträger als auch als gesellschaftliche Institutionen ein. Dieser Schwerpunkt untersucht, wie die Hochschulbildung zur digitalen Kompetenz und zum verantwortungsvollen Umgang mit Medien bei Studierenden und der breiten Öffentlichkeit beiträgt. Er unterstützt Lernende zudem bei der Entwicklung von Strategien zur Integration kritischer Medienerziehung in Lehrpläne und befähigt Einzelpersonen, aktive und ethisch handelnde digitale Bürger zu werden.</a:t>
            </a:r>
          </a:p>
          <a:p>
            <a:pPr marL="0" indent="0">
              <a:lnSpc>
                <a:spcPts val="2340"/>
              </a:lnSpc>
              <a:spcBef>
                <a:spcPts val="0"/>
              </a:spcBef>
            </a:pPr>
            <a:endParaRPr lang="en-US" sz="1800" b="0" i="0" u="sng" strike="noStrike" cap="none" dirty="0">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endParaRPr>
          </a:p>
        </p:txBody>
      </p:sp>
      <p:sp>
        <p:nvSpPr>
          <p:cNvPr id="17" name="Text Placeholder 6">
            <a:extLst>
              <a:ext uri="{FF2B5EF4-FFF2-40B4-BE49-F238E27FC236}">
                <a16:creationId xmlns:a16="http://schemas.microsoft.com/office/drawing/2014/main" id="{43DC514D-E1A6-5B68-31B0-AF0B5C0026FB}"/>
              </a:ext>
            </a:extLst>
          </p:cNvPr>
          <p:cNvSpPr>
            <a:spLocks noGrp="1"/>
          </p:cNvSpPr>
          <p:nvPr>
            <p:ph type="body" sz="quarter" idx="19"/>
          </p:nvPr>
        </p:nvSpPr>
        <p:spPr>
          <a:xfrm>
            <a:off x="606375" y="2392164"/>
            <a:ext cx="3122943" cy="385564"/>
          </a:xfrm>
        </p:spPr>
        <p:txBody>
          <a:bodyPr/>
          <a:lstStyle/>
          <a:p>
            <a:r>
              <a:rPr lang="en-US" sz="2400" dirty="0"/>
              <a:t>Schwerpunktbereich 1 </a:t>
            </a:r>
          </a:p>
        </p:txBody>
      </p:sp>
      <p:pic>
        <p:nvPicPr>
          <p:cNvPr id="21" name="Google Shape;767;p57" descr="Students gathered in amphitheater">
            <a:extLst>
              <a:ext uri="{FF2B5EF4-FFF2-40B4-BE49-F238E27FC236}">
                <a16:creationId xmlns:a16="http://schemas.microsoft.com/office/drawing/2014/main" id="{8BA9B537-48B5-5BCA-6D02-3613838ACABE}"/>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390325" y="-21838"/>
            <a:ext cx="3424451" cy="2282075"/>
          </a:xfrm>
          <a:prstGeom prst="rect">
            <a:avLst/>
          </a:prstGeom>
          <a:noFill/>
          <a:ln>
            <a:noFill/>
          </a:ln>
        </p:spPr>
      </p:pic>
      <p:pic>
        <p:nvPicPr>
          <p:cNvPr id="22" name="Graphic 21">
            <a:extLst>
              <a:ext uri="{FF2B5EF4-FFF2-40B4-BE49-F238E27FC236}">
                <a16:creationId xmlns:a16="http://schemas.microsoft.com/office/drawing/2014/main" id="{A7864919-FCCC-D964-E3D2-67813E94F63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6635001" y="4403251"/>
            <a:ext cx="4881979" cy="3282710"/>
          </a:xfrm>
          <a:prstGeom prst="rect">
            <a:avLst/>
          </a:prstGeom>
        </p:spPr>
      </p:pic>
    </p:spTree>
    <p:extLst>
      <p:ext uri="{BB962C8B-B14F-4D97-AF65-F5344CB8AC3E}">
        <p14:creationId xmlns:p14="http://schemas.microsoft.com/office/powerpoint/2010/main" val="8223310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0ED73-191F-486E-D546-59EAAB141935}"/>
            </a:ext>
          </a:extLst>
        </p:cNvPr>
        <p:cNvGrpSpPr/>
        <p:nvPr/>
      </p:nvGrpSpPr>
      <p:grpSpPr>
        <a:xfrm>
          <a:off x="0" y="0"/>
          <a:ext cx="0" cy="0"/>
          <a:chOff x="0" y="0"/>
          <a:chExt cx="0" cy="0"/>
        </a:xfrm>
      </p:grpSpPr>
      <p:sp>
        <p:nvSpPr>
          <p:cNvPr id="5" name="Text Placeholder 3">
            <a:extLst>
              <a:ext uri="{FF2B5EF4-FFF2-40B4-BE49-F238E27FC236}">
                <a16:creationId xmlns:a16="http://schemas.microsoft.com/office/drawing/2014/main" id="{36CF2602-29B0-3899-0D01-6E74A8734064}"/>
              </a:ext>
            </a:extLst>
          </p:cNvPr>
          <p:cNvSpPr txBox="1">
            <a:spLocks/>
          </p:cNvSpPr>
          <p:nvPr/>
        </p:nvSpPr>
        <p:spPr>
          <a:xfrm>
            <a:off x="653781" y="552517"/>
            <a:ext cx="341834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220"/>
              </a:lnSpc>
              <a:spcBef>
                <a:spcPts val="0"/>
              </a:spcBef>
            </a:pPr>
            <a:r>
              <a:rPr lang="en-US" sz="2800" dirty="0">
                <a:latin typeface="Calibri" panose="020F0502020204030204" pitchFamily="34" charset="0"/>
                <a:cs typeface="Calibri" panose="020F0502020204030204" pitchFamily="34" charset="0"/>
              </a:rPr>
              <a:t>Beispiele aus dem Hochschulbereich</a:t>
            </a:r>
          </a:p>
          <a:p>
            <a:pPr>
              <a:lnSpc>
                <a:spcPts val="3220"/>
              </a:lnSpc>
              <a:spcBef>
                <a:spcPts val="0"/>
              </a:spcBef>
            </a:pPr>
            <a:endParaRPr lang="en-US" sz="2800"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906F4A30-A487-611F-5B6C-45B381DD4ADA}"/>
              </a:ext>
            </a:extLst>
          </p:cNvPr>
          <p:cNvCxnSpPr>
            <a:cxnSpLocks/>
          </p:cNvCxnSpPr>
          <p:nvPr/>
        </p:nvCxnSpPr>
        <p:spPr>
          <a:xfrm>
            <a:off x="0" y="1618002"/>
            <a:ext cx="3955448"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2652BE92-525F-BD9E-61A1-497E520C423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10899" y="2263953"/>
            <a:ext cx="6010481" cy="4041530"/>
          </a:xfrm>
          <a:prstGeom prst="rect">
            <a:avLst/>
          </a:prstGeom>
        </p:spPr>
      </p:pic>
      <p:sp>
        <p:nvSpPr>
          <p:cNvPr id="3" name="Text Placeholder 4">
            <a:extLst>
              <a:ext uri="{FF2B5EF4-FFF2-40B4-BE49-F238E27FC236}">
                <a16:creationId xmlns:a16="http://schemas.microsoft.com/office/drawing/2014/main" id="{5D818407-13B6-34CD-9E3A-C4E27E6E5DE5}"/>
              </a:ext>
            </a:extLst>
          </p:cNvPr>
          <p:cNvSpPr txBox="1">
            <a:spLocks/>
          </p:cNvSpPr>
          <p:nvPr/>
        </p:nvSpPr>
        <p:spPr>
          <a:xfrm>
            <a:off x="4754881" y="552517"/>
            <a:ext cx="6656832" cy="547032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00"/>
              </a:lnSpc>
              <a:buClr>
                <a:srgbClr val="3FB5A1"/>
              </a:buClr>
              <a:buSzPts val="2400"/>
            </a:pPr>
            <a:r>
              <a:rPr lang="en-US" sz="2000" b="1" dirty="0">
                <a:solidFill>
                  <a:srgbClr val="F54905"/>
                </a:solidFill>
                <a:latin typeface="Calibri" panose="020F0502020204030204" pitchFamily="34" charset="0"/>
                <a:cs typeface="Calibri" panose="020F0502020204030204" pitchFamily="34" charset="0"/>
              </a:rPr>
              <a:t>Mohyla-Schule für Journalismus in Kiew, Ukraine</a:t>
            </a:r>
          </a:p>
          <a:p>
            <a:pPr indent="0">
              <a:buClr>
                <a:srgbClr val="3FB5A1"/>
              </a:buClr>
              <a:buSzPts val="2400"/>
            </a:pPr>
            <a:endParaRPr lang="en-US" sz="800" b="1" dirty="0">
              <a:solidFill>
                <a:srgbClr val="F54905"/>
              </a:solidFill>
              <a:latin typeface="Calibri" panose="020F0502020204030204" pitchFamily="34" charset="0"/>
              <a:cs typeface="Calibri" panose="020F0502020204030204" pitchFamily="34" charset="0"/>
            </a:endParaRPr>
          </a:p>
          <a:p>
            <a:pPr indent="0">
              <a:lnSpc>
                <a:spcPts val="2300"/>
              </a:lnSpc>
              <a:buClr>
                <a:srgbClr val="3FB5A1"/>
              </a:buClr>
              <a:buSzPts val="2400"/>
            </a:pPr>
            <a:r>
              <a:rPr lang="en-US" sz="1800" dirty="0">
                <a:solidFill>
                  <a:srgbClr val="0C4659"/>
                </a:solidFill>
                <a:latin typeface="Calibri" panose="020F0502020204030204" pitchFamily="34" charset="0"/>
                <a:cs typeface="Calibri" panose="020F0502020204030204" pitchFamily="34" charset="0"/>
              </a:rPr>
              <a:t>Sie bieten Kurse zu Medienethik, Desinformation und konstruktiver Berichterstattung an. Sie schulen Journalismusstudierende darin, Themen mit sozialer Verantwortung und Differenziertheit zu behandeln. </a:t>
            </a:r>
          </a:p>
          <a:p>
            <a:pPr indent="0">
              <a:lnSpc>
                <a:spcPts val="2300"/>
              </a:lnSpc>
              <a:buClr>
                <a:srgbClr val="3FB5A1"/>
              </a:buClr>
              <a:buSzPts val="2400"/>
            </a:pPr>
            <a:r>
              <a:rPr lang="en-US" sz="1800" dirty="0">
                <a:solidFill>
                  <a:srgbClr val="0C4659"/>
                </a:solidFill>
                <a:latin typeface="Calibri" panose="020F0502020204030204" pitchFamily="34" charset="0"/>
                <a:cs typeface="Calibri" panose="020F0502020204030204" pitchFamily="34" charset="0"/>
              </a:rPr>
              <a:t>Im Jahr 2014 starteten sie gemeinsam mit dem Projekt „KMA Digital Future of Journalism“ sowie Journalisten, Redakteuren, IT-Spezialisten und Übersetzern die Faktencheck-Website </a:t>
            </a:r>
            <a:r>
              <a:rPr lang="en-US" sz="1800" dirty="0" err="1">
                <a:solidFill>
                  <a:srgbClr val="0C4659"/>
                </a:solidFill>
                <a:latin typeface="Calibri" panose="020F0502020204030204" pitchFamily="34" charset="0"/>
                <a:cs typeface="Calibri" panose="020F0502020204030204" pitchFamily="34" charset="0"/>
              </a:rPr>
              <a:t>Stopfake.org</a:t>
            </a:r>
            <a:r>
              <a:rPr lang="en-US" sz="1800" dirty="0">
                <a:solidFill>
                  <a:srgbClr val="0C4659"/>
                </a:solidFill>
                <a:latin typeface="Calibri" panose="020F0502020204030204" pitchFamily="34" charset="0"/>
                <a:cs typeface="Calibri" panose="020F0502020204030204" pitchFamily="34" charset="0"/>
              </a:rPr>
              <a:t>. Ursprünglich war es das Ziel des Projekts, Desinformation und Propaganda über Ereignisse in der Ukraine, die in den Medien verbreitet wurden, zu überprüfen und zu widerlegen; heute ist die Website eine Informationsdrehscheibe, auf der alle Aspekte der Kreml-Propaganda untersucht und analysiert werden. </a:t>
            </a:r>
          </a:p>
          <a:p>
            <a:pPr indent="0">
              <a:lnSpc>
                <a:spcPts val="2300"/>
              </a:lnSpc>
              <a:buClr>
                <a:srgbClr val="3FB5A1"/>
              </a:buClr>
              <a:buSzPts val="2400"/>
            </a:pPr>
            <a:endParaRPr lang="en-US" sz="1800"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r>
              <a:rPr lang="en-US" sz="1800" dirty="0">
                <a:solidFill>
                  <a:srgbClr val="0C4659"/>
                </a:solidFill>
                <a:latin typeface="Calibri" panose="020F0502020204030204" pitchFamily="34" charset="0"/>
                <a:cs typeface="Calibri" panose="020F0502020204030204" pitchFamily="34" charset="0"/>
              </a:rPr>
              <a:t>Heute überprüft, entlarvt, redigiert, übersetzt, recherchiert und verbreitet das Team aus Medienfachleuten Informationen in 14 Sprachen: Ukrainisch, Russisch, Englisch, Spanisch, Serbisch, Türkisch, Französisch, Deutsch, Italienisch, Niederländisch, Tschechisch, Polnisch und Bulgarisch.</a:t>
            </a:r>
          </a:p>
          <a:p>
            <a:pPr indent="0">
              <a:lnSpc>
                <a:spcPts val="2300"/>
              </a:lnSpc>
              <a:buClr>
                <a:srgbClr val="3FB5A1"/>
              </a:buClr>
              <a:buSzPts val="2400"/>
            </a:pPr>
            <a:endParaRPr lang="en-US" sz="1800" dirty="0">
              <a:solidFill>
                <a:srgbClr val="0C4659"/>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7F8D63F8-6D1D-1512-6D11-F820ACB79D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2241" y="3429000"/>
            <a:ext cx="4149080" cy="3168583"/>
          </a:xfrm>
          <a:prstGeom prst="rect">
            <a:avLst/>
          </a:prstGeom>
          <a:noFill/>
        </p:spPr>
      </p:pic>
      <p:sp>
        <p:nvSpPr>
          <p:cNvPr id="4" name="Rectangle 3">
            <a:extLst>
              <a:ext uri="{FF2B5EF4-FFF2-40B4-BE49-F238E27FC236}">
                <a16:creationId xmlns:a16="http://schemas.microsoft.com/office/drawing/2014/main" id="{8D98F849-2EDD-5671-20DD-284E86AAE3CD}"/>
              </a:ext>
            </a:extLst>
          </p:cNvPr>
          <p:cNvSpPr/>
          <p:nvPr/>
        </p:nvSpPr>
        <p:spPr>
          <a:xfrm>
            <a:off x="884302" y="3776343"/>
            <a:ext cx="2981687" cy="1947240"/>
          </a:xfrm>
          <a:prstGeom prst="rect">
            <a:avLst/>
          </a:prstGeom>
          <a:blipFill dpi="0" rotWithShape="1">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7" name="Group 6">
            <a:extLst>
              <a:ext uri="{FF2B5EF4-FFF2-40B4-BE49-F238E27FC236}">
                <a16:creationId xmlns:a16="http://schemas.microsoft.com/office/drawing/2014/main" id="{708EC0EE-3A27-8D96-86BC-3287A3DED81E}"/>
              </a:ext>
            </a:extLst>
          </p:cNvPr>
          <p:cNvGrpSpPr/>
          <p:nvPr/>
        </p:nvGrpSpPr>
        <p:grpSpPr>
          <a:xfrm>
            <a:off x="3264202" y="4031049"/>
            <a:ext cx="1490679" cy="1364677"/>
            <a:chOff x="4593241" y="5569947"/>
            <a:chExt cx="1677287" cy="1535512"/>
          </a:xfrm>
        </p:grpSpPr>
        <p:sp>
          <p:nvSpPr>
            <p:cNvPr id="8" name="Oval 7">
              <a:extLst>
                <a:ext uri="{FF2B5EF4-FFF2-40B4-BE49-F238E27FC236}">
                  <a16:creationId xmlns:a16="http://schemas.microsoft.com/office/drawing/2014/main" id="{6745EA17-AB63-070C-8502-366387F70C2A}"/>
                </a:ext>
              </a:extLst>
            </p:cNvPr>
            <p:cNvSpPr/>
            <p:nvPr/>
          </p:nvSpPr>
          <p:spPr>
            <a:xfrm>
              <a:off x="4664129" y="5569947"/>
              <a:ext cx="1535512" cy="1535512"/>
            </a:xfrm>
            <a:prstGeom prst="ellipse">
              <a:avLst/>
            </a:prstGeom>
            <a:solidFill>
              <a:srgbClr val="2B9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 name="Rectangle: Rounded Corners 13">
              <a:extLst>
                <a:ext uri="{FF2B5EF4-FFF2-40B4-BE49-F238E27FC236}">
                  <a16:creationId xmlns:a16="http://schemas.microsoft.com/office/drawing/2014/main" id="{931CFD59-0457-8670-327B-03C1F7D6690C}"/>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Zum Anzeigen hier klicken</a:t>
              </a:r>
              <a:endParaRPr lang="en-IE"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0607753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1587D-58FB-52CF-0F7C-805B7F6CED8B}"/>
            </a:ext>
          </a:extLst>
        </p:cNvPr>
        <p:cNvGrpSpPr/>
        <p:nvPr/>
      </p:nvGrpSpPr>
      <p:grpSpPr>
        <a:xfrm>
          <a:off x="0" y="0"/>
          <a:ext cx="0" cy="0"/>
          <a:chOff x="0" y="0"/>
          <a:chExt cx="0" cy="0"/>
        </a:xfrm>
      </p:grpSpPr>
      <p:sp>
        <p:nvSpPr>
          <p:cNvPr id="5" name="Text Placeholder 3">
            <a:extLst>
              <a:ext uri="{FF2B5EF4-FFF2-40B4-BE49-F238E27FC236}">
                <a16:creationId xmlns:a16="http://schemas.microsoft.com/office/drawing/2014/main" id="{B463929B-458F-C996-B984-CAA91AF1D4C6}"/>
              </a:ext>
            </a:extLst>
          </p:cNvPr>
          <p:cNvSpPr txBox="1">
            <a:spLocks/>
          </p:cNvSpPr>
          <p:nvPr/>
        </p:nvSpPr>
        <p:spPr>
          <a:xfrm>
            <a:off x="653781" y="552517"/>
            <a:ext cx="5637291"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220"/>
              </a:lnSpc>
              <a:spcBef>
                <a:spcPts val="0"/>
              </a:spcBef>
            </a:pPr>
            <a:r>
              <a:rPr lang="en-US" sz="2800" dirty="0">
                <a:latin typeface="Calibri" panose="020F0502020204030204" pitchFamily="34" charset="0"/>
                <a:cs typeface="Calibri" panose="020F0502020204030204" pitchFamily="34" charset="0"/>
              </a:rPr>
              <a:t>Beispiele aus dem Hochschulbereich</a:t>
            </a:r>
          </a:p>
          <a:p>
            <a:pPr>
              <a:lnSpc>
                <a:spcPts val="3220"/>
              </a:lnSpc>
              <a:spcBef>
                <a:spcPts val="0"/>
              </a:spcBef>
            </a:pPr>
            <a:endParaRPr lang="en-US" sz="2800"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F5BA6954-048D-0F33-4B10-C406C2D1D332}"/>
              </a:ext>
            </a:extLst>
          </p:cNvPr>
          <p:cNvCxnSpPr>
            <a:cxnSpLocks/>
          </p:cNvCxnSpPr>
          <p:nvPr/>
        </p:nvCxnSpPr>
        <p:spPr>
          <a:xfrm>
            <a:off x="0" y="1191282"/>
            <a:ext cx="5972953"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DAEF0A8A-E52F-A43B-ED66-0CD4EB7CCFE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26179" y="-1139187"/>
            <a:ext cx="6010481" cy="4041530"/>
          </a:xfrm>
          <a:prstGeom prst="rect">
            <a:avLst/>
          </a:prstGeom>
        </p:spPr>
      </p:pic>
      <p:sp>
        <p:nvSpPr>
          <p:cNvPr id="3" name="Text Placeholder 4">
            <a:extLst>
              <a:ext uri="{FF2B5EF4-FFF2-40B4-BE49-F238E27FC236}">
                <a16:creationId xmlns:a16="http://schemas.microsoft.com/office/drawing/2014/main" id="{963D70CF-D16F-1FA4-094B-E95D53777C8B}"/>
              </a:ext>
            </a:extLst>
          </p:cNvPr>
          <p:cNvSpPr txBox="1">
            <a:spLocks/>
          </p:cNvSpPr>
          <p:nvPr/>
        </p:nvSpPr>
        <p:spPr>
          <a:xfrm>
            <a:off x="631021" y="1504619"/>
            <a:ext cx="5637291" cy="547032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00"/>
              </a:lnSpc>
              <a:buClr>
                <a:srgbClr val="3FB5A1"/>
              </a:buClr>
              <a:buSzPts val="2400"/>
            </a:pPr>
            <a:r>
              <a:rPr lang="en-US" sz="2000" b="1" dirty="0">
                <a:solidFill>
                  <a:srgbClr val="F54905"/>
                </a:solidFill>
                <a:latin typeface="Calibri" panose="020F0502020204030204" pitchFamily="34" charset="0"/>
                <a:cs typeface="Calibri" panose="020F0502020204030204" pitchFamily="34" charset="0"/>
              </a:rPr>
              <a:t>Dublin City University, Irland</a:t>
            </a:r>
          </a:p>
          <a:p>
            <a:pPr indent="0">
              <a:buClr>
                <a:srgbClr val="3FB5A1"/>
              </a:buClr>
              <a:buSzPts val="2400"/>
            </a:pPr>
            <a:endParaRPr lang="en-US" sz="800" b="1" dirty="0">
              <a:solidFill>
                <a:srgbClr val="F54905"/>
              </a:solidFill>
              <a:latin typeface="Calibri" panose="020F0502020204030204" pitchFamily="34" charset="0"/>
              <a:cs typeface="Calibri" panose="020F0502020204030204" pitchFamily="34" charset="0"/>
            </a:endParaRPr>
          </a:p>
          <a:p>
            <a:pPr marL="342900" indent="-342900">
              <a:lnSpc>
                <a:spcPts val="2300"/>
              </a:lnSpc>
              <a:buClr>
                <a:srgbClr val="3FB5A1"/>
              </a:buClr>
              <a:buSzPts val="2400"/>
              <a:buFont typeface="Arial" panose="020B0604020202020204" pitchFamily="34" charset="0"/>
              <a:buChar char="•"/>
            </a:pPr>
            <a:r>
              <a:rPr lang="en-US" sz="1800" dirty="0">
                <a:solidFill>
                  <a:srgbClr val="0C4659"/>
                </a:solidFill>
                <a:latin typeface="Calibri" panose="020F0502020204030204" pitchFamily="34" charset="0"/>
                <a:cs typeface="Calibri" panose="020F0502020204030204" pitchFamily="34" charset="0"/>
              </a:rPr>
              <a:t>Erforscht über ihr Institut für Zukunftsmedien mediale Darstellungen in Konfliktgebieten. </a:t>
            </a:r>
          </a:p>
          <a:p>
            <a:pPr marL="342900" indent="-342900">
              <a:lnSpc>
                <a:spcPts val="2300"/>
              </a:lnSpc>
              <a:buClr>
                <a:srgbClr val="3FB5A1"/>
              </a:buClr>
              <a:buSzPts val="2400"/>
              <a:buFont typeface="Arial" panose="020B0604020202020204" pitchFamily="34" charset="0"/>
              <a:buChar char="•"/>
            </a:pPr>
            <a:r>
              <a:rPr lang="en-US" sz="1800" dirty="0">
                <a:solidFill>
                  <a:srgbClr val="0C4659"/>
                </a:solidFill>
                <a:latin typeface="Calibri" panose="020F0502020204030204" pitchFamily="34" charset="0"/>
                <a:cs typeface="Calibri" panose="020F0502020204030204" pitchFamily="34" charset="0"/>
              </a:rPr>
              <a:t>Arbeitet mit NGOs zusammen, um Workshops zum konfliktbewussten Berichten zu entwickeln. </a:t>
            </a:r>
          </a:p>
          <a:p>
            <a:pPr indent="0">
              <a:lnSpc>
                <a:spcPts val="2300"/>
              </a:lnSpc>
              <a:buClr>
                <a:srgbClr val="3FB5A1"/>
              </a:buClr>
              <a:buSzPts val="2400"/>
            </a:pPr>
            <a:endParaRPr lang="en-US" sz="1800"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endParaRPr lang="en-US" sz="1800" dirty="0">
              <a:solidFill>
                <a:srgbClr val="0C4659"/>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988B3564-06B0-C8C1-EB98-A9346EEE96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3786" y="3590598"/>
            <a:ext cx="4149080" cy="3168583"/>
          </a:xfrm>
          <a:prstGeom prst="rect">
            <a:avLst/>
          </a:prstGeom>
          <a:noFill/>
        </p:spPr>
      </p:pic>
      <p:sp>
        <p:nvSpPr>
          <p:cNvPr id="4" name="Rectangle 3">
            <a:extLst>
              <a:ext uri="{FF2B5EF4-FFF2-40B4-BE49-F238E27FC236}">
                <a16:creationId xmlns:a16="http://schemas.microsoft.com/office/drawing/2014/main" id="{9807FD9E-4029-0F0C-96F5-8BB522BAD958}"/>
              </a:ext>
            </a:extLst>
          </p:cNvPr>
          <p:cNvSpPr/>
          <p:nvPr/>
        </p:nvSpPr>
        <p:spPr>
          <a:xfrm>
            <a:off x="875847" y="3937941"/>
            <a:ext cx="2981687" cy="1947240"/>
          </a:xfrm>
          <a:prstGeom prst="rect">
            <a:avLst/>
          </a:prstGeom>
          <a:blipFill dpi="0" rotWithShape="1">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7" name="Group 6">
            <a:extLst>
              <a:ext uri="{FF2B5EF4-FFF2-40B4-BE49-F238E27FC236}">
                <a16:creationId xmlns:a16="http://schemas.microsoft.com/office/drawing/2014/main" id="{117A9A81-5771-F349-6C97-18D0E6D7140A}"/>
              </a:ext>
            </a:extLst>
          </p:cNvPr>
          <p:cNvGrpSpPr/>
          <p:nvPr/>
        </p:nvGrpSpPr>
        <p:grpSpPr>
          <a:xfrm>
            <a:off x="3496160" y="3946048"/>
            <a:ext cx="1490679" cy="1364677"/>
            <a:chOff x="4593241" y="5569947"/>
            <a:chExt cx="1677287" cy="1535512"/>
          </a:xfrm>
        </p:grpSpPr>
        <p:sp>
          <p:nvSpPr>
            <p:cNvPr id="8" name="Oval 7">
              <a:extLst>
                <a:ext uri="{FF2B5EF4-FFF2-40B4-BE49-F238E27FC236}">
                  <a16:creationId xmlns:a16="http://schemas.microsoft.com/office/drawing/2014/main" id="{43D8FCFB-C34D-E846-A187-FF108E22FDAA}"/>
                </a:ext>
              </a:extLst>
            </p:cNvPr>
            <p:cNvSpPr/>
            <p:nvPr/>
          </p:nvSpPr>
          <p:spPr>
            <a:xfrm>
              <a:off x="4664129" y="5569947"/>
              <a:ext cx="1535512" cy="1535512"/>
            </a:xfrm>
            <a:prstGeom prst="ellipse">
              <a:avLst/>
            </a:prstGeom>
            <a:solidFill>
              <a:srgbClr val="2B9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 name="Rectangle: Rounded Corners 13">
              <a:extLst>
                <a:ext uri="{FF2B5EF4-FFF2-40B4-BE49-F238E27FC236}">
                  <a16:creationId xmlns:a16="http://schemas.microsoft.com/office/drawing/2014/main" id="{F55E84BC-BD56-2426-CE36-62F92384F343}"/>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Zum Anzeigen hier klicken</a:t>
              </a:r>
              <a:endParaRPr lang="en-IE" b="1" dirty="0">
                <a:solidFill>
                  <a:schemeClr val="bg1"/>
                </a:solidFill>
                <a:latin typeface="Calibri" panose="020F0502020204030204" pitchFamily="34" charset="0"/>
                <a:cs typeface="Calibri" panose="020F0502020204030204" pitchFamily="34" charset="0"/>
              </a:endParaRPr>
            </a:p>
          </p:txBody>
        </p:sp>
      </p:grpSp>
      <p:sp>
        <p:nvSpPr>
          <p:cNvPr id="11" name="Text Placeholder 4">
            <a:extLst>
              <a:ext uri="{FF2B5EF4-FFF2-40B4-BE49-F238E27FC236}">
                <a16:creationId xmlns:a16="http://schemas.microsoft.com/office/drawing/2014/main" id="{5B26E4E8-958E-45F8-DD74-365B028262CD}"/>
              </a:ext>
            </a:extLst>
          </p:cNvPr>
          <p:cNvSpPr txBox="1">
            <a:spLocks/>
          </p:cNvSpPr>
          <p:nvPr/>
        </p:nvSpPr>
        <p:spPr>
          <a:xfrm>
            <a:off x="6464142" y="1509426"/>
            <a:ext cx="5207051" cy="547032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00"/>
              </a:lnSpc>
              <a:buClr>
                <a:srgbClr val="3FB5A1"/>
              </a:buClr>
              <a:buSzPts val="2400"/>
            </a:pPr>
            <a:r>
              <a:rPr lang="en-US" sz="2000" b="1" dirty="0">
                <a:solidFill>
                  <a:srgbClr val="F54905"/>
                </a:solidFill>
                <a:latin typeface="Calibri" panose="020F0502020204030204" pitchFamily="34" charset="0"/>
                <a:cs typeface="Calibri" panose="020F0502020204030204" pitchFamily="34" charset="0"/>
              </a:rPr>
              <a:t>Universidad </a:t>
            </a:r>
            <a:r>
              <a:rPr lang="en-US" sz="2000" b="1" dirty="0" err="1">
                <a:solidFill>
                  <a:srgbClr val="F54905"/>
                </a:solidFill>
                <a:latin typeface="Calibri" panose="020F0502020204030204" pitchFamily="34" charset="0"/>
                <a:cs typeface="Calibri" panose="020F0502020204030204" pitchFamily="34" charset="0"/>
              </a:rPr>
              <a:t>Autónoma </a:t>
            </a:r>
            <a:r>
              <a:rPr lang="en-US" sz="2000" b="1" dirty="0">
                <a:solidFill>
                  <a:srgbClr val="F54905"/>
                </a:solidFill>
                <a:latin typeface="Calibri" panose="020F0502020204030204" pitchFamily="34" charset="0"/>
                <a:cs typeface="Calibri" panose="020F0502020204030204" pitchFamily="34" charset="0"/>
              </a:rPr>
              <a:t>de Barcelona &amp; UNESCO, Spanien</a:t>
            </a:r>
          </a:p>
          <a:p>
            <a:pPr indent="0">
              <a:buClr>
                <a:srgbClr val="3FB5A1"/>
              </a:buClr>
              <a:buSzPts val="2400"/>
            </a:pPr>
            <a:endParaRPr lang="en-US" sz="800" b="1" dirty="0">
              <a:solidFill>
                <a:srgbClr val="F54905"/>
              </a:solidFill>
              <a:latin typeface="Calibri" panose="020F0502020204030204" pitchFamily="34" charset="0"/>
              <a:cs typeface="Calibri" panose="020F0502020204030204" pitchFamily="34" charset="0"/>
            </a:endParaRPr>
          </a:p>
          <a:p>
            <a:pPr marL="342900" indent="-342900">
              <a:lnSpc>
                <a:spcPts val="2300"/>
              </a:lnSpc>
              <a:buClr>
                <a:srgbClr val="3FB5A1"/>
              </a:buClr>
              <a:buSzPts val="2400"/>
              <a:buFont typeface="Arial" panose="020B0604020202020204" pitchFamily="34" charset="0"/>
              <a:buChar char="•"/>
            </a:pPr>
            <a:r>
              <a:rPr lang="en-US" sz="1800" dirty="0">
                <a:solidFill>
                  <a:srgbClr val="0C4659"/>
                </a:solidFill>
                <a:latin typeface="Calibri" panose="020F0502020204030204" pitchFamily="34" charset="0"/>
                <a:cs typeface="Calibri" panose="020F0502020204030204" pitchFamily="34" charset="0"/>
              </a:rPr>
              <a:t>Bietet Online-Kurse zu Medien- und Informationskompetenz für Journalisten und politische Entscheidungsträger an, wobei der Schwerpunkt auf menschenrechtsbasierten und friedensorientierten Narrativen liegt. </a:t>
            </a:r>
          </a:p>
          <a:p>
            <a:pPr marL="342900" indent="-342900">
              <a:lnSpc>
                <a:spcPts val="2300"/>
              </a:lnSpc>
              <a:buClr>
                <a:srgbClr val="3FB5A1"/>
              </a:buClr>
              <a:buSzPts val="2400"/>
              <a:buFont typeface="Arial" panose="020B0604020202020204" pitchFamily="34" charset="0"/>
              <a:buChar char="•"/>
            </a:pPr>
            <a:endParaRPr lang="en-US" sz="1800" dirty="0">
              <a:solidFill>
                <a:srgbClr val="0C4659"/>
              </a:solidFill>
              <a:latin typeface="Calibri" panose="020F0502020204030204" pitchFamily="34" charset="0"/>
              <a:cs typeface="Calibri" panose="020F0502020204030204" pitchFamily="34" charset="0"/>
            </a:endParaRPr>
          </a:p>
          <a:p>
            <a:pPr marL="342900" indent="-342900">
              <a:lnSpc>
                <a:spcPts val="2300"/>
              </a:lnSpc>
              <a:buClr>
                <a:srgbClr val="3FB5A1"/>
              </a:buClr>
              <a:buSzPts val="2400"/>
              <a:buFont typeface="Arial" panose="020B0604020202020204" pitchFamily="34" charset="0"/>
              <a:buChar char="•"/>
            </a:pPr>
            <a:endParaRPr lang="en-US" sz="1800"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endParaRPr lang="en-US" sz="1800" dirty="0">
              <a:solidFill>
                <a:srgbClr val="0C4659"/>
              </a:solidFill>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77AFA173-CB6E-AAB2-6AAD-054081958D1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89560" y="3605352"/>
            <a:ext cx="4149080" cy="3168583"/>
          </a:xfrm>
          <a:prstGeom prst="rect">
            <a:avLst/>
          </a:prstGeom>
          <a:noFill/>
        </p:spPr>
      </p:pic>
      <p:sp>
        <p:nvSpPr>
          <p:cNvPr id="13" name="Rectangle 12">
            <a:extLst>
              <a:ext uri="{FF2B5EF4-FFF2-40B4-BE49-F238E27FC236}">
                <a16:creationId xmlns:a16="http://schemas.microsoft.com/office/drawing/2014/main" id="{A794BB16-82D0-E219-D9D9-B8F49E5840A0}"/>
              </a:ext>
            </a:extLst>
          </p:cNvPr>
          <p:cNvSpPr/>
          <p:nvPr/>
        </p:nvSpPr>
        <p:spPr>
          <a:xfrm>
            <a:off x="6961621" y="3952695"/>
            <a:ext cx="2981687" cy="1947240"/>
          </a:xfrm>
          <a:prstGeom prst="rect">
            <a:avLst/>
          </a:prstGeom>
          <a:blipFill dpi="0" rotWithShape="1">
            <a:blip r:embed="rId7"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14" name="Group 13">
            <a:extLst>
              <a:ext uri="{FF2B5EF4-FFF2-40B4-BE49-F238E27FC236}">
                <a16:creationId xmlns:a16="http://schemas.microsoft.com/office/drawing/2014/main" id="{F0F5D645-229C-310D-AB26-3AF60995826B}"/>
              </a:ext>
            </a:extLst>
          </p:cNvPr>
          <p:cNvGrpSpPr/>
          <p:nvPr/>
        </p:nvGrpSpPr>
        <p:grpSpPr>
          <a:xfrm>
            <a:off x="9411519" y="3983897"/>
            <a:ext cx="1490679" cy="1364677"/>
            <a:chOff x="4593241" y="5569947"/>
            <a:chExt cx="1677287" cy="1535512"/>
          </a:xfrm>
        </p:grpSpPr>
        <p:sp>
          <p:nvSpPr>
            <p:cNvPr id="15" name="Oval 14">
              <a:extLst>
                <a:ext uri="{FF2B5EF4-FFF2-40B4-BE49-F238E27FC236}">
                  <a16:creationId xmlns:a16="http://schemas.microsoft.com/office/drawing/2014/main" id="{CD118BA3-32FC-1AFC-776C-9D4098853182}"/>
                </a:ext>
              </a:extLst>
            </p:cNvPr>
            <p:cNvSpPr/>
            <p:nvPr/>
          </p:nvSpPr>
          <p:spPr>
            <a:xfrm>
              <a:off x="4664129" y="5569947"/>
              <a:ext cx="1535512" cy="1535512"/>
            </a:xfrm>
            <a:prstGeom prst="ellipse">
              <a:avLst/>
            </a:prstGeom>
            <a:solidFill>
              <a:srgbClr val="2B9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6" name="Rectangle: Rounded Corners 13">
              <a:extLst>
                <a:ext uri="{FF2B5EF4-FFF2-40B4-BE49-F238E27FC236}">
                  <a16:creationId xmlns:a16="http://schemas.microsoft.com/office/drawing/2014/main" id="{9916094C-AFD4-4F35-60B3-6E48B9D54ADD}"/>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Zum Anzeigen hier klicken</a:t>
              </a:r>
              <a:endParaRPr lang="en-IE" b="1" dirty="0">
                <a:solidFill>
                  <a:schemeClr val="bg1"/>
                </a:solidFill>
                <a:latin typeface="Calibri" panose="020F0502020204030204" pitchFamily="34" charset="0"/>
                <a:cs typeface="Calibri" panose="020F0502020204030204" pitchFamily="34" charset="0"/>
              </a:endParaRPr>
            </a:p>
          </p:txBody>
        </p:sp>
      </p:grpSp>
      <p:pic>
        <p:nvPicPr>
          <p:cNvPr id="18" name="Graphic 17">
            <a:extLst>
              <a:ext uri="{FF2B5EF4-FFF2-40B4-BE49-F238E27FC236}">
                <a16:creationId xmlns:a16="http://schemas.microsoft.com/office/drawing/2014/main" id="{09C59658-8B8B-9057-707C-A9496CFA47B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246915" y="-1674968"/>
            <a:ext cx="4881979" cy="3282710"/>
          </a:xfrm>
          <a:prstGeom prst="rect">
            <a:avLst/>
          </a:prstGeom>
        </p:spPr>
      </p:pic>
      <p:cxnSp>
        <p:nvCxnSpPr>
          <p:cNvPr id="19" name="Straight Connector 18">
            <a:extLst>
              <a:ext uri="{FF2B5EF4-FFF2-40B4-BE49-F238E27FC236}">
                <a16:creationId xmlns:a16="http://schemas.microsoft.com/office/drawing/2014/main" id="{2DC0B082-B0AC-26E9-E693-D39D4AA8605D}"/>
              </a:ext>
            </a:extLst>
          </p:cNvPr>
          <p:cNvCxnSpPr>
            <a:cxnSpLocks/>
          </p:cNvCxnSpPr>
          <p:nvPr/>
        </p:nvCxnSpPr>
        <p:spPr>
          <a:xfrm>
            <a:off x="6096000" y="1492231"/>
            <a:ext cx="0" cy="4539864"/>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12645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B8893-5461-0B71-FFDF-EE4314A5526D}"/>
            </a:ext>
          </a:extLst>
        </p:cNvPr>
        <p:cNvGrpSpPr/>
        <p:nvPr/>
      </p:nvGrpSpPr>
      <p:grpSpPr>
        <a:xfrm>
          <a:off x="0" y="0"/>
          <a:ext cx="0" cy="0"/>
          <a:chOff x="0" y="0"/>
          <a:chExt cx="0" cy="0"/>
        </a:xfrm>
      </p:grpSpPr>
      <p:sp>
        <p:nvSpPr>
          <p:cNvPr id="5" name="Text Placeholder 3">
            <a:extLst>
              <a:ext uri="{FF2B5EF4-FFF2-40B4-BE49-F238E27FC236}">
                <a16:creationId xmlns:a16="http://schemas.microsoft.com/office/drawing/2014/main" id="{BF5BC55F-A152-CB3A-F063-C2FE19C7DE0C}"/>
              </a:ext>
            </a:extLst>
          </p:cNvPr>
          <p:cNvSpPr txBox="1">
            <a:spLocks/>
          </p:cNvSpPr>
          <p:nvPr/>
        </p:nvSpPr>
        <p:spPr>
          <a:xfrm>
            <a:off x="653781" y="552517"/>
            <a:ext cx="3796299"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220"/>
              </a:lnSpc>
              <a:spcBef>
                <a:spcPts val="0"/>
              </a:spcBef>
            </a:pPr>
            <a:r>
              <a:rPr lang="en-US" sz="3200" dirty="0">
                <a:latin typeface="Calibri" panose="020F0502020204030204" pitchFamily="34" charset="0"/>
                <a:cs typeface="Calibri" panose="020F0502020204030204" pitchFamily="34" charset="0"/>
              </a:rPr>
              <a:t>Die Integration kritischer Medienbildung in die Lehrpläne</a:t>
            </a:r>
          </a:p>
          <a:p>
            <a:pPr>
              <a:lnSpc>
                <a:spcPts val="3220"/>
              </a:lnSpc>
              <a:spcBef>
                <a:spcPts val="0"/>
              </a:spcBef>
            </a:pPr>
            <a:endParaRPr lang="en-US" sz="3200"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711EB894-024D-80C3-3781-45A55510132F}"/>
              </a:ext>
            </a:extLst>
          </p:cNvPr>
          <p:cNvCxnSpPr>
            <a:cxnSpLocks/>
          </p:cNvCxnSpPr>
          <p:nvPr/>
        </p:nvCxnSpPr>
        <p:spPr>
          <a:xfrm>
            <a:off x="81280" y="2394001"/>
            <a:ext cx="4450080"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2E262B39-7832-9095-3D86-9D438AA599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60401" y="3185278"/>
            <a:ext cx="6010481" cy="4041530"/>
          </a:xfrm>
          <a:prstGeom prst="rect">
            <a:avLst/>
          </a:prstGeom>
        </p:spPr>
      </p:pic>
      <p:sp>
        <p:nvSpPr>
          <p:cNvPr id="3" name="Text Placeholder 4">
            <a:extLst>
              <a:ext uri="{FF2B5EF4-FFF2-40B4-BE49-F238E27FC236}">
                <a16:creationId xmlns:a16="http://schemas.microsoft.com/office/drawing/2014/main" id="{BFF9CDF4-DC45-500C-621A-F4E2338AE57E}"/>
              </a:ext>
            </a:extLst>
          </p:cNvPr>
          <p:cNvSpPr txBox="1">
            <a:spLocks/>
          </p:cNvSpPr>
          <p:nvPr/>
        </p:nvSpPr>
        <p:spPr>
          <a:xfrm>
            <a:off x="5352288" y="552517"/>
            <a:ext cx="6388607" cy="547032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00"/>
              </a:lnSpc>
              <a:buClr>
                <a:srgbClr val="3FB5A1"/>
              </a:buClr>
              <a:buSzPts val="2400"/>
            </a:pPr>
            <a:r>
              <a:rPr lang="en-US" sz="2000" dirty="0">
                <a:solidFill>
                  <a:srgbClr val="0C4659"/>
                </a:solidFill>
                <a:latin typeface="Calibri" panose="020F0502020204030204" pitchFamily="34" charset="0"/>
                <a:cs typeface="Calibri" panose="020F0502020204030204" pitchFamily="34" charset="0"/>
              </a:rPr>
              <a:t>Kritische Medienbildung geht über das Vermitteln digitaler Kompetenzen hinaus – sie regt Schüler dazu an, zu hinterfragen, wie Medien Wahrnehmungen prägen, Verhalten beeinflussen und die Demokratie prägen. </a:t>
            </a:r>
          </a:p>
          <a:p>
            <a:pPr indent="0">
              <a:lnSpc>
                <a:spcPts val="2300"/>
              </a:lnSpc>
              <a:buClr>
                <a:srgbClr val="3FB5A1"/>
              </a:buClr>
              <a:buSzPts val="2400"/>
            </a:pPr>
            <a:endParaRPr lang="en-US" sz="2000"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r>
              <a:rPr lang="en-US" b="1" dirty="0">
                <a:solidFill>
                  <a:srgbClr val="F54905"/>
                </a:solidFill>
                <a:latin typeface="Calibri" panose="020F0502020204030204" pitchFamily="34" charset="0"/>
                <a:cs typeface="Calibri" panose="020F0502020204030204" pitchFamily="34" charset="0"/>
              </a:rPr>
              <a:t>Zu den wirksamen Integrationsstrategien gehören:</a:t>
            </a:r>
          </a:p>
          <a:p>
            <a:pPr indent="0">
              <a:buClr>
                <a:srgbClr val="3FB5A1"/>
              </a:buClr>
              <a:buSzPts val="2400"/>
            </a:pPr>
            <a:endParaRPr lang="en-US" sz="900" b="1" dirty="0">
              <a:solidFill>
                <a:srgbClr val="F54905"/>
              </a:solidFill>
              <a:latin typeface="Calibri" panose="020F0502020204030204" pitchFamily="34" charset="0"/>
              <a:cs typeface="Calibri" panose="020F0502020204030204" pitchFamily="34" charset="0"/>
            </a:endParaRPr>
          </a:p>
          <a:p>
            <a:pPr marL="342900" indent="-342900">
              <a:lnSpc>
                <a:spcPts val="2300"/>
              </a:lnSpc>
              <a:buClr>
                <a:srgbClr val="3FB5A1"/>
              </a:buClr>
              <a:buSzPts val="2400"/>
              <a:buFont typeface="Arial" panose="020B0604020202020204" pitchFamily="34" charset="0"/>
              <a:buChar char="•"/>
            </a:pPr>
            <a:r>
              <a:rPr lang="en-US" sz="2000" dirty="0">
                <a:solidFill>
                  <a:srgbClr val="0C4659"/>
                </a:solidFill>
                <a:latin typeface="Calibri" panose="020F0502020204030204" pitchFamily="34" charset="0"/>
                <a:cs typeface="Calibri" panose="020F0502020204030204" pitchFamily="34" charset="0"/>
              </a:rPr>
              <a:t>Einbindung von Modulen zur Medienkompetenz in bestehende Kurse</a:t>
            </a:r>
          </a:p>
          <a:p>
            <a:pPr marL="342900" indent="-342900">
              <a:lnSpc>
                <a:spcPts val="2300"/>
              </a:lnSpc>
              <a:buClr>
                <a:srgbClr val="3FB5A1"/>
              </a:buClr>
              <a:buSzPts val="2400"/>
              <a:buFont typeface="Arial" panose="020B0604020202020204" pitchFamily="34" charset="0"/>
              <a:buChar char="•"/>
            </a:pPr>
            <a:r>
              <a:rPr lang="en-US" sz="2000" dirty="0">
                <a:solidFill>
                  <a:srgbClr val="0C4659"/>
                </a:solidFill>
                <a:latin typeface="Calibri" panose="020F0502020204030204" pitchFamily="34" charset="0"/>
                <a:cs typeface="Calibri" panose="020F0502020204030204" pitchFamily="34" charset="0"/>
              </a:rPr>
              <a:t>Einsatz von Fallstudien und Simulationen zur Auseinandersetzung mit realen Problemen</a:t>
            </a:r>
          </a:p>
          <a:p>
            <a:pPr marL="342900" indent="-342900">
              <a:lnSpc>
                <a:spcPts val="2300"/>
              </a:lnSpc>
              <a:buClr>
                <a:srgbClr val="3FB5A1"/>
              </a:buClr>
              <a:buSzPts val="2400"/>
              <a:buFont typeface="Arial" panose="020B0604020202020204" pitchFamily="34" charset="0"/>
              <a:buChar char="•"/>
            </a:pPr>
            <a:r>
              <a:rPr lang="en-US" sz="2000" dirty="0">
                <a:solidFill>
                  <a:srgbClr val="0C4659"/>
                </a:solidFill>
                <a:latin typeface="Calibri" panose="020F0502020204030204" pitchFamily="34" charset="0"/>
                <a:cs typeface="Calibri" panose="020F0502020204030204" pitchFamily="34" charset="0"/>
              </a:rPr>
              <a:t>Förderung von projektbasiertem Lernen und digitalem Storytelling</a:t>
            </a:r>
          </a:p>
          <a:p>
            <a:pPr marL="342900" indent="-342900">
              <a:lnSpc>
                <a:spcPts val="2300"/>
              </a:lnSpc>
              <a:buClr>
                <a:srgbClr val="3FB5A1"/>
              </a:buClr>
              <a:buSzPts val="2400"/>
              <a:buFont typeface="Arial" panose="020B0604020202020204" pitchFamily="34" charset="0"/>
              <a:buChar char="•"/>
            </a:pPr>
            <a:r>
              <a:rPr lang="en-US" sz="2000" dirty="0">
                <a:solidFill>
                  <a:srgbClr val="0C4659"/>
                </a:solidFill>
                <a:latin typeface="Calibri" panose="020F0502020204030204" pitchFamily="34" charset="0"/>
                <a:cs typeface="Calibri" panose="020F0502020204030204" pitchFamily="34" charset="0"/>
              </a:rPr>
              <a:t>Abteilungsübergreifende Zusammenarbeit, um vielfältige Perspektiven zu gewährleisten</a:t>
            </a:r>
          </a:p>
          <a:p>
            <a:pPr marL="342900" indent="-342900">
              <a:lnSpc>
                <a:spcPts val="2300"/>
              </a:lnSpc>
              <a:buClr>
                <a:srgbClr val="3FB5A1"/>
              </a:buClr>
              <a:buSzPts val="2400"/>
              <a:buFont typeface="Arial" panose="020B0604020202020204" pitchFamily="34" charset="0"/>
              <a:buChar char="•"/>
            </a:pPr>
            <a:r>
              <a:rPr lang="en-US" sz="2000" dirty="0">
                <a:solidFill>
                  <a:srgbClr val="0C4659"/>
                </a:solidFill>
                <a:latin typeface="Calibri" panose="020F0502020204030204" pitchFamily="34" charset="0"/>
                <a:cs typeface="Calibri" panose="020F0502020204030204" pitchFamily="34" charset="0"/>
              </a:rPr>
              <a:t>Pädagogische Fachkräfte können zudem auf europäische Rahmenwerke wie </a:t>
            </a:r>
            <a:r>
              <a:rPr lang="en-US" sz="2000" dirty="0" err="1">
                <a:solidFill>
                  <a:srgbClr val="0C4659"/>
                </a:solidFill>
                <a:latin typeface="Calibri" panose="020F0502020204030204" pitchFamily="34" charset="0"/>
                <a:cs typeface="Calibri" panose="020F0502020204030204" pitchFamily="34" charset="0"/>
              </a:rPr>
              <a:t>DigCompEdu </a:t>
            </a:r>
            <a:r>
              <a:rPr lang="en-US" sz="2000" dirty="0">
                <a:solidFill>
                  <a:srgbClr val="0C4659"/>
                </a:solidFill>
                <a:latin typeface="Calibri" panose="020F0502020204030204" pitchFamily="34" charset="0"/>
                <a:cs typeface="Calibri" panose="020F0502020204030204" pitchFamily="34" charset="0"/>
              </a:rPr>
              <a:t>und das UNESCO-Toolkit zur Medien- und Informationskompetenz zurückgreifen, um Lernergebnisse auf übergeordnete politische Ziele abzustimmen.</a:t>
            </a:r>
          </a:p>
          <a:p>
            <a:pPr indent="0">
              <a:lnSpc>
                <a:spcPts val="2300"/>
              </a:lnSpc>
              <a:buClr>
                <a:srgbClr val="3FB5A1"/>
              </a:buClr>
              <a:buSzPts val="2400"/>
            </a:pPr>
            <a:endParaRPr lang="en-US" sz="2000"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endParaRPr lang="en-US" sz="2000"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endParaRPr lang="en-US" sz="2000"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endParaRPr lang="en-US" sz="2000"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endParaRPr lang="en-US" sz="2000"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endParaRPr lang="en-US" sz="2000"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endParaRPr lang="en-US" sz="2000" dirty="0">
              <a:solidFill>
                <a:srgbClr val="0C46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9969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DDE53-C8F9-6F8C-FAD1-A8D480D674CC}"/>
            </a:ext>
          </a:extLst>
        </p:cNvPr>
        <p:cNvGrpSpPr/>
        <p:nvPr/>
      </p:nvGrpSpPr>
      <p:grpSpPr>
        <a:xfrm>
          <a:off x="0" y="0"/>
          <a:ext cx="0" cy="0"/>
          <a:chOff x="0" y="0"/>
          <a:chExt cx="0" cy="0"/>
        </a:xfrm>
      </p:grpSpPr>
      <p:sp>
        <p:nvSpPr>
          <p:cNvPr id="13" name="Text Placeholder 5">
            <a:extLst>
              <a:ext uri="{FF2B5EF4-FFF2-40B4-BE49-F238E27FC236}">
                <a16:creationId xmlns:a16="http://schemas.microsoft.com/office/drawing/2014/main" id="{EEC484AC-0B64-A739-B15A-C87C2C6B4525}"/>
              </a:ext>
            </a:extLst>
          </p:cNvPr>
          <p:cNvSpPr>
            <a:spLocks noGrp="1"/>
          </p:cNvSpPr>
          <p:nvPr>
            <p:ph type="body" sz="quarter" idx="18"/>
          </p:nvPr>
        </p:nvSpPr>
        <p:spPr>
          <a:xfrm>
            <a:off x="675020" y="3354030"/>
            <a:ext cx="3054298" cy="1049221"/>
          </a:xfrm>
        </p:spPr>
        <p:txBody>
          <a:bodyPr/>
          <a:lstStyle/>
          <a:p>
            <a:pPr>
              <a:lnSpc>
                <a:spcPts val="2580"/>
              </a:lnSpc>
            </a:pPr>
            <a:r>
              <a:rPr lang="en-US" sz="2000" dirty="0"/>
              <a:t>Die Einbindung ethischer Journalismusgrundsätze in die digitale Bildung</a:t>
            </a:r>
          </a:p>
          <a:p>
            <a:pPr>
              <a:lnSpc>
                <a:spcPts val="2580"/>
              </a:lnSpc>
            </a:pPr>
            <a:endParaRPr lang="en-US" sz="2000" dirty="0"/>
          </a:p>
        </p:txBody>
      </p:sp>
      <p:sp>
        <p:nvSpPr>
          <p:cNvPr id="14" name="Text Placeholder 7">
            <a:extLst>
              <a:ext uri="{FF2B5EF4-FFF2-40B4-BE49-F238E27FC236}">
                <a16:creationId xmlns:a16="http://schemas.microsoft.com/office/drawing/2014/main" id="{25F1FD17-B540-8454-2660-B96A4170A42F}"/>
              </a:ext>
            </a:extLst>
          </p:cNvPr>
          <p:cNvSpPr txBox="1">
            <a:spLocks/>
          </p:cNvSpPr>
          <p:nvPr/>
        </p:nvSpPr>
        <p:spPr>
          <a:xfrm>
            <a:off x="4312092" y="418094"/>
            <a:ext cx="5932576" cy="13956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ts val="3580"/>
              </a:lnSpc>
              <a:spcBef>
                <a:spcPts val="0"/>
              </a:spcBef>
              <a:defRPr/>
            </a:pPr>
            <a:r>
              <a:rPr lang="en-IE" sz="3200" b="1" dirty="0">
                <a:latin typeface="Calibri" panose="020F0502020204030204" pitchFamily="34" charset="0"/>
                <a:cs typeface="Calibri" panose="020F0502020204030204" pitchFamily="34" charset="0"/>
              </a:rPr>
              <a:t>Grundsätze des ethischen Journalismus und digitale Bildung</a:t>
            </a:r>
          </a:p>
          <a:p>
            <a:pPr marL="0" indent="0" defTabSz="777514">
              <a:lnSpc>
                <a:spcPts val="3580"/>
              </a:lnSpc>
              <a:spcBef>
                <a:spcPts val="0"/>
              </a:spcBef>
              <a:defRPr/>
            </a:pPr>
            <a:endParaRPr lang="en-IE" sz="3200" dirty="0">
              <a:latin typeface="Calibri" panose="020F0502020204030204" pitchFamily="34" charset="0"/>
              <a:cs typeface="Calibri" panose="020F0502020204030204" pitchFamily="34" charset="0"/>
            </a:endParaRPr>
          </a:p>
        </p:txBody>
      </p:sp>
      <p:cxnSp>
        <p:nvCxnSpPr>
          <p:cNvPr id="15" name="Straight Connector 14">
            <a:extLst>
              <a:ext uri="{FF2B5EF4-FFF2-40B4-BE49-F238E27FC236}">
                <a16:creationId xmlns:a16="http://schemas.microsoft.com/office/drawing/2014/main" id="{8D089464-1B97-D79C-F921-4527278FFC0E}"/>
              </a:ext>
            </a:extLst>
          </p:cNvPr>
          <p:cNvCxnSpPr>
            <a:cxnSpLocks/>
          </p:cNvCxnSpPr>
          <p:nvPr/>
        </p:nvCxnSpPr>
        <p:spPr>
          <a:xfrm>
            <a:off x="4163336" y="1557434"/>
            <a:ext cx="7246904"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6" name="Text Placeholder 7">
            <a:extLst>
              <a:ext uri="{FF2B5EF4-FFF2-40B4-BE49-F238E27FC236}">
                <a16:creationId xmlns:a16="http://schemas.microsoft.com/office/drawing/2014/main" id="{ADF85F28-BD72-8007-1B57-D50AA67ED8D8}"/>
              </a:ext>
            </a:extLst>
          </p:cNvPr>
          <p:cNvSpPr txBox="1">
            <a:spLocks/>
          </p:cNvSpPr>
          <p:nvPr/>
        </p:nvSpPr>
        <p:spPr>
          <a:xfrm>
            <a:off x="4312091" y="2083437"/>
            <a:ext cx="7098149" cy="3947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40"/>
              </a:lnSpc>
              <a:spcBef>
                <a:spcPts val="0"/>
              </a:spcBef>
            </a:pPr>
            <a:r>
              <a:rPr lang="en-US" sz="2000" dirty="0">
                <a:latin typeface="Calibri" panose="020F0502020204030204" pitchFamily="34" charset="0"/>
                <a:cs typeface="Calibri" panose="020F0502020204030204" pitchFamily="34" charset="0"/>
              </a:rPr>
              <a:t>Ethischer Journalismus ist nicht nur in den traditionellen Medien, sondern auch in der digitalen Bildung von entscheidender Bedeutung, insbesondere da sich Universitäten zunehmend mit digitalen Plattformen beschäftigen und zukünftige Kommunikationsfachleute ausbilden. Universitäten arbeiten mit Medienorganisationen und anderen Akteuren zusammen, um Prinzipien wie Genauigkeit, Fairness, Rechenschaftspflicht und die Achtung der Privatsphäre zu vermitteln.  </a:t>
            </a:r>
          </a:p>
          <a:p>
            <a:pPr marL="0" indent="0">
              <a:lnSpc>
                <a:spcPts val="2340"/>
              </a:lnSpc>
              <a:spcBef>
                <a:spcPts val="0"/>
              </a:spcBef>
            </a:pPr>
            <a:endParaRPr lang="en-US" sz="2000" b="0" i="0" u="sng" strike="noStrike" cap="none" dirty="0">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endParaRPr>
          </a:p>
        </p:txBody>
      </p:sp>
      <p:sp>
        <p:nvSpPr>
          <p:cNvPr id="17" name="Text Placeholder 6">
            <a:extLst>
              <a:ext uri="{FF2B5EF4-FFF2-40B4-BE49-F238E27FC236}">
                <a16:creationId xmlns:a16="http://schemas.microsoft.com/office/drawing/2014/main" id="{DFE73300-726A-6A3F-94C0-04146D234D65}"/>
              </a:ext>
            </a:extLst>
          </p:cNvPr>
          <p:cNvSpPr>
            <a:spLocks noGrp="1"/>
          </p:cNvSpPr>
          <p:nvPr>
            <p:ph type="body" sz="quarter" idx="19"/>
          </p:nvPr>
        </p:nvSpPr>
        <p:spPr>
          <a:xfrm>
            <a:off x="606375" y="2392164"/>
            <a:ext cx="3122943" cy="385564"/>
          </a:xfrm>
        </p:spPr>
        <p:txBody>
          <a:bodyPr/>
          <a:lstStyle/>
          <a:p>
            <a:r>
              <a:rPr lang="en-US" sz="2400" dirty="0"/>
              <a:t>Schwerpunktbereich 2 </a:t>
            </a:r>
          </a:p>
        </p:txBody>
      </p:sp>
      <p:pic>
        <p:nvPicPr>
          <p:cNvPr id="22" name="Graphic 21">
            <a:extLst>
              <a:ext uri="{FF2B5EF4-FFF2-40B4-BE49-F238E27FC236}">
                <a16:creationId xmlns:a16="http://schemas.microsoft.com/office/drawing/2014/main" id="{385275CB-B8BA-52B4-4DD4-4DF80436FB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6635001" y="4403251"/>
            <a:ext cx="4881979" cy="3282710"/>
          </a:xfrm>
          <a:prstGeom prst="rect">
            <a:avLst/>
          </a:prstGeom>
        </p:spPr>
      </p:pic>
      <p:pic>
        <p:nvPicPr>
          <p:cNvPr id="2" name="Google Shape;691;p49" title="collaboration.jpg">
            <a:extLst>
              <a:ext uri="{FF2B5EF4-FFF2-40B4-BE49-F238E27FC236}">
                <a16:creationId xmlns:a16="http://schemas.microsoft.com/office/drawing/2014/main" id="{84074A2D-4661-7AA7-5366-581A12C2C564}"/>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91600" y="0"/>
            <a:ext cx="3423163" cy="2231811"/>
          </a:xfrm>
          <a:prstGeom prst="rect">
            <a:avLst/>
          </a:prstGeom>
          <a:noFill/>
          <a:ln>
            <a:noFill/>
          </a:ln>
        </p:spPr>
      </p:pic>
    </p:spTree>
    <p:extLst>
      <p:ext uri="{BB962C8B-B14F-4D97-AF65-F5344CB8AC3E}">
        <p14:creationId xmlns:p14="http://schemas.microsoft.com/office/powerpoint/2010/main" val="35310272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A0A93A-83DA-8FA6-154A-5DD5B57C655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06368" y="487902"/>
            <a:ext cx="8440815" cy="6446109"/>
          </a:xfrm>
          <a:prstGeom prst="rect">
            <a:avLst/>
          </a:prstGeom>
          <a:noFill/>
        </p:spPr>
      </p:pic>
      <p:pic>
        <p:nvPicPr>
          <p:cNvPr id="8" name="Online Media 3" title="Ethics 101: The 5 Core Values of Journalism">
            <a:hlinkClick r:id="" action="ppaction://media"/>
            <a:extLst>
              <a:ext uri="{FF2B5EF4-FFF2-40B4-BE49-F238E27FC236}">
                <a16:creationId xmlns:a16="http://schemas.microsoft.com/office/drawing/2014/main" id="{3F4C0CE4-872A-92A6-28B2-3F6419C64C98}"/>
              </a:ext>
            </a:extLst>
          </p:cNvPr>
          <p:cNvPicPr>
            <a:picLocks noRot="1" noChangeAspect="1"/>
          </p:cNvPicPr>
          <p:nvPr>
            <a:videoFile r:link="rId1"/>
          </p:nvPr>
        </p:nvPicPr>
        <p:blipFill rotWithShape="1">
          <a:blip r:embed="rId4"/>
          <a:srcRect l="9666" r="9666"/>
          <a:stretch/>
        </p:blipFill>
        <p:spPr>
          <a:xfrm>
            <a:off x="4930851" y="1103857"/>
            <a:ext cx="6048228" cy="4236239"/>
          </a:xfrm>
          <a:prstGeom prst="rect">
            <a:avLst/>
          </a:prstGeom>
        </p:spPr>
      </p:pic>
      <p:sp>
        <p:nvSpPr>
          <p:cNvPr id="9" name="Text Placeholder 3">
            <a:extLst>
              <a:ext uri="{FF2B5EF4-FFF2-40B4-BE49-F238E27FC236}">
                <a16:creationId xmlns:a16="http://schemas.microsoft.com/office/drawing/2014/main" id="{096A8ED9-58F5-3AF1-75E7-6B767BA6EAA8}"/>
              </a:ext>
            </a:extLst>
          </p:cNvPr>
          <p:cNvSpPr txBox="1">
            <a:spLocks/>
          </p:cNvSpPr>
          <p:nvPr/>
        </p:nvSpPr>
        <p:spPr>
          <a:xfrm>
            <a:off x="653781" y="552517"/>
            <a:ext cx="330166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220"/>
              </a:lnSpc>
              <a:spcBef>
                <a:spcPts val="0"/>
              </a:spcBef>
            </a:pPr>
            <a:r>
              <a:rPr lang="en-US" sz="2400" dirty="0">
                <a:latin typeface="Calibri" panose="020F0502020204030204" pitchFamily="34" charset="0"/>
                <a:cs typeface="Calibri" panose="020F0502020204030204" pitchFamily="34" charset="0"/>
              </a:rPr>
              <a:t>Was sind die wichtigsten ethischen Grundsätze des Journalismus?</a:t>
            </a:r>
          </a:p>
          <a:p>
            <a:pPr>
              <a:lnSpc>
                <a:spcPts val="3220"/>
              </a:lnSpc>
              <a:spcBef>
                <a:spcPts val="0"/>
              </a:spcBef>
            </a:pPr>
            <a:endParaRPr lang="en-US" sz="2400" dirty="0">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E7A2ED64-E403-D909-12C4-0341CC32C2E5}"/>
              </a:ext>
            </a:extLst>
          </p:cNvPr>
          <p:cNvCxnSpPr>
            <a:cxnSpLocks/>
          </p:cNvCxnSpPr>
          <p:nvPr/>
        </p:nvCxnSpPr>
        <p:spPr>
          <a:xfrm>
            <a:off x="0" y="2373681"/>
            <a:ext cx="3955448"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28C6EB3E-8D95-D181-01E6-23A38826C08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67332" y="2816470"/>
            <a:ext cx="6010481" cy="4041530"/>
          </a:xfrm>
          <a:prstGeom prst="rect">
            <a:avLst/>
          </a:prstGeom>
        </p:spPr>
      </p:pic>
      <p:grpSp>
        <p:nvGrpSpPr>
          <p:cNvPr id="14" name="Group 13">
            <a:extLst>
              <a:ext uri="{FF2B5EF4-FFF2-40B4-BE49-F238E27FC236}">
                <a16:creationId xmlns:a16="http://schemas.microsoft.com/office/drawing/2014/main" id="{E5D121C5-EE11-1C94-30FB-1D017B659046}"/>
              </a:ext>
            </a:extLst>
          </p:cNvPr>
          <p:cNvGrpSpPr/>
          <p:nvPr/>
        </p:nvGrpSpPr>
        <p:grpSpPr>
          <a:xfrm>
            <a:off x="4022862" y="1857299"/>
            <a:ext cx="1490679" cy="1364677"/>
            <a:chOff x="4593241" y="5569947"/>
            <a:chExt cx="1677287" cy="1535512"/>
          </a:xfrm>
        </p:grpSpPr>
        <p:sp>
          <p:nvSpPr>
            <p:cNvPr id="15" name="Oval 14">
              <a:extLst>
                <a:ext uri="{FF2B5EF4-FFF2-40B4-BE49-F238E27FC236}">
                  <a16:creationId xmlns:a16="http://schemas.microsoft.com/office/drawing/2014/main" id="{408A62BA-94EE-011D-2C00-7EA096319E22}"/>
                </a:ext>
              </a:extLst>
            </p:cNvPr>
            <p:cNvSpPr/>
            <p:nvPr/>
          </p:nvSpPr>
          <p:spPr>
            <a:xfrm>
              <a:off x="4664129" y="5569947"/>
              <a:ext cx="1535512" cy="1535512"/>
            </a:xfrm>
            <a:prstGeom prst="ellipse">
              <a:avLst/>
            </a:prstGeom>
            <a:solidFill>
              <a:srgbClr val="2B9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16" name="Rectangle: Rounded Corners 13">
              <a:extLst>
                <a:ext uri="{FF2B5EF4-FFF2-40B4-BE49-F238E27FC236}">
                  <a16:creationId xmlns:a16="http://schemas.microsoft.com/office/drawing/2014/main" id="{83070230-67F0-BD9D-11D5-035A0502AE9E}"/>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600"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Zum Anzeigen hier klicken</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12916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1F3B8-F0F8-5CBC-7943-BA4C47EC5082}"/>
            </a:ext>
          </a:extLst>
        </p:cNvPr>
        <p:cNvGrpSpPr/>
        <p:nvPr/>
      </p:nvGrpSpPr>
      <p:grpSpPr>
        <a:xfrm>
          <a:off x="0" y="0"/>
          <a:ext cx="0" cy="0"/>
          <a:chOff x="0" y="0"/>
          <a:chExt cx="0" cy="0"/>
        </a:xfrm>
      </p:grpSpPr>
      <p:sp>
        <p:nvSpPr>
          <p:cNvPr id="5" name="Text Placeholder 3">
            <a:extLst>
              <a:ext uri="{FF2B5EF4-FFF2-40B4-BE49-F238E27FC236}">
                <a16:creationId xmlns:a16="http://schemas.microsoft.com/office/drawing/2014/main" id="{8ADE1B6E-3F60-BC3A-0103-8069694B852E}"/>
              </a:ext>
            </a:extLst>
          </p:cNvPr>
          <p:cNvSpPr txBox="1">
            <a:spLocks/>
          </p:cNvSpPr>
          <p:nvPr/>
        </p:nvSpPr>
        <p:spPr>
          <a:xfrm>
            <a:off x="653781" y="552517"/>
            <a:ext cx="4125483"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220"/>
              </a:lnSpc>
              <a:spcBef>
                <a:spcPts val="0"/>
              </a:spcBef>
            </a:pPr>
            <a:r>
              <a:rPr lang="en-US" dirty="0">
                <a:latin typeface="Calibri" panose="020F0502020204030204" pitchFamily="34" charset="0"/>
                <a:cs typeface="Calibri" panose="020F0502020204030204" pitchFamily="34" charset="0"/>
              </a:rPr>
              <a:t>European Journalism Training Association (EJTA)</a:t>
            </a:r>
          </a:p>
          <a:p>
            <a:pPr>
              <a:lnSpc>
                <a:spcPts val="3220"/>
              </a:lnSpc>
              <a:spcBef>
                <a:spcPts val="0"/>
              </a:spcBef>
            </a:pPr>
            <a:endParaRPr lang="en-US"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2A71DF14-70BB-6C0E-E717-A91CCD07E33C}"/>
              </a:ext>
            </a:extLst>
          </p:cNvPr>
          <p:cNvCxnSpPr>
            <a:cxnSpLocks/>
          </p:cNvCxnSpPr>
          <p:nvPr/>
        </p:nvCxnSpPr>
        <p:spPr>
          <a:xfrm>
            <a:off x="0" y="2007921"/>
            <a:ext cx="4450080"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sp>
        <p:nvSpPr>
          <p:cNvPr id="3" name="Text Placeholder 4">
            <a:extLst>
              <a:ext uri="{FF2B5EF4-FFF2-40B4-BE49-F238E27FC236}">
                <a16:creationId xmlns:a16="http://schemas.microsoft.com/office/drawing/2014/main" id="{E560BC98-7CCF-1187-F6BF-C85341B5259A}"/>
              </a:ext>
            </a:extLst>
          </p:cNvPr>
          <p:cNvSpPr txBox="1">
            <a:spLocks/>
          </p:cNvSpPr>
          <p:nvPr/>
        </p:nvSpPr>
        <p:spPr>
          <a:xfrm>
            <a:off x="5351325" y="552517"/>
            <a:ext cx="6340802" cy="547032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40"/>
              </a:lnSpc>
            </a:pPr>
            <a:r>
              <a:rPr lang="en-US" sz="2200" dirty="0">
                <a:solidFill>
                  <a:srgbClr val="0C4659"/>
                </a:solidFill>
                <a:latin typeface="Calibri" panose="020F0502020204030204" pitchFamily="34" charset="0"/>
                <a:cs typeface="Calibri" panose="020F0502020204030204" pitchFamily="34" charset="0"/>
              </a:rPr>
              <a:t>Die EJTA arbeitet derzeit an mehreren internationalen Projekten, darunter </a:t>
            </a:r>
            <a:r>
              <a:rPr lang="en-US" sz="2200" b="1" dirty="0" err="1">
                <a:solidFill>
                  <a:srgbClr val="0C4659"/>
                </a:solidFill>
                <a:latin typeface="Calibri" panose="020F0502020204030204" pitchFamily="34" charset="0"/>
                <a:cs typeface="Calibri" panose="020F0502020204030204" pitchFamily="34" charset="0"/>
              </a:rPr>
              <a:t>Eurofactcheck</a:t>
            </a:r>
            <a:r>
              <a:rPr lang="en-US" sz="2200" b="1" dirty="0">
                <a:solidFill>
                  <a:srgbClr val="0C4659"/>
                </a:solidFill>
                <a:latin typeface="Calibri" panose="020F0502020204030204" pitchFamily="34" charset="0"/>
                <a:cs typeface="Calibri" panose="020F0502020204030204" pitchFamily="34" charset="0"/>
              </a:rPr>
              <a:t>. </a:t>
            </a:r>
            <a:r>
              <a:rPr lang="en-US" sz="2200" dirty="0">
                <a:solidFill>
                  <a:srgbClr val="0C4659"/>
                </a:solidFill>
                <a:latin typeface="Calibri" panose="020F0502020204030204" pitchFamily="34" charset="0"/>
                <a:cs typeface="Calibri" panose="020F0502020204030204" pitchFamily="34" charset="0"/>
              </a:rPr>
              <a:t>Im Rahmen dieses Projekts wurde eine spezifische Methodik zur Überprüfung von Informationen entwickelt. </a:t>
            </a:r>
          </a:p>
          <a:p>
            <a:pPr marL="0" indent="0">
              <a:lnSpc>
                <a:spcPts val="2340"/>
              </a:lnSpc>
            </a:pPr>
            <a:endParaRPr lang="en-US" sz="2200" dirty="0">
              <a:solidFill>
                <a:srgbClr val="0C4659"/>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endParaRPr>
          </a:p>
          <a:p>
            <a:pPr marL="0" indent="0">
              <a:lnSpc>
                <a:spcPts val="2340"/>
              </a:lnSpc>
            </a:pPr>
            <a:r>
              <a:rPr lang="en-US" sz="2200" dirty="0">
                <a:solidFill>
                  <a:srgbClr val="0C4659"/>
                </a:solidFill>
                <a:latin typeface="Calibri" panose="020F0502020204030204" pitchFamily="34" charset="0"/>
                <a:cs typeface="Calibri" panose="020F0502020204030204" pitchFamily="34" charset="0"/>
              </a:rPr>
              <a:t>Ein weiteres Projekt ist </a:t>
            </a:r>
            <a:r>
              <a:rPr lang="en-US" sz="2200" b="1" dirty="0">
                <a:solidFill>
                  <a:srgbClr val="0C4659"/>
                </a:solidFill>
                <a:latin typeface="Calibri" panose="020F0502020204030204" pitchFamily="34" charset="0"/>
                <a:cs typeface="Calibri" panose="020F0502020204030204" pitchFamily="34" charset="0"/>
              </a:rPr>
              <a:t>„Inclusive Journalism“, </a:t>
            </a:r>
            <a:r>
              <a:rPr lang="en-US" sz="2200" dirty="0">
                <a:solidFill>
                  <a:srgbClr val="0C4659"/>
                </a:solidFill>
                <a:latin typeface="Calibri" panose="020F0502020204030204" pitchFamily="34" charset="0"/>
                <a:cs typeface="Calibri" panose="020F0502020204030204" pitchFamily="34" charset="0"/>
              </a:rPr>
              <a:t>das auf einen Journalismus abzielt, der alle Stimmen in Konflikten berücksichtigt und seine soziale Verantwortung wahrnimmt. „Was sind die dringendsten Bedürfnisse von Journalismusausbildern, die im Jahr 2025 mit inklusivem Journalismus arbeiten?</a:t>
            </a:r>
          </a:p>
          <a:p>
            <a:pPr marL="0" indent="0">
              <a:lnSpc>
                <a:spcPts val="2340"/>
              </a:lnSpc>
            </a:pPr>
            <a:endParaRPr lang="en-US" sz="2200" dirty="0">
              <a:solidFill>
                <a:srgbClr val="0C4659"/>
              </a:solidFill>
              <a:latin typeface="Calibri" panose="020F0502020204030204" pitchFamily="34" charset="0"/>
              <a:cs typeface="Calibri" panose="020F0502020204030204" pitchFamily="34" charset="0"/>
            </a:endParaRPr>
          </a:p>
          <a:p>
            <a:pPr marL="0" indent="0">
              <a:lnSpc>
                <a:spcPts val="2340"/>
              </a:lnSpc>
            </a:pPr>
            <a:r>
              <a:rPr lang="en-US" sz="2200" dirty="0">
                <a:solidFill>
                  <a:srgbClr val="0C4659"/>
                </a:solidFill>
                <a:latin typeface="Calibri" panose="020F0502020204030204" pitchFamily="34" charset="0"/>
                <a:cs typeface="Calibri" panose="020F0502020204030204" pitchFamily="34" charset="0"/>
              </a:rPr>
              <a:t>Außerdem wurde eine Arbeitsgruppe zum Thema künstliche Intelligenz und Ausbildung für Journalisten ins Leben gerufen, die Empfehlungen für </a:t>
            </a:r>
            <a:r>
              <a:rPr lang="en-US" sz="2200" dirty="0" err="1">
                <a:solidFill>
                  <a:srgbClr val="0C4659"/>
                </a:solidFill>
                <a:latin typeface="Calibri" panose="020F0502020204030204" pitchFamily="34" charset="0"/>
                <a:cs typeface="Calibri" panose="020F0502020204030204" pitchFamily="34" charset="0"/>
              </a:rPr>
              <a:t>die Integration </a:t>
            </a:r>
            <a:r>
              <a:rPr lang="en-US" sz="2200" dirty="0">
                <a:solidFill>
                  <a:srgbClr val="0C4659"/>
                </a:solidFill>
                <a:latin typeface="Calibri" panose="020F0502020204030204" pitchFamily="34" charset="0"/>
                <a:cs typeface="Calibri" panose="020F0502020204030204" pitchFamily="34" charset="0"/>
              </a:rPr>
              <a:t>von KI in die journalistische Ausbildung gibt. Hier finden Sie weitere Informationen: </a:t>
            </a:r>
            <a:r>
              <a:rPr lang="en-US" sz="2200" dirty="0">
                <a:solidFill>
                  <a:srgbClr val="0C4659"/>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EJTA-Recommendations-for-AI-version-1.0-VDEF.pdf</a:t>
            </a:r>
          </a:p>
          <a:p>
            <a:pPr marL="0" indent="0">
              <a:lnSpc>
                <a:spcPts val="2340"/>
              </a:lnSpc>
            </a:pPr>
            <a:endParaRPr lang="en-US" sz="2200" dirty="0">
              <a:solidFill>
                <a:srgbClr val="0C4659"/>
              </a:solidFill>
              <a:latin typeface="Calibri" panose="020F0502020204030204" pitchFamily="34" charset="0"/>
              <a:cs typeface="Calibri" panose="020F0502020204030204" pitchFamily="34" charset="0"/>
            </a:endParaRPr>
          </a:p>
        </p:txBody>
      </p:sp>
      <p:pic>
        <p:nvPicPr>
          <p:cNvPr id="2" name="Graphic 1">
            <a:extLst>
              <a:ext uri="{FF2B5EF4-FFF2-40B4-BE49-F238E27FC236}">
                <a16:creationId xmlns:a16="http://schemas.microsoft.com/office/drawing/2014/main" id="{11F88F8F-5EC1-7AB3-97C3-27D17D16BA2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10899" y="2263953"/>
            <a:ext cx="6010481" cy="4041530"/>
          </a:xfrm>
          <a:prstGeom prst="rect">
            <a:avLst/>
          </a:prstGeom>
        </p:spPr>
      </p:pic>
      <p:pic>
        <p:nvPicPr>
          <p:cNvPr id="4" name="Picture 3">
            <a:extLst>
              <a:ext uri="{FF2B5EF4-FFF2-40B4-BE49-F238E27FC236}">
                <a16:creationId xmlns:a16="http://schemas.microsoft.com/office/drawing/2014/main" id="{69C820B5-D0FE-9CA8-5C1D-C512B0C5BF2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2241" y="3429000"/>
            <a:ext cx="4149080" cy="3168583"/>
          </a:xfrm>
          <a:prstGeom prst="rect">
            <a:avLst/>
          </a:prstGeom>
          <a:noFill/>
        </p:spPr>
      </p:pic>
      <p:sp>
        <p:nvSpPr>
          <p:cNvPr id="7" name="Rectangle 6">
            <a:extLst>
              <a:ext uri="{FF2B5EF4-FFF2-40B4-BE49-F238E27FC236}">
                <a16:creationId xmlns:a16="http://schemas.microsoft.com/office/drawing/2014/main" id="{A0C10D4B-E673-006F-D0F6-22F5BA27545A}"/>
              </a:ext>
            </a:extLst>
          </p:cNvPr>
          <p:cNvSpPr/>
          <p:nvPr/>
        </p:nvSpPr>
        <p:spPr>
          <a:xfrm>
            <a:off x="884302" y="3776343"/>
            <a:ext cx="2981687" cy="1947240"/>
          </a:xfrm>
          <a:prstGeom prst="rect">
            <a:avLst/>
          </a:prstGeom>
          <a:blipFill dpi="0" rotWithShape="1">
            <a:blip r:embed="rId7"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65595A4C-D734-4003-DF5D-771F2D59A936}"/>
              </a:ext>
            </a:extLst>
          </p:cNvPr>
          <p:cNvGrpSpPr/>
          <p:nvPr/>
        </p:nvGrpSpPr>
        <p:grpSpPr>
          <a:xfrm>
            <a:off x="3264202" y="4031049"/>
            <a:ext cx="1490679" cy="1364677"/>
            <a:chOff x="4593241" y="5569947"/>
            <a:chExt cx="1677287" cy="1535512"/>
          </a:xfrm>
        </p:grpSpPr>
        <p:sp>
          <p:nvSpPr>
            <p:cNvPr id="10" name="Oval 9">
              <a:extLst>
                <a:ext uri="{FF2B5EF4-FFF2-40B4-BE49-F238E27FC236}">
                  <a16:creationId xmlns:a16="http://schemas.microsoft.com/office/drawing/2014/main" id="{3CE7F7A1-0287-85C0-28F0-263B8DF6A924}"/>
                </a:ext>
              </a:extLst>
            </p:cNvPr>
            <p:cNvSpPr/>
            <p:nvPr/>
          </p:nvSpPr>
          <p:spPr>
            <a:xfrm>
              <a:off x="4664129" y="5569947"/>
              <a:ext cx="1535512" cy="1535512"/>
            </a:xfrm>
            <a:prstGeom prst="ellipse">
              <a:avLst/>
            </a:prstGeom>
            <a:solidFill>
              <a:srgbClr val="2B9B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1" name="Rectangle: Rounded Corners 13">
              <a:extLst>
                <a:ext uri="{FF2B5EF4-FFF2-40B4-BE49-F238E27FC236}">
                  <a16:creationId xmlns:a16="http://schemas.microsoft.com/office/drawing/2014/main" id="{1AE5A490-91FB-8DB5-38FE-6AB261A279F1}"/>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Zum Anzeigen hier klicken</a:t>
              </a:r>
              <a:endParaRPr lang="en-IE"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0517947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18509-EC9E-CF6C-A775-D4DE2210B9D8}"/>
            </a:ext>
          </a:extLst>
        </p:cNvPr>
        <p:cNvGrpSpPr/>
        <p:nvPr/>
      </p:nvGrpSpPr>
      <p:grpSpPr>
        <a:xfrm>
          <a:off x="0" y="0"/>
          <a:ext cx="0" cy="0"/>
          <a:chOff x="0" y="0"/>
          <a:chExt cx="0" cy="0"/>
        </a:xfrm>
      </p:grpSpPr>
      <p:sp>
        <p:nvSpPr>
          <p:cNvPr id="13" name="Text Placeholder 5">
            <a:extLst>
              <a:ext uri="{FF2B5EF4-FFF2-40B4-BE49-F238E27FC236}">
                <a16:creationId xmlns:a16="http://schemas.microsoft.com/office/drawing/2014/main" id="{BC50D4D3-1119-D681-4E12-0BACC63BBA63}"/>
              </a:ext>
            </a:extLst>
          </p:cNvPr>
          <p:cNvSpPr>
            <a:spLocks noGrp="1"/>
          </p:cNvSpPr>
          <p:nvPr>
            <p:ph type="body" sz="quarter" idx="18"/>
          </p:nvPr>
        </p:nvSpPr>
        <p:spPr>
          <a:xfrm>
            <a:off x="675020" y="3587710"/>
            <a:ext cx="3054298" cy="1049221"/>
          </a:xfrm>
        </p:spPr>
        <p:txBody>
          <a:bodyPr/>
          <a:lstStyle/>
          <a:p>
            <a:pPr lvl="0">
              <a:lnSpc>
                <a:spcPts val="2580"/>
              </a:lnSpc>
            </a:pPr>
            <a:r>
              <a:rPr lang="en-US" sz="2000" dirty="0"/>
              <a:t>Wissenschaftliche Forschung zu Trends bei der Einflussnahme durch digitale Medien und bei Falschinformationen</a:t>
            </a:r>
          </a:p>
          <a:p>
            <a:pPr lvl="0">
              <a:lnSpc>
                <a:spcPts val="2580"/>
              </a:lnSpc>
            </a:pPr>
            <a:endParaRPr lang="en-US" sz="2000" dirty="0"/>
          </a:p>
          <a:p>
            <a:pPr lvl="0">
              <a:lnSpc>
                <a:spcPts val="2580"/>
              </a:lnSpc>
            </a:pPr>
            <a:endParaRPr lang="en-US" sz="2000" dirty="0"/>
          </a:p>
          <a:p>
            <a:pPr>
              <a:lnSpc>
                <a:spcPts val="2580"/>
              </a:lnSpc>
            </a:pPr>
            <a:endParaRPr lang="en-US" sz="2000" dirty="0"/>
          </a:p>
        </p:txBody>
      </p:sp>
      <p:sp>
        <p:nvSpPr>
          <p:cNvPr id="14" name="Text Placeholder 7">
            <a:extLst>
              <a:ext uri="{FF2B5EF4-FFF2-40B4-BE49-F238E27FC236}">
                <a16:creationId xmlns:a16="http://schemas.microsoft.com/office/drawing/2014/main" id="{BE50BE4D-58DB-4C2B-C453-79905C80022D}"/>
              </a:ext>
            </a:extLst>
          </p:cNvPr>
          <p:cNvSpPr txBox="1">
            <a:spLocks/>
          </p:cNvSpPr>
          <p:nvPr/>
        </p:nvSpPr>
        <p:spPr>
          <a:xfrm>
            <a:off x="4291496" y="234227"/>
            <a:ext cx="6211748" cy="13956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ts val="3580"/>
              </a:lnSpc>
              <a:spcBef>
                <a:spcPts val="0"/>
              </a:spcBef>
              <a:defRPr/>
            </a:pPr>
            <a:r>
              <a:rPr lang="en-IE" sz="3200" b="1" dirty="0">
                <a:latin typeface="Calibri" panose="020F0502020204030204" pitchFamily="34" charset="0"/>
                <a:cs typeface="Calibri" panose="020F0502020204030204" pitchFamily="34" charset="0"/>
              </a:rPr>
              <a:t>Den Einfluss digitaler Medien und Desinformation durch Forschung verstehen</a:t>
            </a:r>
          </a:p>
          <a:p>
            <a:pPr marL="0" indent="0" defTabSz="777514">
              <a:lnSpc>
                <a:spcPts val="3580"/>
              </a:lnSpc>
              <a:spcBef>
                <a:spcPts val="0"/>
              </a:spcBef>
              <a:defRPr/>
            </a:pPr>
            <a:endParaRPr lang="en-IE" sz="3200" dirty="0">
              <a:latin typeface="Calibri" panose="020F0502020204030204" pitchFamily="34" charset="0"/>
              <a:cs typeface="Calibri" panose="020F0502020204030204" pitchFamily="34" charset="0"/>
            </a:endParaRPr>
          </a:p>
        </p:txBody>
      </p:sp>
      <p:cxnSp>
        <p:nvCxnSpPr>
          <p:cNvPr id="15" name="Straight Connector 14">
            <a:extLst>
              <a:ext uri="{FF2B5EF4-FFF2-40B4-BE49-F238E27FC236}">
                <a16:creationId xmlns:a16="http://schemas.microsoft.com/office/drawing/2014/main" id="{9B401F4F-04E1-C56E-3FD4-3D00C9F4422B}"/>
              </a:ext>
            </a:extLst>
          </p:cNvPr>
          <p:cNvCxnSpPr>
            <a:cxnSpLocks/>
          </p:cNvCxnSpPr>
          <p:nvPr/>
        </p:nvCxnSpPr>
        <p:spPr>
          <a:xfrm>
            <a:off x="4163336" y="1884221"/>
            <a:ext cx="7246904"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6" name="Text Placeholder 7">
            <a:extLst>
              <a:ext uri="{FF2B5EF4-FFF2-40B4-BE49-F238E27FC236}">
                <a16:creationId xmlns:a16="http://schemas.microsoft.com/office/drawing/2014/main" id="{4D59F8FA-BAA8-93B5-65E5-08E653CDB529}"/>
              </a:ext>
            </a:extLst>
          </p:cNvPr>
          <p:cNvSpPr txBox="1">
            <a:spLocks/>
          </p:cNvSpPr>
          <p:nvPr/>
        </p:nvSpPr>
        <p:spPr>
          <a:xfrm>
            <a:off x="4312091" y="2231811"/>
            <a:ext cx="7273534" cy="39472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40"/>
              </a:lnSpc>
              <a:spcBef>
                <a:spcPts val="0"/>
              </a:spcBef>
              <a:buClr>
                <a:srgbClr val="2B9B9F"/>
              </a:buClr>
            </a:pPr>
            <a:r>
              <a:rPr lang="en-US" sz="2000" dirty="0">
                <a:latin typeface="Calibri" panose="020F0502020204030204" pitchFamily="34" charset="0"/>
                <a:cs typeface="Calibri" panose="020F0502020204030204" pitchFamily="34" charset="0"/>
              </a:rPr>
              <a:t>Eine weitere wichtige Rolle der Universitäten ist die akademische Forschung. Forschung ist wichtig, um die Trends und Auswirkungen digitaler Medien auf die Gesellschaft zu verstehen, darunter:</a:t>
            </a:r>
          </a:p>
          <a:p>
            <a:pPr marL="0" indent="0">
              <a:lnSpc>
                <a:spcPts val="2340"/>
              </a:lnSpc>
              <a:spcBef>
                <a:spcPts val="0"/>
              </a:spcBef>
              <a:buClr>
                <a:srgbClr val="2B9B9F"/>
              </a:buClr>
            </a:pPr>
            <a:endParaRPr lang="en-US" sz="2000" dirty="0">
              <a:latin typeface="Calibri" panose="020F0502020204030204" pitchFamily="34" charset="0"/>
              <a:cs typeface="Calibri" panose="020F0502020204030204" pitchFamily="34" charset="0"/>
            </a:endParaRPr>
          </a:p>
          <a:p>
            <a:pPr marL="342900" indent="-342900">
              <a:lnSpc>
                <a:spcPts val="2340"/>
              </a:lnSpc>
              <a:spcBef>
                <a:spcPts val="0"/>
              </a:spcBef>
              <a:buClr>
                <a:srgbClr val="2B9B9F"/>
              </a:buClr>
              <a:buFont typeface="Arial" panose="020B0604020202020204" pitchFamily="34" charset="0"/>
              <a:buChar char="•"/>
            </a:pPr>
            <a:r>
              <a:rPr lang="en-US" sz="2000" dirty="0">
                <a:latin typeface="Calibri" panose="020F0502020204030204" pitchFamily="34" charset="0"/>
                <a:cs typeface="Calibri" panose="020F0502020204030204" pitchFamily="34" charset="0"/>
              </a:rPr>
              <a:t>Ermittlung von Trends bei Falschinformationen, Desinformation und digitalem Verhalten</a:t>
            </a:r>
          </a:p>
          <a:p>
            <a:pPr marL="342900" indent="-342900">
              <a:lnSpc>
                <a:spcPts val="2340"/>
              </a:lnSpc>
              <a:spcBef>
                <a:spcPts val="0"/>
              </a:spcBef>
              <a:buClr>
                <a:srgbClr val="2B9B9F"/>
              </a:buClr>
              <a:buFont typeface="Arial" panose="020B0604020202020204" pitchFamily="34" charset="0"/>
              <a:buChar char="•"/>
            </a:pPr>
            <a:r>
              <a:rPr lang="en-US" sz="2000" dirty="0">
                <a:latin typeface="Calibri" panose="020F0502020204030204" pitchFamily="34" charset="0"/>
                <a:cs typeface="Calibri" panose="020F0502020204030204" pitchFamily="34" charset="0"/>
              </a:rPr>
              <a:t>Bewertung von Programmen zur Medienkompetenz</a:t>
            </a:r>
          </a:p>
          <a:p>
            <a:pPr marL="342900" indent="-342900">
              <a:lnSpc>
                <a:spcPts val="2340"/>
              </a:lnSpc>
              <a:spcBef>
                <a:spcPts val="0"/>
              </a:spcBef>
              <a:buClr>
                <a:srgbClr val="2B9B9F"/>
              </a:buClr>
              <a:buFont typeface="Arial" panose="020B0604020202020204" pitchFamily="34" charset="0"/>
              <a:buChar char="•"/>
            </a:pPr>
            <a:r>
              <a:rPr lang="en-US" sz="2000" dirty="0">
                <a:latin typeface="Calibri" panose="020F0502020204030204" pitchFamily="34" charset="0"/>
                <a:cs typeface="Calibri" panose="020F0502020204030204" pitchFamily="34" charset="0"/>
              </a:rPr>
              <a:t>Einflüsse auf Politik und Lehrplangestaltung</a:t>
            </a:r>
          </a:p>
          <a:p>
            <a:pPr marL="342900" indent="-342900">
              <a:lnSpc>
                <a:spcPts val="2340"/>
              </a:lnSpc>
              <a:spcBef>
                <a:spcPts val="0"/>
              </a:spcBef>
              <a:buClr>
                <a:srgbClr val="2B9B9F"/>
              </a:buClr>
              <a:buFont typeface="Arial" panose="020B0604020202020204" pitchFamily="34" charset="0"/>
              <a:buChar char="•"/>
            </a:pPr>
            <a:r>
              <a:rPr lang="en-US" sz="2000" dirty="0">
                <a:latin typeface="Calibri" panose="020F0502020204030204" pitchFamily="34" charset="0"/>
                <a:cs typeface="Calibri" panose="020F0502020204030204" pitchFamily="34" charset="0"/>
              </a:rPr>
              <a:t>Erforschung ethischer Dimensionen der digitalen Teilhabe</a:t>
            </a:r>
          </a:p>
          <a:p>
            <a:pPr marL="0" indent="0">
              <a:lnSpc>
                <a:spcPts val="2340"/>
              </a:lnSpc>
              <a:spcBef>
                <a:spcPts val="0"/>
              </a:spcBef>
              <a:buClr>
                <a:srgbClr val="2B9B9F"/>
              </a:buClr>
            </a:pPr>
            <a:endParaRPr lang="en-US" sz="2000" b="0" i="0" u="sng" strike="noStrike" cap="none" dirty="0">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endParaRPr>
          </a:p>
        </p:txBody>
      </p:sp>
      <p:sp>
        <p:nvSpPr>
          <p:cNvPr id="17" name="Text Placeholder 6">
            <a:extLst>
              <a:ext uri="{FF2B5EF4-FFF2-40B4-BE49-F238E27FC236}">
                <a16:creationId xmlns:a16="http://schemas.microsoft.com/office/drawing/2014/main" id="{D6D729DE-05EC-A23D-C97F-363CD9D63FBC}"/>
              </a:ext>
            </a:extLst>
          </p:cNvPr>
          <p:cNvSpPr>
            <a:spLocks noGrp="1"/>
          </p:cNvSpPr>
          <p:nvPr>
            <p:ph type="body" sz="quarter" idx="19"/>
          </p:nvPr>
        </p:nvSpPr>
        <p:spPr>
          <a:xfrm>
            <a:off x="606375" y="2392164"/>
            <a:ext cx="3122943" cy="385564"/>
          </a:xfrm>
        </p:spPr>
        <p:txBody>
          <a:bodyPr/>
          <a:lstStyle/>
          <a:p>
            <a:r>
              <a:rPr lang="en-US" sz="2400" dirty="0"/>
              <a:t>Schwerpunktbereich 3 </a:t>
            </a:r>
          </a:p>
        </p:txBody>
      </p:sp>
      <p:pic>
        <p:nvPicPr>
          <p:cNvPr id="3" name="Google Shape;691;p49" title="collaboration.jpg">
            <a:extLst>
              <a:ext uri="{FF2B5EF4-FFF2-40B4-BE49-F238E27FC236}">
                <a16:creationId xmlns:a16="http://schemas.microsoft.com/office/drawing/2014/main" id="{D925544B-7121-D498-6AF3-FB9FC6CB5DBF}"/>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91600" y="0"/>
            <a:ext cx="3423163" cy="2231811"/>
          </a:xfrm>
          <a:prstGeom prst="rect">
            <a:avLst/>
          </a:prstGeom>
          <a:noFill/>
          <a:ln>
            <a:noFill/>
          </a:ln>
        </p:spPr>
      </p:pic>
      <p:pic>
        <p:nvPicPr>
          <p:cNvPr id="4" name="Google Shape;615;p41">
            <a:extLst>
              <a:ext uri="{FF2B5EF4-FFF2-40B4-BE49-F238E27FC236}">
                <a16:creationId xmlns:a16="http://schemas.microsoft.com/office/drawing/2014/main" id="{8667D025-407B-090A-1924-08CC27DAE164}"/>
              </a:ext>
            </a:extLst>
          </p:cNvPr>
          <p:cNvPicPr preferRelativeResize="0"/>
          <p:nvPr/>
        </p:nvPicPr>
        <p:blipFill rotWithShape="1">
          <a:blip r:embed="rId5">
            <a:alphaModFix/>
          </a:blip>
          <a:srcRect/>
          <a:stretch/>
        </p:blipFill>
        <p:spPr>
          <a:xfrm>
            <a:off x="781760" y="1435100"/>
            <a:ext cx="2642841" cy="876887"/>
          </a:xfrm>
          <a:prstGeom prst="rect">
            <a:avLst/>
          </a:prstGeom>
          <a:noFill/>
          <a:ln>
            <a:noFill/>
          </a:ln>
        </p:spPr>
      </p:pic>
    </p:spTree>
    <p:extLst>
      <p:ext uri="{BB962C8B-B14F-4D97-AF65-F5344CB8AC3E}">
        <p14:creationId xmlns:p14="http://schemas.microsoft.com/office/powerpoint/2010/main" val="2270151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1571F-8502-E5FC-543E-0F591A4DA757}"/>
            </a:ext>
          </a:extLst>
        </p:cNvPr>
        <p:cNvGrpSpPr/>
        <p:nvPr/>
      </p:nvGrpSpPr>
      <p:grpSpPr>
        <a:xfrm>
          <a:off x="0" y="0"/>
          <a:ext cx="0" cy="0"/>
          <a:chOff x="0" y="0"/>
          <a:chExt cx="0" cy="0"/>
        </a:xfrm>
      </p:grpSpPr>
      <p:sp>
        <p:nvSpPr>
          <p:cNvPr id="12" name="Text Placeholder 4">
            <a:extLst>
              <a:ext uri="{FF2B5EF4-FFF2-40B4-BE49-F238E27FC236}">
                <a16:creationId xmlns:a16="http://schemas.microsoft.com/office/drawing/2014/main" id="{308668EB-A98C-FAC3-939B-D870A1EECD5C}"/>
              </a:ext>
            </a:extLst>
          </p:cNvPr>
          <p:cNvSpPr txBox="1">
            <a:spLocks/>
          </p:cNvSpPr>
          <p:nvPr/>
        </p:nvSpPr>
        <p:spPr>
          <a:xfrm>
            <a:off x="4707466" y="541867"/>
            <a:ext cx="6830753" cy="575732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spcAft>
                <a:spcPts val="1000"/>
              </a:spcAft>
              <a:buClr>
                <a:srgbClr val="EC7C69"/>
              </a:buClr>
            </a:pPr>
            <a:r>
              <a:rPr lang="en-GB" sz="2000" dirty="0">
                <a:solidFill>
                  <a:srgbClr val="0C4659"/>
                </a:solidFill>
              </a:rPr>
              <a:t>Ein Mechanismus zur </a:t>
            </a:r>
            <a:r>
              <a:rPr lang="en-GB" sz="2000" b="1" dirty="0">
                <a:solidFill>
                  <a:srgbClr val="0C4659"/>
                </a:solidFill>
              </a:rPr>
              <a:t>Bekämpfung digitaler Desinformation </a:t>
            </a:r>
            <a:r>
              <a:rPr lang="en-GB" sz="2000" dirty="0">
                <a:solidFill>
                  <a:srgbClr val="0C4659"/>
                </a:solidFill>
              </a:rPr>
              <a:t>und zur Stärkung der Gatekeeping-Funktion der Medien, der das Vertrauen in den Journalismus und dessen Genauigkeit gewährleistet. </a:t>
            </a:r>
          </a:p>
          <a:p>
            <a:pPr indent="0">
              <a:lnSpc>
                <a:spcPts val="2340"/>
              </a:lnSpc>
              <a:spcAft>
                <a:spcPts val="1000"/>
              </a:spcAft>
              <a:buClr>
                <a:srgbClr val="EC7C69"/>
              </a:buClr>
            </a:pPr>
            <a:endParaRPr lang="en-GB" sz="2000" dirty="0">
              <a:solidFill>
                <a:srgbClr val="0C4659"/>
              </a:solidFill>
            </a:endParaRPr>
          </a:p>
          <a:p>
            <a:pPr indent="0">
              <a:lnSpc>
                <a:spcPts val="2340"/>
              </a:lnSpc>
              <a:spcAft>
                <a:spcPts val="1000"/>
              </a:spcAft>
              <a:buClr>
                <a:srgbClr val="EC7C69"/>
              </a:buClr>
            </a:pPr>
            <a:r>
              <a:rPr lang="en-GB" sz="2000" dirty="0">
                <a:solidFill>
                  <a:srgbClr val="0C4659"/>
                </a:solidFill>
              </a:rPr>
              <a:t>Er umfasst freiwillige Richtlinien und ethische Standards, die von Medienfachleuten festgelegt werden, anstatt von der Regierung auferlegter Vorschriften</a:t>
            </a:r>
          </a:p>
          <a:p>
            <a:pPr indent="0">
              <a:lnSpc>
                <a:spcPts val="2340"/>
              </a:lnSpc>
              <a:spcAft>
                <a:spcPts val="1000"/>
              </a:spcAft>
              <a:buClr>
                <a:srgbClr val="EC7C69"/>
              </a:buClr>
            </a:pPr>
            <a:endParaRPr lang="en-GB" sz="2000" dirty="0">
              <a:solidFill>
                <a:srgbClr val="0C4659"/>
              </a:solidFill>
            </a:endParaRPr>
          </a:p>
          <a:p>
            <a:pPr indent="0">
              <a:lnSpc>
                <a:spcPts val="2340"/>
              </a:lnSpc>
              <a:spcAft>
                <a:spcPts val="1000"/>
              </a:spcAft>
              <a:buClr>
                <a:srgbClr val="EC7C69"/>
              </a:buClr>
            </a:pPr>
            <a:endParaRPr lang="en-GB" sz="2000" dirty="0">
              <a:solidFill>
                <a:srgbClr val="0C4659"/>
              </a:solidFill>
            </a:endParaRPr>
          </a:p>
          <a:p>
            <a:pPr indent="0">
              <a:lnSpc>
                <a:spcPts val="2340"/>
              </a:lnSpc>
              <a:spcAft>
                <a:spcPts val="1000"/>
              </a:spcAft>
              <a:buClr>
                <a:srgbClr val="EC7C69"/>
              </a:buClr>
            </a:pPr>
            <a:r>
              <a:rPr lang="en-GB" sz="2000" b="1" dirty="0">
                <a:solidFill>
                  <a:srgbClr val="EE4F27"/>
                </a:solidFill>
              </a:rPr>
              <a:t>Bestandteile der  Selbstregulierung der Medien: </a:t>
            </a:r>
          </a:p>
          <a:p>
            <a:pPr marL="342900" lvl="0" indent="-342900">
              <a:lnSpc>
                <a:spcPts val="2340"/>
              </a:lnSpc>
              <a:spcAft>
                <a:spcPts val="1000"/>
              </a:spcAft>
              <a:buClr>
                <a:srgbClr val="EC7C69"/>
              </a:buClr>
              <a:buFont typeface="Arial" panose="020B0604020202020204" pitchFamily="34" charset="0"/>
              <a:buChar char="•"/>
            </a:pPr>
            <a:r>
              <a:rPr lang="en-GB" sz="2000" dirty="0">
                <a:solidFill>
                  <a:srgbClr val="0C4659"/>
                </a:solidFill>
              </a:rPr>
              <a:t>ein Verhaltenskodex </a:t>
            </a:r>
          </a:p>
          <a:p>
            <a:pPr marL="342900" lvl="0" indent="-342900">
              <a:lnSpc>
                <a:spcPts val="2340"/>
              </a:lnSpc>
              <a:spcAft>
                <a:spcPts val="1000"/>
              </a:spcAft>
              <a:buClr>
                <a:srgbClr val="EC7C69"/>
              </a:buClr>
              <a:buFont typeface="Arial" panose="020B0604020202020204" pitchFamily="34" charset="0"/>
              <a:buChar char="•"/>
            </a:pPr>
            <a:r>
              <a:rPr lang="en-GB" sz="2000" dirty="0">
                <a:solidFill>
                  <a:srgbClr val="0C4659"/>
                </a:solidFill>
              </a:rPr>
              <a:t>ein Gremium, in der Regel ein Rat und/oder ein Ombudsmann </a:t>
            </a:r>
          </a:p>
          <a:p>
            <a:pPr lvl="0" indent="0">
              <a:lnSpc>
                <a:spcPts val="2340"/>
              </a:lnSpc>
              <a:spcAft>
                <a:spcPts val="1000"/>
              </a:spcAft>
              <a:buClr>
                <a:srgbClr val="EC7C69"/>
              </a:buClr>
            </a:pPr>
            <a:endParaRPr lang="en-GB" sz="2000" dirty="0">
              <a:solidFill>
                <a:srgbClr val="0C4659"/>
              </a:solidFill>
            </a:endParaRPr>
          </a:p>
        </p:txBody>
      </p:sp>
      <p:sp>
        <p:nvSpPr>
          <p:cNvPr id="5" name="Text Placeholder 3">
            <a:extLst>
              <a:ext uri="{FF2B5EF4-FFF2-40B4-BE49-F238E27FC236}">
                <a16:creationId xmlns:a16="http://schemas.microsoft.com/office/drawing/2014/main" id="{5420CFFA-D469-1346-FA18-4366EC93D761}"/>
              </a:ext>
            </a:extLst>
          </p:cNvPr>
          <p:cNvSpPr txBox="1">
            <a:spLocks/>
          </p:cNvSpPr>
          <p:nvPr/>
        </p:nvSpPr>
        <p:spPr>
          <a:xfrm>
            <a:off x="653780" y="472365"/>
            <a:ext cx="3420162"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3200" dirty="0"/>
              <a:t>Einleitung: Was ist Medien-Selbstregulierung?</a:t>
            </a:r>
          </a:p>
          <a:p>
            <a:pPr>
              <a:lnSpc>
                <a:spcPts val="3720"/>
              </a:lnSpc>
            </a:pPr>
            <a:endParaRPr lang="en-US" sz="3200" dirty="0"/>
          </a:p>
          <a:p>
            <a:pPr>
              <a:lnSpc>
                <a:spcPts val="3720"/>
              </a:lnSpc>
            </a:pPr>
            <a:endParaRPr lang="en-US" sz="3200" dirty="0"/>
          </a:p>
          <a:p>
            <a:pPr>
              <a:lnSpc>
                <a:spcPts val="3720"/>
              </a:lnSpc>
            </a:pPr>
            <a:endParaRPr lang="en-US" sz="3200" dirty="0"/>
          </a:p>
        </p:txBody>
      </p:sp>
      <p:cxnSp>
        <p:nvCxnSpPr>
          <p:cNvPr id="6" name="Straight Connector 5">
            <a:extLst>
              <a:ext uri="{FF2B5EF4-FFF2-40B4-BE49-F238E27FC236}">
                <a16:creationId xmlns:a16="http://schemas.microsoft.com/office/drawing/2014/main" id="{170569B8-6A56-9C31-79FE-E35BDF56043E}"/>
              </a:ext>
            </a:extLst>
          </p:cNvPr>
          <p:cNvCxnSpPr>
            <a:cxnSpLocks/>
          </p:cNvCxnSpPr>
          <p:nvPr/>
        </p:nvCxnSpPr>
        <p:spPr>
          <a:xfrm>
            <a:off x="0" y="2151876"/>
            <a:ext cx="4073942"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F1C9B345-FDC2-1AB5-EFB4-D5173FE0AB5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1619777" y="2685359"/>
            <a:ext cx="6010481" cy="4041530"/>
          </a:xfrm>
          <a:prstGeom prst="rect">
            <a:avLst/>
          </a:prstGeom>
        </p:spPr>
      </p:pic>
    </p:spTree>
    <p:extLst>
      <p:ext uri="{BB962C8B-B14F-4D97-AF65-F5344CB8AC3E}">
        <p14:creationId xmlns:p14="http://schemas.microsoft.com/office/powerpoint/2010/main" val="8276011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BFF0D-C474-B97F-3AD5-A89E973A7E9E}"/>
            </a:ext>
          </a:extLst>
        </p:cNvPr>
        <p:cNvGrpSpPr/>
        <p:nvPr/>
      </p:nvGrpSpPr>
      <p:grpSpPr>
        <a:xfrm>
          <a:off x="0" y="0"/>
          <a:ext cx="0" cy="0"/>
          <a:chOff x="0" y="0"/>
          <a:chExt cx="0" cy="0"/>
        </a:xfrm>
      </p:grpSpPr>
      <p:sp>
        <p:nvSpPr>
          <p:cNvPr id="5" name="Text Placeholder 3">
            <a:extLst>
              <a:ext uri="{FF2B5EF4-FFF2-40B4-BE49-F238E27FC236}">
                <a16:creationId xmlns:a16="http://schemas.microsoft.com/office/drawing/2014/main" id="{DB5CA70C-C521-5796-005F-2BDCD68C509E}"/>
              </a:ext>
            </a:extLst>
          </p:cNvPr>
          <p:cNvSpPr txBox="1">
            <a:spLocks/>
          </p:cNvSpPr>
          <p:nvPr/>
        </p:nvSpPr>
        <p:spPr>
          <a:xfrm>
            <a:off x="653782" y="552517"/>
            <a:ext cx="3212208"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220"/>
              </a:lnSpc>
              <a:spcBef>
                <a:spcPts val="0"/>
              </a:spcBef>
            </a:pPr>
            <a:r>
              <a:rPr lang="en-US" sz="2400" dirty="0">
                <a:latin typeface="Calibri" panose="020F0502020204030204" pitchFamily="34" charset="0"/>
                <a:cs typeface="Calibri" panose="020F0502020204030204" pitchFamily="34" charset="0"/>
              </a:rPr>
              <a:t>Das Reuters-Institut für Journalismusforschung</a:t>
            </a:r>
          </a:p>
          <a:p>
            <a:pPr>
              <a:lnSpc>
                <a:spcPts val="3220"/>
              </a:lnSpc>
              <a:spcBef>
                <a:spcPts val="0"/>
              </a:spcBef>
            </a:pPr>
            <a:endParaRPr lang="en-US" sz="2400"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D4F69065-CC73-56B3-0BED-1FE8CB2BBCEA}"/>
              </a:ext>
            </a:extLst>
          </p:cNvPr>
          <p:cNvCxnSpPr>
            <a:cxnSpLocks/>
          </p:cNvCxnSpPr>
          <p:nvPr/>
        </p:nvCxnSpPr>
        <p:spPr>
          <a:xfrm>
            <a:off x="0" y="2410257"/>
            <a:ext cx="3865989"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sp>
        <p:nvSpPr>
          <p:cNvPr id="3" name="Text Placeholder 4">
            <a:extLst>
              <a:ext uri="{FF2B5EF4-FFF2-40B4-BE49-F238E27FC236}">
                <a16:creationId xmlns:a16="http://schemas.microsoft.com/office/drawing/2014/main" id="{17B11F28-FC71-34D4-8279-8C28266694DA}"/>
              </a:ext>
            </a:extLst>
          </p:cNvPr>
          <p:cNvSpPr txBox="1">
            <a:spLocks/>
          </p:cNvSpPr>
          <p:nvPr/>
        </p:nvSpPr>
        <p:spPr>
          <a:xfrm>
            <a:off x="4938235" y="552517"/>
            <a:ext cx="6404596" cy="547032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pPr>
            <a:r>
              <a:rPr lang="en-US" sz="1600" dirty="0">
                <a:solidFill>
                  <a:srgbClr val="0C4659"/>
                </a:solidFill>
                <a:latin typeface="Calibri" panose="020F0502020204030204" pitchFamily="34" charset="0"/>
                <a:cs typeface="Calibri" panose="020F0502020204030204" pitchFamily="34" charset="0"/>
              </a:rPr>
              <a:t>Das Reuters-Institut für Journalismusforschung ist beispielsweise Teil der Universität Oxford. Es führt eingehende Studien zu Falschinformationen und zum Konsum digitaler Nachrichten durch. Das Institut hat es sich zur Aufgabe gemacht, die Zukunft des Journalismus durch weltweite Forschung, Debatten und Engagement mitzugestalten. Durch die Verbindung von Praxis und Forschung fördert das Institut den internationalen Dialog und rüstet Journalisten, Redakteure und Medienverantwortliche dafür aus, sich in einer sich rasch wandelnden Medienlandschaft zurechtzufinden. Sein Ziel ist es, die Entwicklung eines nachhaltigen, qualitativ hochwertigen Journalismus zu unterstützen. </a:t>
            </a:r>
          </a:p>
          <a:p>
            <a:pPr indent="0">
              <a:lnSpc>
                <a:spcPts val="2340"/>
              </a:lnSpc>
            </a:pPr>
            <a:endParaRPr lang="en-US" sz="1600" dirty="0">
              <a:solidFill>
                <a:srgbClr val="0C4659"/>
              </a:solidFill>
              <a:latin typeface="Calibri" panose="020F0502020204030204" pitchFamily="34" charset="0"/>
              <a:cs typeface="Calibri" panose="020F0502020204030204" pitchFamily="34" charset="0"/>
            </a:endParaRPr>
          </a:p>
          <a:p>
            <a:pPr indent="0">
              <a:lnSpc>
                <a:spcPts val="2340"/>
              </a:lnSpc>
            </a:pPr>
            <a:r>
              <a:rPr lang="en-US" sz="1800" b="1" dirty="0">
                <a:solidFill>
                  <a:srgbClr val="F54905"/>
                </a:solidFill>
                <a:latin typeface="Calibri" panose="020F0502020204030204" pitchFamily="34" charset="0"/>
                <a:cs typeface="Calibri" panose="020F0502020204030204" pitchFamily="34" charset="0"/>
              </a:rPr>
              <a:t>Kern</a:t>
            </a:r>
            <a:r>
              <a:rPr lang="en-US" sz="1800" b="1" dirty="0" err="1">
                <a:solidFill>
                  <a:srgbClr val="F54905"/>
                </a:solidFill>
                <a:latin typeface="Calibri" panose="020F0502020204030204" pitchFamily="34" charset="0"/>
                <a:cs typeface="Calibri" panose="020F0502020204030204" pitchFamily="34" charset="0"/>
              </a:rPr>
              <a:t>programme</a:t>
            </a:r>
            <a:endParaRPr lang="en-US" sz="1800" b="1" dirty="0">
              <a:solidFill>
                <a:srgbClr val="F54905"/>
              </a:solidFill>
              <a:latin typeface="Calibri" panose="020F0502020204030204" pitchFamily="34" charset="0"/>
              <a:cs typeface="Calibri" panose="020F0502020204030204" pitchFamily="34" charset="0"/>
            </a:endParaRPr>
          </a:p>
          <a:p>
            <a:pPr indent="0"/>
            <a:r>
              <a:rPr lang="en-US" sz="700" b="1" dirty="0">
                <a:solidFill>
                  <a:srgbClr val="F54905"/>
                </a:solidFill>
                <a:latin typeface="Calibri" panose="020F0502020204030204" pitchFamily="34" charset="0"/>
                <a:cs typeface="Calibri" panose="020F0502020204030204" pitchFamily="34" charset="0"/>
              </a:rPr>
              <a:t> </a:t>
            </a:r>
          </a:p>
          <a:p>
            <a:pPr marL="342900" indent="-342900">
              <a:lnSpc>
                <a:spcPts val="2340"/>
              </a:lnSpc>
              <a:buClr>
                <a:srgbClr val="2B9B9F"/>
              </a:buClr>
              <a:buFont typeface="Arial" panose="020B0604020202020204" pitchFamily="34" charset="0"/>
              <a:buChar char="•"/>
            </a:pPr>
            <a:r>
              <a:rPr lang="en-US" sz="1600" dirty="0">
                <a:solidFill>
                  <a:srgbClr val="0C4659"/>
                </a:solidFill>
                <a:latin typeface="Calibri" panose="020F0502020204030204" pitchFamily="34" charset="0"/>
                <a:cs typeface="Calibri" panose="020F0502020204030204" pitchFamily="34" charset="0"/>
              </a:rPr>
              <a:t>Das Journalist Fellowship bietet Journalisten in der Mitte ihrer Karriere ein forschungsorientiertes Sabbatical in Oxford. </a:t>
            </a:r>
          </a:p>
          <a:p>
            <a:pPr marL="342900" indent="-342900">
              <a:lnSpc>
                <a:spcPts val="2340"/>
              </a:lnSpc>
              <a:buClr>
                <a:srgbClr val="2B9B9F"/>
              </a:buClr>
              <a:buFont typeface="Arial" panose="020B0604020202020204" pitchFamily="34" charset="0"/>
              <a:buChar char="•"/>
            </a:pPr>
            <a:r>
              <a:rPr lang="en-US" sz="1600" dirty="0" err="1">
                <a:solidFill>
                  <a:srgbClr val="0C4659"/>
                </a:solidFill>
                <a:latin typeface="Calibri" panose="020F0502020204030204" pitchFamily="34" charset="0"/>
                <a:cs typeface="Calibri" panose="020F0502020204030204" pitchFamily="34" charset="0"/>
              </a:rPr>
              <a:t>Führungskräfteprogramme </a:t>
            </a:r>
            <a:r>
              <a:rPr lang="en-US" sz="1600" dirty="0">
                <a:solidFill>
                  <a:srgbClr val="0C4659"/>
                </a:solidFill>
                <a:latin typeface="Calibri" panose="020F0502020204030204" pitchFamily="34" charset="0"/>
                <a:cs typeface="Calibri" panose="020F0502020204030204" pitchFamily="34" charset="0"/>
              </a:rPr>
              <a:t>ermöglichen den vertraulichen Austausch unter Medienverantwortlichen. </a:t>
            </a:r>
          </a:p>
          <a:p>
            <a:pPr marL="342900" indent="-342900">
              <a:lnSpc>
                <a:spcPts val="2340"/>
              </a:lnSpc>
              <a:buClr>
                <a:srgbClr val="2B9B9F"/>
              </a:buClr>
              <a:buFont typeface="Arial" panose="020B0604020202020204" pitchFamily="34" charset="0"/>
              <a:buChar char="•"/>
            </a:pPr>
            <a:r>
              <a:rPr lang="en-US" sz="1600" dirty="0" err="1">
                <a:solidFill>
                  <a:srgbClr val="0C4659"/>
                </a:solidFill>
                <a:latin typeface="Calibri" panose="020F0502020204030204" pitchFamily="34" charset="0"/>
                <a:cs typeface="Calibri" panose="020F0502020204030204" pitchFamily="34" charset="0"/>
              </a:rPr>
              <a:t>Forschungsprogramme </a:t>
            </a:r>
            <a:r>
              <a:rPr lang="en-US" sz="1600" dirty="0">
                <a:solidFill>
                  <a:srgbClr val="0C4659"/>
                </a:solidFill>
                <a:latin typeface="Calibri" panose="020F0502020204030204" pitchFamily="34" charset="0"/>
                <a:cs typeface="Calibri" panose="020F0502020204030204" pitchFamily="34" charset="0"/>
              </a:rPr>
              <a:t>liefern aktuelle, evidenzbasierte Analysen zu globalen Herausforderungen im Medienbereich. </a:t>
            </a:r>
          </a:p>
          <a:p>
            <a:pPr indent="0">
              <a:lnSpc>
                <a:spcPts val="2340"/>
              </a:lnSpc>
            </a:pPr>
            <a:endParaRPr lang="en-US" sz="1600" dirty="0">
              <a:solidFill>
                <a:srgbClr val="0C4659"/>
              </a:solidFill>
              <a:latin typeface="Calibri" panose="020F0502020204030204" pitchFamily="34" charset="0"/>
              <a:cs typeface="Calibri" panose="020F0502020204030204" pitchFamily="34" charset="0"/>
            </a:endParaRPr>
          </a:p>
        </p:txBody>
      </p:sp>
      <p:pic>
        <p:nvPicPr>
          <p:cNvPr id="2" name="Graphic 1">
            <a:extLst>
              <a:ext uri="{FF2B5EF4-FFF2-40B4-BE49-F238E27FC236}">
                <a16:creationId xmlns:a16="http://schemas.microsoft.com/office/drawing/2014/main" id="{0E7577D3-453B-E543-D7AD-4B0CCEF412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51459" y="2184070"/>
            <a:ext cx="6010481" cy="4041530"/>
          </a:xfrm>
          <a:prstGeom prst="rect">
            <a:avLst/>
          </a:prstGeom>
        </p:spPr>
      </p:pic>
      <p:grpSp>
        <p:nvGrpSpPr>
          <p:cNvPr id="4" name="Group 3">
            <a:extLst>
              <a:ext uri="{FF2B5EF4-FFF2-40B4-BE49-F238E27FC236}">
                <a16:creationId xmlns:a16="http://schemas.microsoft.com/office/drawing/2014/main" id="{75A18040-D7D4-F7E4-9C81-9DB7370E0B98}"/>
              </a:ext>
            </a:extLst>
          </p:cNvPr>
          <p:cNvGrpSpPr/>
          <p:nvPr/>
        </p:nvGrpSpPr>
        <p:grpSpPr>
          <a:xfrm>
            <a:off x="1388282" y="2840158"/>
            <a:ext cx="3345430" cy="4041529"/>
            <a:chOff x="3507065" y="4071577"/>
            <a:chExt cx="2243223" cy="2709981"/>
          </a:xfrm>
        </p:grpSpPr>
        <p:pic>
          <p:nvPicPr>
            <p:cNvPr id="7" name="Picture 6" descr="A black rectangular object with a black background&#10;&#10;AI-generated content may be incorrect.">
              <a:extLst>
                <a:ext uri="{FF2B5EF4-FFF2-40B4-BE49-F238E27FC236}">
                  <a16:creationId xmlns:a16="http://schemas.microsoft.com/office/drawing/2014/main" id="{558636AB-06C5-9FDD-3B93-0E6D900B815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07065" y="4071577"/>
              <a:ext cx="2243223" cy="2709981"/>
            </a:xfrm>
            <a:prstGeom prst="rect">
              <a:avLst/>
            </a:prstGeom>
          </p:spPr>
        </p:pic>
        <p:sp>
          <p:nvSpPr>
            <p:cNvPr id="8" name="Rounded Rectangle 7">
              <a:extLst>
                <a:ext uri="{FF2B5EF4-FFF2-40B4-BE49-F238E27FC236}">
                  <a16:creationId xmlns:a16="http://schemas.microsoft.com/office/drawing/2014/main" id="{37822924-37C7-4383-1EDA-3F1E9C474CFF}"/>
                </a:ext>
              </a:extLst>
            </p:cNvPr>
            <p:cNvSpPr/>
            <p:nvPr/>
          </p:nvSpPr>
          <p:spPr>
            <a:xfrm>
              <a:off x="3787443" y="4265145"/>
              <a:ext cx="1611823" cy="2130878"/>
            </a:xfrm>
            <a:prstGeom prst="roundRect">
              <a:avLst>
                <a:gd name="adj" fmla="val 1282"/>
              </a:avLst>
            </a:prstGeom>
            <a:blipFill>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grpSp>
        <p:nvGrpSpPr>
          <p:cNvPr id="9" name="Group 8">
            <a:extLst>
              <a:ext uri="{FF2B5EF4-FFF2-40B4-BE49-F238E27FC236}">
                <a16:creationId xmlns:a16="http://schemas.microsoft.com/office/drawing/2014/main" id="{C2A792E9-2623-1B96-FC7C-FFA702CA2C9B}"/>
              </a:ext>
            </a:extLst>
          </p:cNvPr>
          <p:cNvGrpSpPr/>
          <p:nvPr/>
        </p:nvGrpSpPr>
        <p:grpSpPr>
          <a:xfrm>
            <a:off x="786168" y="4860923"/>
            <a:ext cx="1490679" cy="1364677"/>
            <a:chOff x="4593241" y="5569947"/>
            <a:chExt cx="1677287" cy="1535512"/>
          </a:xfrm>
        </p:grpSpPr>
        <p:sp>
          <p:nvSpPr>
            <p:cNvPr id="10" name="Oval 9">
              <a:extLst>
                <a:ext uri="{FF2B5EF4-FFF2-40B4-BE49-F238E27FC236}">
                  <a16:creationId xmlns:a16="http://schemas.microsoft.com/office/drawing/2014/main" id="{2D4A3A21-FA67-9EF9-53F9-B664A51A7AB9}"/>
                </a:ext>
              </a:extLst>
            </p:cNvPr>
            <p:cNvSpPr/>
            <p:nvPr/>
          </p:nvSpPr>
          <p:spPr>
            <a:xfrm>
              <a:off x="4664129" y="5569947"/>
              <a:ext cx="1535512" cy="1535512"/>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11" name="Rectangle: Rounded Corners 13">
              <a:extLst>
                <a:ext uri="{FF2B5EF4-FFF2-40B4-BE49-F238E27FC236}">
                  <a16:creationId xmlns:a16="http://schemas.microsoft.com/office/drawing/2014/main" id="{58D5398E-C34F-CE43-8670-EA675235D633}"/>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600"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Zum Anzeigen hier klicken</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2093152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11434-7E52-98F6-1B0C-219A361E76E6}"/>
            </a:ext>
          </a:extLst>
        </p:cNvPr>
        <p:cNvGrpSpPr/>
        <p:nvPr/>
      </p:nvGrpSpPr>
      <p:grpSpPr>
        <a:xfrm>
          <a:off x="0" y="0"/>
          <a:ext cx="0" cy="0"/>
          <a:chOff x="0" y="0"/>
          <a:chExt cx="0" cy="0"/>
        </a:xfrm>
      </p:grpSpPr>
      <p:sp>
        <p:nvSpPr>
          <p:cNvPr id="30" name="Freeform 29">
            <a:extLst>
              <a:ext uri="{FF2B5EF4-FFF2-40B4-BE49-F238E27FC236}">
                <a16:creationId xmlns:a16="http://schemas.microsoft.com/office/drawing/2014/main" id="{58F18536-9ADF-AE92-5B8B-3A9ACA984382}"/>
              </a:ext>
            </a:extLst>
          </p:cNvPr>
          <p:cNvSpPr/>
          <p:nvPr/>
        </p:nvSpPr>
        <p:spPr>
          <a:xfrm>
            <a:off x="-15411" y="471752"/>
            <a:ext cx="7011650" cy="875479"/>
          </a:xfrm>
          <a:custGeom>
            <a:avLst/>
            <a:gdLst>
              <a:gd name="connsiteX0" fmla="*/ 0 w 7011650"/>
              <a:gd name="connsiteY0" fmla="*/ 0 h 875479"/>
              <a:gd name="connsiteX1" fmla="*/ 3615553 w 7011650"/>
              <a:gd name="connsiteY1" fmla="*/ 0 h 875479"/>
              <a:gd name="connsiteX2" fmla="*/ 4201155 w 7011650"/>
              <a:gd name="connsiteY2" fmla="*/ 0 h 875479"/>
              <a:gd name="connsiteX3" fmla="*/ 6538042 w 7011650"/>
              <a:gd name="connsiteY3" fmla="*/ 0 h 875479"/>
              <a:gd name="connsiteX4" fmla="*/ 7011650 w 7011650"/>
              <a:gd name="connsiteY4" fmla="*/ 473717 h 875479"/>
              <a:gd name="connsiteX5" fmla="*/ 7011650 w 7011650"/>
              <a:gd name="connsiteY5" fmla="*/ 875479 h 875479"/>
              <a:gd name="connsiteX6" fmla="*/ 4881979 w 7011650"/>
              <a:gd name="connsiteY6" fmla="*/ 875479 h 875479"/>
              <a:gd name="connsiteX7" fmla="*/ 3615553 w 7011650"/>
              <a:gd name="connsiteY7" fmla="*/ 875479 h 875479"/>
              <a:gd name="connsiteX8" fmla="*/ 0 w 7011650"/>
              <a:gd name="connsiteY8"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1650" h="875479">
                <a:moveTo>
                  <a:pt x="0" y="0"/>
                </a:moveTo>
                <a:lnTo>
                  <a:pt x="3615553" y="0"/>
                </a:lnTo>
                <a:lnTo>
                  <a:pt x="4201155" y="0"/>
                </a:lnTo>
                <a:lnTo>
                  <a:pt x="6538042" y="0"/>
                </a:lnTo>
                <a:cubicBezTo>
                  <a:pt x="6798827" y="0"/>
                  <a:pt x="7011650" y="212873"/>
                  <a:pt x="7011650" y="473717"/>
                </a:cubicBezTo>
                <a:lnTo>
                  <a:pt x="7011650" y="875479"/>
                </a:lnTo>
                <a:lnTo>
                  <a:pt x="4881979" y="875479"/>
                </a:lnTo>
                <a:lnTo>
                  <a:pt x="3615553" y="875479"/>
                </a:lnTo>
                <a:lnTo>
                  <a:pt x="0" y="875479"/>
                </a:lnTo>
                <a:close/>
              </a:path>
            </a:pathLst>
          </a:custGeom>
          <a:solidFill>
            <a:srgbClr val="4A75BC"/>
          </a:solidFill>
          <a:ln w="3598" cap="flat">
            <a:noFill/>
            <a:prstDash val="solid"/>
            <a:miter/>
          </a:ln>
        </p:spPr>
        <p:txBody>
          <a:bodyPr wrap="square" rtlCol="0" anchor="ctr">
            <a:noAutofit/>
          </a:bodyPr>
          <a:lstStyle/>
          <a:p>
            <a:endParaRPr lang="en-US" sz="1400" b="0" i="0" dirty="0">
              <a:latin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A8AC7DCD-EEDB-4784-8C3B-4E9E97D78E49}"/>
              </a:ext>
            </a:extLst>
          </p:cNvPr>
          <p:cNvSpPr txBox="1">
            <a:spLocks/>
          </p:cNvSpPr>
          <p:nvPr/>
        </p:nvSpPr>
        <p:spPr>
          <a:xfrm>
            <a:off x="1039256" y="649628"/>
            <a:ext cx="7772059"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b="1" dirty="0">
                <a:solidFill>
                  <a:schemeClr val="bg1"/>
                </a:solidFill>
                <a:latin typeface="Calibri" panose="020F0502020204030204" pitchFamily="34" charset="0"/>
                <a:cs typeface="Calibri" panose="020F0502020204030204" pitchFamily="34" charset="0"/>
              </a:rPr>
              <a:t>Erkenntnisse aus aktueller Forschung </a:t>
            </a:r>
          </a:p>
          <a:p>
            <a:pPr marL="0" indent="0">
              <a:buNone/>
            </a:pPr>
            <a:endParaRPr lang="en-IE" b="1" dirty="0">
              <a:solidFill>
                <a:schemeClr val="bg1"/>
              </a:solidFill>
              <a:latin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6029853A-F8B1-CB67-C88B-1A58E4C711D4}"/>
              </a:ext>
            </a:extLst>
          </p:cNvPr>
          <p:cNvSpPr txBox="1">
            <a:spLocks/>
          </p:cNvSpPr>
          <p:nvPr/>
        </p:nvSpPr>
        <p:spPr>
          <a:xfrm>
            <a:off x="653781" y="1562904"/>
            <a:ext cx="4807543"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220"/>
              </a:lnSpc>
              <a:spcBef>
                <a:spcPts val="0"/>
              </a:spcBef>
            </a:pPr>
            <a:r>
              <a:rPr lang="en-US" sz="2800" dirty="0">
                <a:latin typeface="Calibri" panose="020F0502020204030204" pitchFamily="34" charset="0"/>
                <a:cs typeface="Calibri" panose="020F0502020204030204" pitchFamily="34" charset="0"/>
              </a:rPr>
              <a:t>Maßnahmen zur Förderung der Medienkompetenz verbessern die Widerstandsfähigkeit gegenüber Falschinformationen</a:t>
            </a:r>
          </a:p>
          <a:p>
            <a:pPr>
              <a:lnSpc>
                <a:spcPts val="3220"/>
              </a:lnSpc>
              <a:spcBef>
                <a:spcPts val="0"/>
              </a:spcBef>
            </a:pPr>
            <a:endParaRPr lang="en-US" sz="2800"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B8579C2D-8514-FA02-BC78-3F2EF8436145}"/>
              </a:ext>
            </a:extLst>
          </p:cNvPr>
          <p:cNvCxnSpPr>
            <a:cxnSpLocks/>
          </p:cNvCxnSpPr>
          <p:nvPr/>
        </p:nvCxnSpPr>
        <p:spPr>
          <a:xfrm>
            <a:off x="350566" y="3594009"/>
            <a:ext cx="4876800"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270B6DBB-055D-3FAD-50C3-E7900499C281}"/>
              </a:ext>
            </a:extLst>
          </p:cNvPr>
          <p:cNvSpPr txBox="1">
            <a:spLocks/>
          </p:cNvSpPr>
          <p:nvPr/>
        </p:nvSpPr>
        <p:spPr>
          <a:xfrm>
            <a:off x="5532705" y="1562903"/>
            <a:ext cx="6144767" cy="547032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00"/>
              </a:lnSpc>
              <a:buClr>
                <a:srgbClr val="3FB5A1"/>
              </a:buClr>
              <a:buSzPts val="2400"/>
            </a:pPr>
            <a:r>
              <a:rPr lang="en-US" sz="1800" dirty="0">
                <a:solidFill>
                  <a:srgbClr val="0C4659"/>
                </a:solidFill>
                <a:latin typeface="Calibri" panose="020F0502020204030204" pitchFamily="34" charset="0"/>
                <a:cs typeface="Calibri" panose="020F0502020204030204" pitchFamily="34" charset="0"/>
              </a:rPr>
              <a:t>Dieser Forschungsartikel präsentiert eine Metaanalyse von 49 experimentellen Studien dazu, ob und wie Maßnahmen zur Förderung der Medienkompetenz die Widerstandsfähigkeit gegenüber Falschinformationen verbessern. Die Forscher fanden heraus, dass diese Maßnahmen das Vertrauen in Falschinformationen deutlich verringerten und die Urteilsfähigkeit verbesserten. </a:t>
            </a:r>
          </a:p>
          <a:p>
            <a:pPr indent="0">
              <a:lnSpc>
                <a:spcPts val="2300"/>
              </a:lnSpc>
              <a:buClr>
                <a:srgbClr val="3FB5A1"/>
              </a:buClr>
              <a:buSzPts val="2400"/>
            </a:pPr>
            <a:endParaRPr lang="en-US" sz="1800"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r>
              <a:rPr lang="en-US" sz="1800" dirty="0">
                <a:solidFill>
                  <a:srgbClr val="0C4659"/>
                </a:solidFill>
                <a:latin typeface="Calibri" panose="020F0502020204030204" pitchFamily="34" charset="0"/>
                <a:cs typeface="Calibri" panose="020F0502020204030204" pitchFamily="34" charset="0"/>
              </a:rPr>
              <a:t>Sie stellten außerdem fest, dass die beobachteten Effekte bei Programmen mit mehreren Sitzungen und bei Studierenden stärker waren. Huang, G., Jia, W., &amp; Yu, W. (2024). Maßnahmen zur Förderung der Medienkompetenz verbessern die Widerstandsfähigkeit gegenüber Falschinformationen: </a:t>
            </a:r>
            <a:r>
              <a:rPr lang="en-US" sz="1800" i="1" dirty="0">
                <a:solidFill>
                  <a:srgbClr val="0C4659"/>
                </a:solidFill>
                <a:latin typeface="Calibri" panose="020F0502020204030204" pitchFamily="34" charset="0"/>
                <a:cs typeface="Calibri" panose="020F0502020204030204" pitchFamily="34" charset="0"/>
              </a:rPr>
              <a:t>Eine metaanalytische Untersuchung des Gesamteffekts und moderierender Faktoren. Communication Research, 0(0). </a:t>
            </a:r>
          </a:p>
        </p:txBody>
      </p:sp>
      <p:pic>
        <p:nvPicPr>
          <p:cNvPr id="5" name="Graphic 4">
            <a:extLst>
              <a:ext uri="{FF2B5EF4-FFF2-40B4-BE49-F238E27FC236}">
                <a16:creationId xmlns:a16="http://schemas.microsoft.com/office/drawing/2014/main" id="{D8DE0EC8-F101-1E65-9D6D-2643746366D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2637636" y="3298643"/>
            <a:ext cx="4807543" cy="3232658"/>
          </a:xfrm>
          <a:prstGeom prst="rect">
            <a:avLst/>
          </a:prstGeom>
        </p:spPr>
      </p:pic>
      <p:pic>
        <p:nvPicPr>
          <p:cNvPr id="6" name="Picture 5">
            <a:extLst>
              <a:ext uri="{FF2B5EF4-FFF2-40B4-BE49-F238E27FC236}">
                <a16:creationId xmlns:a16="http://schemas.microsoft.com/office/drawing/2014/main" id="{AA1E4548-BAB3-4F6C-C0C9-E140C4DB98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7064" y="3594009"/>
            <a:ext cx="4149080" cy="3168583"/>
          </a:xfrm>
          <a:prstGeom prst="rect">
            <a:avLst/>
          </a:prstGeom>
          <a:noFill/>
        </p:spPr>
      </p:pic>
      <p:sp>
        <p:nvSpPr>
          <p:cNvPr id="7" name="Rectangle 6">
            <a:extLst>
              <a:ext uri="{FF2B5EF4-FFF2-40B4-BE49-F238E27FC236}">
                <a16:creationId xmlns:a16="http://schemas.microsoft.com/office/drawing/2014/main" id="{57E37893-BE4B-BDDD-9F85-343695DC3DCA}"/>
              </a:ext>
            </a:extLst>
          </p:cNvPr>
          <p:cNvSpPr/>
          <p:nvPr/>
        </p:nvSpPr>
        <p:spPr>
          <a:xfrm>
            <a:off x="1599125" y="3941352"/>
            <a:ext cx="2981687" cy="1947240"/>
          </a:xfrm>
          <a:prstGeom prst="rect">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8" name="Group 7">
            <a:extLst>
              <a:ext uri="{FF2B5EF4-FFF2-40B4-BE49-F238E27FC236}">
                <a16:creationId xmlns:a16="http://schemas.microsoft.com/office/drawing/2014/main" id="{7F66548D-0E28-C879-1EB5-76A3CA9166E7}"/>
              </a:ext>
            </a:extLst>
          </p:cNvPr>
          <p:cNvGrpSpPr/>
          <p:nvPr/>
        </p:nvGrpSpPr>
        <p:grpSpPr>
          <a:xfrm>
            <a:off x="3979025" y="4196058"/>
            <a:ext cx="1490679" cy="1364677"/>
            <a:chOff x="4593241" y="5569947"/>
            <a:chExt cx="1677287" cy="1535512"/>
          </a:xfrm>
        </p:grpSpPr>
        <p:sp>
          <p:nvSpPr>
            <p:cNvPr id="9" name="Oval 8">
              <a:extLst>
                <a:ext uri="{FF2B5EF4-FFF2-40B4-BE49-F238E27FC236}">
                  <a16:creationId xmlns:a16="http://schemas.microsoft.com/office/drawing/2014/main" id="{B401B31A-E8D7-BFF0-7C18-A98CED28C8F1}"/>
                </a:ext>
              </a:extLst>
            </p:cNvPr>
            <p:cNvSpPr/>
            <p:nvPr/>
          </p:nvSpPr>
          <p:spPr>
            <a:xfrm>
              <a:off x="4664129" y="5569947"/>
              <a:ext cx="1535512" cy="1535512"/>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 name="Rectangle: Rounded Corners 13">
              <a:extLst>
                <a:ext uri="{FF2B5EF4-FFF2-40B4-BE49-F238E27FC236}">
                  <a16:creationId xmlns:a16="http://schemas.microsoft.com/office/drawing/2014/main" id="{E494BED6-654F-0BC3-39D7-97C71C3FF82A}"/>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Zum Anzeigen hier klicken</a:t>
              </a:r>
              <a:endParaRPr lang="en-IE" b="1" dirty="0">
                <a:solidFill>
                  <a:schemeClr val="bg1"/>
                </a:solidFill>
                <a:latin typeface="Calibri" panose="020F0502020204030204" pitchFamily="34" charset="0"/>
                <a:cs typeface="Calibri" panose="020F0502020204030204" pitchFamily="34" charset="0"/>
              </a:endParaRPr>
            </a:p>
          </p:txBody>
        </p:sp>
      </p:grpSp>
      <p:pic>
        <p:nvPicPr>
          <p:cNvPr id="13" name="Graphic 12" descr="Open book with solid fill">
            <a:extLst>
              <a:ext uri="{FF2B5EF4-FFF2-40B4-BE49-F238E27FC236}">
                <a16:creationId xmlns:a16="http://schemas.microsoft.com/office/drawing/2014/main" id="{50C69436-8CE0-E34A-9CDA-0B78EB1E182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95812" y="600859"/>
            <a:ext cx="631585" cy="631585"/>
          </a:xfrm>
          <a:prstGeom prst="rect">
            <a:avLst/>
          </a:prstGeom>
        </p:spPr>
      </p:pic>
    </p:spTree>
    <p:extLst>
      <p:ext uri="{BB962C8B-B14F-4D97-AF65-F5344CB8AC3E}">
        <p14:creationId xmlns:p14="http://schemas.microsoft.com/office/powerpoint/2010/main" val="38151536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ABBFE-A7D6-A776-74E0-EBC83A6239D7}"/>
            </a:ext>
          </a:extLst>
        </p:cNvPr>
        <p:cNvGrpSpPr/>
        <p:nvPr/>
      </p:nvGrpSpPr>
      <p:grpSpPr>
        <a:xfrm>
          <a:off x="0" y="0"/>
          <a:ext cx="0" cy="0"/>
          <a:chOff x="0" y="0"/>
          <a:chExt cx="0" cy="0"/>
        </a:xfrm>
      </p:grpSpPr>
      <p:pic>
        <p:nvPicPr>
          <p:cNvPr id="14" name="Graphic 13">
            <a:extLst>
              <a:ext uri="{FF2B5EF4-FFF2-40B4-BE49-F238E27FC236}">
                <a16:creationId xmlns:a16="http://schemas.microsoft.com/office/drawing/2014/main" id="{966A4B01-281D-79B0-5FB0-1E7706DD9B5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2321974" y="3869851"/>
            <a:ext cx="4147635" cy="2788926"/>
          </a:xfrm>
          <a:prstGeom prst="rect">
            <a:avLst/>
          </a:prstGeom>
        </p:spPr>
      </p:pic>
      <p:sp>
        <p:nvSpPr>
          <p:cNvPr id="7" name="Text Placeholder 2">
            <a:extLst>
              <a:ext uri="{FF2B5EF4-FFF2-40B4-BE49-F238E27FC236}">
                <a16:creationId xmlns:a16="http://schemas.microsoft.com/office/drawing/2014/main" id="{54445829-825E-54F3-BAB1-497F541E7753}"/>
              </a:ext>
            </a:extLst>
          </p:cNvPr>
          <p:cNvSpPr txBox="1">
            <a:spLocks/>
          </p:cNvSpPr>
          <p:nvPr/>
        </p:nvSpPr>
        <p:spPr>
          <a:xfrm>
            <a:off x="492006" y="1367843"/>
            <a:ext cx="3383640"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Eine Universität unter der Lupe – Medienkompetenz und kritisches Denken in der Praxis</a:t>
            </a:r>
          </a:p>
        </p:txBody>
      </p:sp>
      <p:sp>
        <p:nvSpPr>
          <p:cNvPr id="8" name="Text Placeholder 3">
            <a:extLst>
              <a:ext uri="{FF2B5EF4-FFF2-40B4-BE49-F238E27FC236}">
                <a16:creationId xmlns:a16="http://schemas.microsoft.com/office/drawing/2014/main" id="{8627A2E5-1678-9C11-78E5-C7D353EB16D4}"/>
              </a:ext>
            </a:extLst>
          </p:cNvPr>
          <p:cNvSpPr txBox="1">
            <a:spLocks/>
          </p:cNvSpPr>
          <p:nvPr/>
        </p:nvSpPr>
        <p:spPr>
          <a:xfrm>
            <a:off x="492006" y="389011"/>
            <a:ext cx="2958765"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a:t>Fallstudie</a:t>
            </a:r>
          </a:p>
        </p:txBody>
      </p:sp>
      <p:sp>
        <p:nvSpPr>
          <p:cNvPr id="9" name="Text Placeholder 4">
            <a:extLst>
              <a:ext uri="{FF2B5EF4-FFF2-40B4-BE49-F238E27FC236}">
                <a16:creationId xmlns:a16="http://schemas.microsoft.com/office/drawing/2014/main" id="{D3CFBA8B-AC99-6136-659B-3A1F866D3D69}"/>
              </a:ext>
            </a:extLst>
          </p:cNvPr>
          <p:cNvSpPr txBox="1">
            <a:spLocks/>
          </p:cNvSpPr>
          <p:nvPr/>
        </p:nvSpPr>
        <p:spPr>
          <a:xfrm>
            <a:off x="5104705" y="182105"/>
            <a:ext cx="6544881" cy="5604545"/>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2B9B9F"/>
              </a:buClr>
            </a:pPr>
            <a:r>
              <a:rPr lang="en-US" sz="1600" dirty="0">
                <a:solidFill>
                  <a:srgbClr val="0C4659"/>
                </a:solidFill>
                <a:latin typeface="Calibri" panose="020F0502020204030204" pitchFamily="34" charset="0"/>
                <a:ea typeface="+mn-lt"/>
                <a:cs typeface="Calibri" panose="020F0502020204030204" pitchFamily="34" charset="0"/>
              </a:rPr>
              <a:t>Untersuchen Sie kritisch, wie die Universitäten in Tampere, Finnland, Medienerziehung, Medienkompetenz und kritisches Denken in der Praxis fördern.</a:t>
            </a:r>
          </a:p>
          <a:p>
            <a:pPr>
              <a:lnSpc>
                <a:spcPts val="2340"/>
              </a:lnSpc>
              <a:buClr>
                <a:srgbClr val="2B9B9F"/>
              </a:buClr>
            </a:pPr>
            <a:r>
              <a:rPr lang="en-US" sz="1600" b="1" dirty="0">
                <a:solidFill>
                  <a:srgbClr val="F54905"/>
                </a:solidFill>
                <a:latin typeface="Calibri" panose="020F0502020204030204" pitchFamily="34" charset="0"/>
                <a:ea typeface="+mn-lt"/>
                <a:cs typeface="Calibri" panose="020F0502020204030204" pitchFamily="34" charset="0"/>
              </a:rPr>
              <a:t>Anweisungen:</a:t>
            </a:r>
          </a:p>
          <a:p>
            <a:pPr>
              <a:lnSpc>
                <a:spcPts val="2340"/>
              </a:lnSpc>
              <a:buClr>
                <a:srgbClr val="2B9B9F"/>
              </a:buClr>
            </a:pPr>
            <a:r>
              <a:rPr lang="en-US" sz="1600" b="1" dirty="0">
                <a:solidFill>
                  <a:srgbClr val="0C4659"/>
                </a:solidFill>
                <a:latin typeface="Calibri" panose="020F0502020204030204" pitchFamily="34" charset="0"/>
                <a:ea typeface="+mn-lt"/>
                <a:cs typeface="Calibri" panose="020F0502020204030204" pitchFamily="34" charset="0"/>
              </a:rPr>
              <a:t>1. Untersuchen Sie den:</a:t>
            </a:r>
          </a:p>
          <a:p>
            <a:pPr marL="681037" indent="-342900">
              <a:lnSpc>
                <a:spcPts val="2340"/>
              </a:lnSpc>
              <a:buClr>
                <a:srgbClr val="2B9B9F"/>
              </a:buClr>
              <a:buFont typeface="Arial" panose="020B0604020202020204" pitchFamily="34" charset="0"/>
              <a:buChar char="•"/>
            </a:pPr>
            <a:r>
              <a:rPr lang="en-US" sz="1600" dirty="0">
                <a:solidFill>
                  <a:srgbClr val="0C4659"/>
                </a:solidFill>
                <a:latin typeface="Calibri" panose="020F0502020204030204" pitchFamily="34" charset="0"/>
                <a:ea typeface="+mn-lt"/>
                <a:cs typeface="Calibri" panose="020F0502020204030204" pitchFamily="34" charset="0"/>
              </a:rPr>
              <a:t>Lehrplan – Werden Medienkompetenz und kritisches Denken explizit vermittelt? In welchen Studiengängen oder Kursen?</a:t>
            </a:r>
          </a:p>
          <a:p>
            <a:pPr marL="681037" indent="-342900">
              <a:lnSpc>
                <a:spcPts val="2340"/>
              </a:lnSpc>
              <a:buClr>
                <a:srgbClr val="2B9B9F"/>
              </a:buClr>
              <a:buFont typeface="Arial" panose="020B0604020202020204" pitchFamily="34" charset="0"/>
              <a:buChar char="•"/>
            </a:pPr>
            <a:r>
              <a:rPr lang="en-US" sz="1600" dirty="0">
                <a:solidFill>
                  <a:srgbClr val="0C4659"/>
                </a:solidFill>
                <a:latin typeface="Calibri" panose="020F0502020204030204" pitchFamily="34" charset="0"/>
                <a:ea typeface="+mn-lt"/>
                <a:cs typeface="Calibri" panose="020F0502020204030204" pitchFamily="34" charset="0"/>
              </a:rPr>
              <a:t>Institutionelle Initiativen – Gibt es Kampagnen, Workshops oder Zentren, die sich auf Medienkompetenz oder Desinformation konzentrieren? </a:t>
            </a:r>
          </a:p>
          <a:p>
            <a:pPr marL="681037" indent="-342900">
              <a:lnSpc>
                <a:spcPts val="2340"/>
              </a:lnSpc>
              <a:buClr>
                <a:srgbClr val="2B9B9F"/>
              </a:buClr>
              <a:buFont typeface="Arial" panose="020B0604020202020204" pitchFamily="34" charset="0"/>
              <a:buChar char="•"/>
            </a:pPr>
            <a:r>
              <a:rPr lang="en-US" sz="1600" dirty="0">
                <a:solidFill>
                  <a:srgbClr val="0C4659"/>
                </a:solidFill>
                <a:latin typeface="Calibri" panose="020F0502020204030204" pitchFamily="34" charset="0"/>
                <a:ea typeface="+mn-lt"/>
                <a:cs typeface="Calibri" panose="020F0502020204030204" pitchFamily="34" charset="0"/>
              </a:rPr>
              <a:t>Forschung – Wird Forschung zu Medienerziehung und Medienkompetenz betrieben?</a:t>
            </a:r>
          </a:p>
          <a:p>
            <a:pPr marL="681037" indent="-342900">
              <a:lnSpc>
                <a:spcPts val="2340"/>
              </a:lnSpc>
              <a:buClr>
                <a:srgbClr val="2B9B9F"/>
              </a:buClr>
              <a:buFont typeface="Arial" panose="020B0604020202020204" pitchFamily="34" charset="0"/>
              <a:buChar char="•"/>
            </a:pPr>
            <a:r>
              <a:rPr lang="en-US" sz="1600" dirty="0">
                <a:solidFill>
                  <a:srgbClr val="0C4659"/>
                </a:solidFill>
                <a:latin typeface="Calibri" panose="020F0502020204030204" pitchFamily="34" charset="0"/>
                <a:ea typeface="+mn-lt"/>
                <a:cs typeface="Calibri" panose="020F0502020204030204" pitchFamily="34" charset="0"/>
              </a:rPr>
              <a:t> Partnerschaften – Arbeitet die Universität bei diesen Themen mit Medienorganisationen, NGOs oder staatlichen Stellen zusammen?</a:t>
            </a:r>
            <a:r>
              <a:rPr kumimoji="0" lang="en-US" sz="1600" b="1" i="0" u="none" strike="noStrike" kern="1200" cap="none" spc="0" normalizeH="0" baseline="0" noProof="0" dirty="0">
                <a:ln>
                  <a:noFill/>
                </a:ln>
                <a:solidFill>
                  <a:srgbClr val="0C4659"/>
                </a:solidFill>
                <a:effectLst/>
                <a:uLnTx/>
                <a:uFillTx/>
                <a:latin typeface="Calibri" panose="020F0502020204030204" pitchFamily="34" charset="0"/>
                <a:ea typeface="+mn-lt"/>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
                <a:srgbClr val="2B9B9F"/>
              </a:buClr>
              <a:buSzTx/>
              <a:buFontTx/>
              <a:buNone/>
              <a:tabLst/>
              <a:defRPr/>
            </a:pPr>
            <a:endParaRPr kumimoji="0" lang="en-US" sz="1600" b="1" i="0" u="none" strike="noStrike" kern="1200" cap="none" spc="0" normalizeH="0" baseline="0" noProof="0" dirty="0">
              <a:ln>
                <a:noFill/>
              </a:ln>
              <a:solidFill>
                <a:srgbClr val="0C4659"/>
              </a:solidFill>
              <a:effectLst/>
              <a:uLnTx/>
              <a:uFillTx/>
              <a:latin typeface="Calibri" panose="020F0502020204030204" pitchFamily="34" charset="0"/>
              <a:ea typeface="+mn-lt"/>
              <a:cs typeface="Calibri" panose="020F0502020204030204" pitchFamily="34" charset="0"/>
            </a:endParaRPr>
          </a:p>
          <a:p>
            <a:pPr marL="0" marR="0" lvl="0" indent="0" algn="l" defTabSz="914400" rtl="0" eaLnBrk="1" fontAlgn="auto" latinLnBrk="0" hangingPunct="1">
              <a:lnSpc>
                <a:spcPts val="2340"/>
              </a:lnSpc>
              <a:spcBef>
                <a:spcPts val="0"/>
              </a:spcBef>
              <a:spcAft>
                <a:spcPts val="0"/>
              </a:spcAft>
              <a:buClr>
                <a:srgbClr val="2B9B9F"/>
              </a:buClr>
              <a:buSzTx/>
              <a:buFontTx/>
              <a:buNone/>
              <a:tabLst/>
              <a:defRPr/>
            </a:pPr>
            <a:r>
              <a:rPr kumimoji="0" lang="en-US" sz="1600" b="1" i="0" u="none" strike="noStrike" kern="1200" cap="none" spc="0" normalizeH="0" baseline="0" noProof="0" dirty="0">
                <a:ln>
                  <a:noFill/>
                </a:ln>
                <a:solidFill>
                  <a:srgbClr val="0C4659"/>
                </a:solidFill>
                <a:effectLst/>
                <a:uLnTx/>
                <a:uFillTx/>
                <a:latin typeface="Calibri" panose="020F0502020204030204" pitchFamily="34" charset="0"/>
                <a:ea typeface="+mn-lt"/>
                <a:cs typeface="Calibri" panose="020F0502020204030204" pitchFamily="34" charset="0"/>
              </a:rPr>
              <a:t>3. </a:t>
            </a:r>
            <a:r>
              <a:rPr kumimoji="0" lang="en-US" sz="1600" b="1" i="0" u="none" strike="noStrike" kern="1200" cap="none" spc="0" normalizeH="0" baseline="0" noProof="0" dirty="0" err="1">
                <a:ln>
                  <a:noFill/>
                </a:ln>
                <a:solidFill>
                  <a:srgbClr val="0C4659"/>
                </a:solidFill>
                <a:effectLst/>
                <a:uLnTx/>
                <a:uFillTx/>
                <a:latin typeface="Calibri" panose="020F0502020204030204" pitchFamily="34" charset="0"/>
                <a:ea typeface="+mn-lt"/>
                <a:cs typeface="Calibri" panose="020F0502020204030204" pitchFamily="34" charset="0"/>
              </a:rPr>
              <a:t>  Analysieren </a:t>
            </a:r>
            <a:r>
              <a:rPr kumimoji="0" lang="en-US" sz="1600" b="1" i="0" u="none" strike="noStrike" kern="1200" cap="none" spc="0" normalizeH="0" baseline="0" noProof="0" dirty="0">
                <a:ln>
                  <a:noFill/>
                </a:ln>
                <a:solidFill>
                  <a:srgbClr val="0C4659"/>
                </a:solidFill>
                <a:effectLst/>
                <a:uLnTx/>
                <a:uFillTx/>
                <a:latin typeface="Calibri" panose="020F0502020204030204" pitchFamily="34" charset="0"/>
                <a:ea typeface="+mn-lt"/>
                <a:cs typeface="Calibri" panose="020F0502020204030204" pitchFamily="34" charset="0"/>
              </a:rPr>
              <a:t>und reflektieren</a:t>
            </a:r>
          </a:p>
          <a:p>
            <a:pPr marL="676275" marR="0" lvl="0" indent="-338138" algn="l" defTabSz="914400" rtl="0" eaLnBrk="1" fontAlgn="auto" latinLnBrk="0" hangingPunct="1">
              <a:lnSpc>
                <a:spcPts val="2340"/>
              </a:lnSpc>
              <a:spcBef>
                <a:spcPts val="0"/>
              </a:spcBef>
              <a:spcAft>
                <a:spcPts val="0"/>
              </a:spcAft>
              <a:buClr>
                <a:srgbClr val="2B9B9F"/>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C4659"/>
                </a:solidFill>
                <a:effectLst/>
                <a:uLnTx/>
                <a:uFillTx/>
                <a:latin typeface="Calibri" panose="020F0502020204030204" pitchFamily="34" charset="0"/>
                <a:ea typeface="+mn-lt"/>
                <a:cs typeface="Calibri" panose="020F0502020204030204" pitchFamily="34" charset="0"/>
              </a:rPr>
              <a:t>Vergleichen Sie mit ähnlichen Initiativen in Ihrem Heimatland oder Ihrer Einrichtung.</a:t>
            </a:r>
          </a:p>
          <a:p>
            <a:pPr marL="0" marR="0" lvl="0" indent="0" algn="l" defTabSz="914400" rtl="0" eaLnBrk="1" fontAlgn="auto" latinLnBrk="0" hangingPunct="1">
              <a:lnSpc>
                <a:spcPts val="2340"/>
              </a:lnSpc>
              <a:spcBef>
                <a:spcPts val="0"/>
              </a:spcBef>
              <a:spcAft>
                <a:spcPts val="0"/>
              </a:spcAft>
              <a:buClr>
                <a:srgbClr val="2B9B9F"/>
              </a:buClr>
              <a:buSzTx/>
              <a:buFontTx/>
              <a:buNone/>
              <a:tabLst/>
              <a:defRPr/>
            </a:pPr>
            <a:r>
              <a:rPr kumimoji="0" lang="en-US" sz="1600" b="1" i="0" u="none" strike="noStrike" kern="1200" cap="none" spc="0" normalizeH="0" baseline="0" noProof="0" dirty="0">
                <a:ln>
                  <a:noFill/>
                </a:ln>
                <a:solidFill>
                  <a:srgbClr val="0C4659"/>
                </a:solidFill>
                <a:effectLst/>
                <a:uLnTx/>
                <a:uFillTx/>
                <a:latin typeface="Calibri" panose="020F0502020204030204" pitchFamily="34" charset="0"/>
                <a:ea typeface="+mn-lt"/>
                <a:cs typeface="Calibri" panose="020F0502020204030204" pitchFamily="34" charset="0"/>
              </a:rPr>
              <a:t>4.   Präsentieren Sie eine Zusammenfassung der Ergebnisse</a:t>
            </a:r>
          </a:p>
          <a:p>
            <a:pPr marL="676275" indent="-338138">
              <a:lnSpc>
                <a:spcPts val="2340"/>
              </a:lnSpc>
              <a:buClr>
                <a:srgbClr val="2B9B9F"/>
              </a:buClr>
              <a:buFont typeface="Arial" panose="020B0604020202020204" pitchFamily="34" charset="0"/>
              <a:buChar char="•"/>
            </a:pPr>
            <a:endParaRPr lang="en-US" sz="1800" dirty="0">
              <a:solidFill>
                <a:srgbClr val="0C4659"/>
              </a:solidFill>
              <a:latin typeface="Calibri" panose="020F0502020204030204" pitchFamily="34" charset="0"/>
              <a:ea typeface="+mn-lt"/>
              <a:cs typeface="Calibri" panose="020F0502020204030204" pitchFamily="34" charset="0"/>
            </a:endParaRPr>
          </a:p>
          <a:p>
            <a:pPr marL="676275" indent="-338138">
              <a:lnSpc>
                <a:spcPts val="2340"/>
              </a:lnSpc>
              <a:buClr>
                <a:srgbClr val="2B9B9F"/>
              </a:buClr>
              <a:buFont typeface="Arial" panose="020B0604020202020204" pitchFamily="34" charset="0"/>
              <a:buChar char="•"/>
            </a:pPr>
            <a:endParaRPr lang="en-US" sz="1800" dirty="0">
              <a:solidFill>
                <a:srgbClr val="0C4659"/>
              </a:solidFill>
              <a:latin typeface="Calibri" panose="020F0502020204030204" pitchFamily="34" charset="0"/>
              <a:ea typeface="+mn-lt"/>
              <a:cs typeface="Calibri" panose="020F0502020204030204" pitchFamily="34" charset="0"/>
            </a:endParaRPr>
          </a:p>
          <a:p>
            <a:pPr marL="676275" indent="-338138">
              <a:lnSpc>
                <a:spcPts val="2340"/>
              </a:lnSpc>
              <a:buClr>
                <a:srgbClr val="2B9B9F"/>
              </a:buClr>
              <a:buFont typeface="Arial" panose="020B0604020202020204" pitchFamily="34" charset="0"/>
              <a:buChar char="•"/>
            </a:pPr>
            <a:endParaRPr lang="en-US" sz="1800" dirty="0">
              <a:solidFill>
                <a:srgbClr val="0C4659"/>
              </a:solidFill>
              <a:latin typeface="Calibri" panose="020F0502020204030204" pitchFamily="34" charset="0"/>
              <a:ea typeface="+mn-lt"/>
              <a:cs typeface="Calibri" panose="020F0502020204030204" pitchFamily="34" charset="0"/>
            </a:endParaRPr>
          </a:p>
          <a:p>
            <a:pPr marL="676275" indent="-338138">
              <a:lnSpc>
                <a:spcPts val="2340"/>
              </a:lnSpc>
              <a:buClr>
                <a:srgbClr val="2B9B9F"/>
              </a:buClr>
              <a:buFont typeface="Arial" panose="020B0604020202020204" pitchFamily="34" charset="0"/>
              <a:buChar char="•"/>
            </a:pPr>
            <a:endParaRPr lang="en-US" sz="1800" dirty="0">
              <a:solidFill>
                <a:srgbClr val="0C4659"/>
              </a:solidFill>
              <a:latin typeface="Calibri" panose="020F0502020204030204" pitchFamily="34" charset="0"/>
              <a:ea typeface="+mn-lt"/>
              <a:cs typeface="Calibri" panose="020F0502020204030204" pitchFamily="34" charset="0"/>
            </a:endParaRPr>
          </a:p>
          <a:p>
            <a:pPr>
              <a:buClr>
                <a:srgbClr val="2B9B9F"/>
              </a:buClr>
            </a:pPr>
            <a:endParaRPr lang="en-US" sz="800" dirty="0">
              <a:solidFill>
                <a:srgbClr val="0C4659"/>
              </a:solidFill>
              <a:latin typeface="Calibri" panose="020F0502020204030204" pitchFamily="34" charset="0"/>
              <a:ea typeface="+mn-lt"/>
              <a:cs typeface="Calibri" panose="020F0502020204030204" pitchFamily="34" charset="0"/>
            </a:endParaRPr>
          </a:p>
          <a:p>
            <a:pPr>
              <a:lnSpc>
                <a:spcPts val="2340"/>
              </a:lnSpc>
              <a:buClr>
                <a:srgbClr val="2B9B9F"/>
              </a:buClr>
            </a:pPr>
            <a:endParaRPr lang="en-US" sz="1800" dirty="0">
              <a:solidFill>
                <a:srgbClr val="0C4659"/>
              </a:solidFill>
              <a:latin typeface="Calibri" panose="020F0502020204030204" pitchFamily="34" charset="0"/>
              <a:ea typeface="+mn-lt"/>
              <a:cs typeface="Calibri" panose="020F0502020204030204" pitchFamily="34" charset="0"/>
            </a:endParaRPr>
          </a:p>
          <a:p>
            <a:pPr>
              <a:lnSpc>
                <a:spcPts val="2340"/>
              </a:lnSpc>
              <a:buClr>
                <a:srgbClr val="2B9B9F"/>
              </a:buClr>
            </a:pPr>
            <a:endParaRPr lang="en-US" sz="1800" dirty="0">
              <a:solidFill>
                <a:srgbClr val="0C4659"/>
              </a:solidFill>
              <a:latin typeface="Calibri" panose="020F0502020204030204" pitchFamily="34" charset="0"/>
              <a:ea typeface="+mn-lt"/>
              <a:cs typeface="Calibri" panose="020F0502020204030204" pitchFamily="34" charset="0"/>
            </a:endParaRPr>
          </a:p>
          <a:p>
            <a:pPr>
              <a:lnSpc>
                <a:spcPts val="2340"/>
              </a:lnSpc>
              <a:buClr>
                <a:srgbClr val="2B9B9F"/>
              </a:buClr>
            </a:pPr>
            <a:endParaRPr lang="en-US" sz="1800" dirty="0">
              <a:solidFill>
                <a:srgbClr val="0C4659"/>
              </a:solidFill>
              <a:latin typeface="Calibri" panose="020F0502020204030204" pitchFamily="34" charset="0"/>
              <a:ea typeface="+mn-lt"/>
              <a:cs typeface="Calibri" panose="020F0502020204030204" pitchFamily="34" charset="0"/>
            </a:endParaRPr>
          </a:p>
          <a:p>
            <a:pPr>
              <a:lnSpc>
                <a:spcPts val="2340"/>
              </a:lnSpc>
              <a:buClr>
                <a:srgbClr val="2B9B9F"/>
              </a:buClr>
            </a:pPr>
            <a:endParaRPr lang="en-US" sz="1800" dirty="0">
              <a:solidFill>
                <a:srgbClr val="0C4659"/>
              </a:solidFill>
              <a:latin typeface="Calibri" panose="020F0502020204030204" pitchFamily="34" charset="0"/>
              <a:ea typeface="+mn-lt"/>
              <a:cs typeface="Calibri" panose="020F0502020204030204" pitchFamily="34" charset="0"/>
            </a:endParaRPr>
          </a:p>
          <a:p>
            <a:pPr>
              <a:lnSpc>
                <a:spcPts val="2340"/>
              </a:lnSpc>
              <a:buClr>
                <a:srgbClr val="2B9B9F"/>
              </a:buClr>
            </a:pPr>
            <a:endParaRPr lang="en-US" sz="1800" dirty="0">
              <a:solidFill>
                <a:srgbClr val="0C4659"/>
              </a:solidFill>
              <a:latin typeface="Calibri" panose="020F0502020204030204" pitchFamily="34" charset="0"/>
              <a:ea typeface="+mn-lt"/>
              <a:cs typeface="Calibri" panose="020F0502020204030204" pitchFamily="34" charset="0"/>
            </a:endParaRPr>
          </a:p>
          <a:p>
            <a:pPr>
              <a:lnSpc>
                <a:spcPts val="2340"/>
              </a:lnSpc>
              <a:buClr>
                <a:srgbClr val="2B9B9F"/>
              </a:buClr>
            </a:pPr>
            <a:endParaRPr lang="en-US" sz="1800" dirty="0">
              <a:solidFill>
                <a:srgbClr val="0C4659"/>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3235663C-8200-5695-FD30-4213B7B4F00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2009" y="3560065"/>
            <a:ext cx="4318459" cy="3297935"/>
          </a:xfrm>
          <a:prstGeom prst="rect">
            <a:avLst/>
          </a:prstGeom>
          <a:noFill/>
        </p:spPr>
      </p:pic>
      <p:sp>
        <p:nvSpPr>
          <p:cNvPr id="15" name="Rectangle 14">
            <a:extLst>
              <a:ext uri="{FF2B5EF4-FFF2-40B4-BE49-F238E27FC236}">
                <a16:creationId xmlns:a16="http://schemas.microsoft.com/office/drawing/2014/main" id="{4C3A7871-0EE8-098A-72E8-534DAEB305B8}"/>
              </a:ext>
            </a:extLst>
          </p:cNvPr>
          <p:cNvSpPr/>
          <p:nvPr/>
        </p:nvSpPr>
        <p:spPr>
          <a:xfrm>
            <a:off x="786246" y="3869851"/>
            <a:ext cx="3089400" cy="2046465"/>
          </a:xfrm>
          <a:prstGeom prst="rect">
            <a:avLst/>
          </a:prstGeom>
          <a:blipFill>
            <a:blip r:embed="rId5" cstate="screen">
              <a:extLst>
                <a:ext uri="{28A0092B-C50C-407E-A947-70E740481C1C}">
                  <a14:useLocalDpi xmlns:a14="http://schemas.microsoft.com/office/drawing/2010/main"/>
                </a:ext>
              </a:extLst>
            </a:blip>
            <a:stretch>
              <a:fillRect t="82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16" name="Group 15">
            <a:extLst>
              <a:ext uri="{FF2B5EF4-FFF2-40B4-BE49-F238E27FC236}">
                <a16:creationId xmlns:a16="http://schemas.microsoft.com/office/drawing/2014/main" id="{CAEAEB8B-63D1-D3EE-952B-1993EC6E67FC}"/>
              </a:ext>
            </a:extLst>
          </p:cNvPr>
          <p:cNvGrpSpPr/>
          <p:nvPr/>
        </p:nvGrpSpPr>
        <p:grpSpPr>
          <a:xfrm>
            <a:off x="3130306" y="5104312"/>
            <a:ext cx="1490679" cy="1364677"/>
            <a:chOff x="4593241" y="5569947"/>
            <a:chExt cx="1677287" cy="1535512"/>
          </a:xfrm>
        </p:grpSpPr>
        <p:sp>
          <p:nvSpPr>
            <p:cNvPr id="17" name="Oval 16">
              <a:extLst>
                <a:ext uri="{FF2B5EF4-FFF2-40B4-BE49-F238E27FC236}">
                  <a16:creationId xmlns:a16="http://schemas.microsoft.com/office/drawing/2014/main" id="{4A37C2D8-77DD-D045-766D-E7C423F889D5}"/>
                </a:ext>
              </a:extLst>
            </p:cNvPr>
            <p:cNvSpPr/>
            <p:nvPr/>
          </p:nvSpPr>
          <p:spPr>
            <a:xfrm>
              <a:off x="4664129" y="5569947"/>
              <a:ext cx="1535512" cy="1535512"/>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8" name="Rectangle: Rounded Corners 13">
              <a:extLst>
                <a:ext uri="{FF2B5EF4-FFF2-40B4-BE49-F238E27FC236}">
                  <a16:creationId xmlns:a16="http://schemas.microsoft.com/office/drawing/2014/main" id="{DB9491F2-7D06-78C4-8823-A298477FB457}"/>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Zum Anzeigen hier klicken</a:t>
              </a:r>
              <a:endParaRPr lang="en-IE"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2255914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60A42-2353-3B78-AF30-591F6D0E22DE}"/>
            </a:ext>
          </a:extLst>
        </p:cNvPr>
        <p:cNvGrpSpPr/>
        <p:nvPr/>
      </p:nvGrpSpPr>
      <p:grpSpPr>
        <a:xfrm>
          <a:off x="0" y="0"/>
          <a:ext cx="0" cy="0"/>
          <a:chOff x="0" y="0"/>
          <a:chExt cx="0" cy="0"/>
        </a:xfrm>
      </p:grpSpPr>
      <p:pic>
        <p:nvPicPr>
          <p:cNvPr id="8" name="Graphic 7">
            <a:extLst>
              <a:ext uri="{FF2B5EF4-FFF2-40B4-BE49-F238E27FC236}">
                <a16:creationId xmlns:a16="http://schemas.microsoft.com/office/drawing/2014/main" id="{88C200FF-95BC-80FB-1B16-EBEB5311371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918243" y="-1094749"/>
            <a:ext cx="4881979" cy="3282710"/>
          </a:xfrm>
          <a:prstGeom prst="rect">
            <a:avLst/>
          </a:prstGeom>
        </p:spPr>
      </p:pic>
      <p:cxnSp>
        <p:nvCxnSpPr>
          <p:cNvPr id="2" name="Straight Connector 1">
            <a:extLst>
              <a:ext uri="{FF2B5EF4-FFF2-40B4-BE49-F238E27FC236}">
                <a16:creationId xmlns:a16="http://schemas.microsoft.com/office/drawing/2014/main" id="{7798A7DE-6DE2-7C74-BB6C-B9F33F54A2A9}"/>
              </a:ext>
            </a:extLst>
          </p:cNvPr>
          <p:cNvCxnSpPr>
            <a:cxnSpLocks/>
          </p:cNvCxnSpPr>
          <p:nvPr/>
        </p:nvCxnSpPr>
        <p:spPr>
          <a:xfrm>
            <a:off x="5108448" y="1519663"/>
            <a:ext cx="0" cy="4539864"/>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A8521010-1CB4-A72F-9B39-287A67DC0D1D}"/>
              </a:ext>
            </a:extLst>
          </p:cNvPr>
          <p:cNvSpPr txBox="1">
            <a:spLocks/>
          </p:cNvSpPr>
          <p:nvPr/>
        </p:nvSpPr>
        <p:spPr>
          <a:xfrm>
            <a:off x="648021" y="1546549"/>
            <a:ext cx="4272569" cy="36785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ts val="2380"/>
              </a:lnSpc>
              <a:spcBef>
                <a:spcPts val="0"/>
              </a:spcBef>
              <a:tabLst>
                <a:tab pos="304800" algn="l"/>
              </a:tabLst>
              <a:defRPr/>
            </a:pPr>
            <a:r>
              <a:rPr lang="en-US" sz="1800" b="1" dirty="0">
                <a:solidFill>
                  <a:srgbClr val="EE4F27"/>
                </a:solidFill>
                <a:latin typeface="Calibri" panose="020F0502020204030204" pitchFamily="34" charset="0"/>
                <a:cs typeface="Calibri" panose="020F0502020204030204" pitchFamily="34" charset="0"/>
              </a:rPr>
              <a:t>Wie man Desinformation erkennt und bekämpft</a:t>
            </a:r>
          </a:p>
          <a:p>
            <a:pPr marL="0" indent="0" defTabSz="777514">
              <a:lnSpc>
                <a:spcPct val="100000"/>
              </a:lnSpc>
              <a:spcBef>
                <a:spcPts val="0"/>
              </a:spcBef>
              <a:tabLst>
                <a:tab pos="304800" algn="l"/>
              </a:tabLst>
              <a:defRPr/>
            </a:pPr>
            <a:endParaRPr lang="en-US" sz="800" b="1" dirty="0">
              <a:solidFill>
                <a:srgbClr val="EE4F27"/>
              </a:solidFill>
              <a:latin typeface="Calibri" panose="020F0502020204030204" pitchFamily="34" charset="0"/>
              <a:cs typeface="Calibri" panose="020F0502020204030204" pitchFamily="34" charset="0"/>
            </a:endParaRPr>
          </a:p>
          <a:p>
            <a:pPr marL="0" indent="0" defTabSz="777514">
              <a:lnSpc>
                <a:spcPts val="1960"/>
              </a:lnSpc>
              <a:spcBef>
                <a:spcPts val="0"/>
              </a:spcBef>
              <a:tabLst>
                <a:tab pos="304800" algn="l"/>
              </a:tabLst>
              <a:defRPr/>
            </a:pPr>
            <a:r>
              <a:rPr lang="en-US" sz="1400" dirty="0">
                <a:latin typeface="Calibri" panose="020F0502020204030204" pitchFamily="34" charset="0"/>
                <a:cs typeface="Calibri" panose="020F0502020204030204" pitchFamily="34" charset="0"/>
              </a:rPr>
              <a:t>Dieses Toolkit hilft Lehrkräften dabei, Diskussionen im Unterricht über die Auswirkungen falscher und irreführender Informationen – insbesondere von Desinformation – auf Gesundheit, Demokratie, Umwelt und gesellschaftliche Normen anzuregen. Das Toolkit ist in mehreren Sprachen verfügbar</a:t>
            </a:r>
          </a:p>
          <a:p>
            <a:pPr marL="0" indent="0" defTabSz="777514">
              <a:lnSpc>
                <a:spcPts val="1960"/>
              </a:lnSpc>
              <a:spcBef>
                <a:spcPts val="0"/>
              </a:spcBef>
              <a:tabLst>
                <a:tab pos="304800" algn="l"/>
              </a:tabLst>
              <a:defRPr/>
            </a:pPr>
            <a:endParaRPr lang="en-US" sz="1400" dirty="0">
              <a:latin typeface="Calibri" panose="020F0502020204030204" pitchFamily="34" charset="0"/>
              <a:cs typeface="Calibri" panose="020F0502020204030204" pitchFamily="34" charset="0"/>
            </a:endParaRPr>
          </a:p>
          <a:p>
            <a:pPr marL="0" indent="0" defTabSz="777514">
              <a:lnSpc>
                <a:spcPct val="100000"/>
              </a:lnSpc>
              <a:spcBef>
                <a:spcPts val="0"/>
              </a:spcBef>
              <a:tabLst>
                <a:tab pos="304800" algn="l"/>
              </a:tabLst>
              <a:defRPr/>
            </a:pPr>
            <a:endParaRPr lang="en-IE" sz="1800" dirty="0">
              <a:latin typeface="Calibri" panose="020F0502020204030204" pitchFamily="34" charset="0"/>
              <a:cs typeface="Calibri" panose="020F0502020204030204" pitchFamily="34" charset="0"/>
            </a:endParaRPr>
          </a:p>
        </p:txBody>
      </p:sp>
      <p:sp>
        <p:nvSpPr>
          <p:cNvPr id="20" name="Text Placeholder 7">
            <a:extLst>
              <a:ext uri="{FF2B5EF4-FFF2-40B4-BE49-F238E27FC236}">
                <a16:creationId xmlns:a16="http://schemas.microsoft.com/office/drawing/2014/main" id="{A1070F9C-69B9-AE60-A08B-4FCEBF15E6D7}"/>
              </a:ext>
            </a:extLst>
          </p:cNvPr>
          <p:cNvSpPr txBox="1">
            <a:spLocks/>
          </p:cNvSpPr>
          <p:nvPr/>
        </p:nvSpPr>
        <p:spPr>
          <a:xfrm>
            <a:off x="5296306" y="2675546"/>
            <a:ext cx="6312009" cy="37328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ts val="2380"/>
              </a:lnSpc>
              <a:spcBef>
                <a:spcPts val="0"/>
              </a:spcBef>
              <a:tabLst>
                <a:tab pos="304800" algn="l"/>
              </a:tabLst>
              <a:defRPr/>
            </a:pPr>
            <a:r>
              <a:rPr lang="en-US" sz="1800" b="1" dirty="0">
                <a:solidFill>
                  <a:srgbClr val="EE4F27"/>
                </a:solidFill>
                <a:latin typeface="Calibri" panose="020F0502020204030204" pitchFamily="34" charset="0"/>
                <a:cs typeface="Calibri" panose="020F0502020204030204" pitchFamily="34" charset="0"/>
              </a:rPr>
              <a:t>Lehrplan für Medien- und Informationskompetenz – E-Version | Internationale E-Plattform für Medien- und Informationskompetenz</a:t>
            </a:r>
          </a:p>
          <a:p>
            <a:pPr marL="0" indent="0" defTabSz="777514">
              <a:lnSpc>
                <a:spcPct val="100000"/>
              </a:lnSpc>
              <a:spcBef>
                <a:spcPts val="0"/>
              </a:spcBef>
              <a:tabLst>
                <a:tab pos="304800" algn="l"/>
              </a:tabLst>
              <a:defRPr/>
            </a:pPr>
            <a:endParaRPr lang="en-US" sz="800" b="1" dirty="0">
              <a:solidFill>
                <a:srgbClr val="EE4F27"/>
              </a:solidFill>
              <a:latin typeface="Calibri" panose="020F0502020204030204" pitchFamily="34" charset="0"/>
              <a:cs typeface="Calibri" panose="020F0502020204030204" pitchFamily="34" charset="0"/>
            </a:endParaRPr>
          </a:p>
          <a:p>
            <a:pPr marL="0" indent="0" defTabSz="777514">
              <a:lnSpc>
                <a:spcPts val="1960"/>
              </a:lnSpc>
              <a:spcBef>
                <a:spcPts val="0"/>
              </a:spcBef>
              <a:tabLst>
                <a:tab pos="304800" algn="l"/>
              </a:tabLst>
              <a:defRPr/>
            </a:pPr>
            <a:r>
              <a:rPr lang="en-US" sz="1400" dirty="0">
                <a:latin typeface="Calibri" panose="020F0502020204030204" pitchFamily="34" charset="0"/>
                <a:cs typeface="Calibri" panose="020F0502020204030204" pitchFamily="34" charset="0"/>
              </a:rPr>
              <a:t>Dieser Lehrplan präsentiert einen umfassenden Kompetenzrahmen für Medien- und Informationskompetenz und bietet Pädagog*innen und Lernenden strukturierte pädagogische Vorschläge. Er umfasst verschiedene detaillierte Module, die das Spektrum der Kompetenzen abdecken, die für die Orientierung im heutigen Kommunikationsökosystem erforderlich sind. Diese Ressource verknüpft Medien- und Informationskompetenz mit aktuellen Themen wie künstlicher Intelligenz, Bildung zur digitalen Bürgerschaft, Bildung für nachhaltige Entwicklung, kultureller Kompetenz und dem exponentiellen Anstieg von Fehlinformationen und Desinformation</a:t>
            </a:r>
          </a:p>
          <a:p>
            <a:pPr marL="0" indent="0" defTabSz="777514">
              <a:lnSpc>
                <a:spcPts val="1960"/>
              </a:lnSpc>
              <a:spcBef>
                <a:spcPts val="0"/>
              </a:spcBef>
              <a:tabLst>
                <a:tab pos="304800" algn="l"/>
              </a:tabLst>
              <a:defRPr/>
            </a:pPr>
            <a:endParaRPr lang="en-US" sz="1400" dirty="0">
              <a:latin typeface="Calibri" panose="020F0502020204030204" pitchFamily="34" charset="0"/>
              <a:cs typeface="Calibri" panose="020F0502020204030204" pitchFamily="34" charset="0"/>
            </a:endParaRPr>
          </a:p>
          <a:p>
            <a:pPr marL="0" indent="0" defTabSz="777514">
              <a:lnSpc>
                <a:spcPts val="1960"/>
              </a:lnSpc>
              <a:spcBef>
                <a:spcPts val="0"/>
              </a:spcBef>
              <a:tabLst>
                <a:tab pos="304800" algn="l"/>
              </a:tabLst>
              <a:defRPr/>
            </a:pPr>
            <a:endParaRPr lang="en-US" sz="1400" dirty="0">
              <a:latin typeface="Calibri" panose="020F0502020204030204" pitchFamily="34" charset="0"/>
              <a:cs typeface="Calibri" panose="020F0502020204030204" pitchFamily="34" charset="0"/>
            </a:endParaRPr>
          </a:p>
          <a:p>
            <a:pPr marL="0" indent="0" defTabSz="777514">
              <a:lnSpc>
                <a:spcPts val="1960"/>
              </a:lnSpc>
              <a:spcBef>
                <a:spcPts val="0"/>
              </a:spcBef>
              <a:tabLst>
                <a:tab pos="304800" algn="l"/>
              </a:tabLst>
              <a:defRPr/>
            </a:pPr>
            <a:endParaRPr lang="en-US" sz="1400" dirty="0">
              <a:latin typeface="Calibri" panose="020F0502020204030204" pitchFamily="34" charset="0"/>
              <a:cs typeface="Calibri" panose="020F0502020204030204" pitchFamily="34" charset="0"/>
            </a:endParaRPr>
          </a:p>
          <a:p>
            <a:pPr marL="0" indent="0" defTabSz="777514">
              <a:lnSpc>
                <a:spcPct val="100000"/>
              </a:lnSpc>
              <a:spcBef>
                <a:spcPts val="0"/>
              </a:spcBef>
              <a:tabLst>
                <a:tab pos="304800" algn="l"/>
              </a:tabLst>
              <a:defRPr/>
            </a:pPr>
            <a:endParaRPr lang="en-IE" sz="18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D1CC8A47-CFA0-5746-6F1B-D94764050108}"/>
              </a:ext>
            </a:extLst>
          </p:cNvPr>
          <p:cNvGrpSpPr/>
          <p:nvPr/>
        </p:nvGrpSpPr>
        <p:grpSpPr>
          <a:xfrm>
            <a:off x="2617188" y="3912373"/>
            <a:ext cx="2491260" cy="3009628"/>
            <a:chOff x="3507065" y="4071577"/>
            <a:chExt cx="2243223" cy="2709981"/>
          </a:xfrm>
        </p:grpSpPr>
        <p:pic>
          <p:nvPicPr>
            <p:cNvPr id="38" name="Picture 37" descr="A black rectangular object with a black background&#10;&#10;AI-generated content may be incorrect.">
              <a:extLst>
                <a:ext uri="{FF2B5EF4-FFF2-40B4-BE49-F238E27FC236}">
                  <a16:creationId xmlns:a16="http://schemas.microsoft.com/office/drawing/2014/main" id="{A9A6C5AA-5407-C653-6352-9509CE3D901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07065" y="4071577"/>
              <a:ext cx="2243223" cy="2709981"/>
            </a:xfrm>
            <a:prstGeom prst="rect">
              <a:avLst/>
            </a:prstGeom>
          </p:spPr>
        </p:pic>
        <p:sp>
          <p:nvSpPr>
            <p:cNvPr id="39" name="Rounded Rectangle 38">
              <a:extLst>
                <a:ext uri="{FF2B5EF4-FFF2-40B4-BE49-F238E27FC236}">
                  <a16:creationId xmlns:a16="http://schemas.microsoft.com/office/drawing/2014/main" id="{5055A0BE-A829-7080-FF70-1A253E675B18}"/>
                </a:ext>
              </a:extLst>
            </p:cNvPr>
            <p:cNvSpPr/>
            <p:nvPr/>
          </p:nvSpPr>
          <p:spPr>
            <a:xfrm>
              <a:off x="3787443" y="4265145"/>
              <a:ext cx="1611823" cy="2130878"/>
            </a:xfrm>
            <a:prstGeom prst="roundRect">
              <a:avLst>
                <a:gd name="adj" fmla="val 1282"/>
              </a:avLst>
            </a:prstGeom>
            <a:blipFill>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p>
          </p:txBody>
        </p:sp>
      </p:grpSp>
      <p:grpSp>
        <p:nvGrpSpPr>
          <p:cNvPr id="40" name="Group 39">
            <a:extLst>
              <a:ext uri="{FF2B5EF4-FFF2-40B4-BE49-F238E27FC236}">
                <a16:creationId xmlns:a16="http://schemas.microsoft.com/office/drawing/2014/main" id="{B7216608-9024-501D-880E-23C4A9D06CD3}"/>
              </a:ext>
            </a:extLst>
          </p:cNvPr>
          <p:cNvGrpSpPr/>
          <p:nvPr/>
        </p:nvGrpSpPr>
        <p:grpSpPr>
          <a:xfrm>
            <a:off x="1516495" y="5043733"/>
            <a:ext cx="1490679" cy="1364677"/>
            <a:chOff x="4593241" y="5569947"/>
            <a:chExt cx="1677287" cy="1535512"/>
          </a:xfrm>
        </p:grpSpPr>
        <p:sp>
          <p:nvSpPr>
            <p:cNvPr id="41" name="Oval 40">
              <a:extLst>
                <a:ext uri="{FF2B5EF4-FFF2-40B4-BE49-F238E27FC236}">
                  <a16:creationId xmlns:a16="http://schemas.microsoft.com/office/drawing/2014/main" id="{0ED06F10-6A3C-FBED-70D8-16E3E89C15F4}"/>
                </a:ext>
              </a:extLst>
            </p:cNvPr>
            <p:cNvSpPr/>
            <p:nvPr/>
          </p:nvSpPr>
          <p:spPr>
            <a:xfrm>
              <a:off x="4664129" y="5569947"/>
              <a:ext cx="1535512" cy="1535512"/>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2" name="Rectangle: Rounded Corners 13">
              <a:extLst>
                <a:ext uri="{FF2B5EF4-FFF2-40B4-BE49-F238E27FC236}">
                  <a16:creationId xmlns:a16="http://schemas.microsoft.com/office/drawing/2014/main" id="{9BE75AE1-1C28-E910-B1DC-8A42243FC91A}"/>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Zum Anzeigen hier klicken</a:t>
              </a:r>
              <a:endParaRPr lang="en-IE" b="1" dirty="0">
                <a:solidFill>
                  <a:schemeClr val="bg1"/>
                </a:solidFill>
                <a:latin typeface="Calibri" panose="020F0502020204030204" pitchFamily="34" charset="0"/>
                <a:cs typeface="Calibri" panose="020F0502020204030204" pitchFamily="34" charset="0"/>
              </a:endParaRPr>
            </a:p>
          </p:txBody>
        </p:sp>
      </p:grpSp>
      <p:sp>
        <p:nvSpPr>
          <p:cNvPr id="3" name="Freeform 2">
            <a:extLst>
              <a:ext uri="{FF2B5EF4-FFF2-40B4-BE49-F238E27FC236}">
                <a16:creationId xmlns:a16="http://schemas.microsoft.com/office/drawing/2014/main" id="{BB98FC7B-D38F-E35F-A8A0-53E60B91E33B}"/>
              </a:ext>
            </a:extLst>
          </p:cNvPr>
          <p:cNvSpPr/>
          <p:nvPr/>
        </p:nvSpPr>
        <p:spPr>
          <a:xfrm>
            <a:off x="-665" y="449590"/>
            <a:ext cx="4985092" cy="875479"/>
          </a:xfrm>
          <a:custGeom>
            <a:avLst/>
            <a:gdLst>
              <a:gd name="connsiteX0" fmla="*/ 0 w 4985092"/>
              <a:gd name="connsiteY0" fmla="*/ 0 h 875479"/>
              <a:gd name="connsiteX1" fmla="*/ 351324 w 4985092"/>
              <a:gd name="connsiteY1" fmla="*/ 0 h 875479"/>
              <a:gd name="connsiteX2" fmla="*/ 1355463 w 4985092"/>
              <a:gd name="connsiteY2" fmla="*/ 0 h 875479"/>
              <a:gd name="connsiteX3" fmla="*/ 1588995 w 4985092"/>
              <a:gd name="connsiteY3" fmla="*/ 0 h 875479"/>
              <a:gd name="connsiteX4" fmla="*/ 2418467 w 4985092"/>
              <a:gd name="connsiteY4" fmla="*/ 0 h 875479"/>
              <a:gd name="connsiteX5" fmla="*/ 4511484 w 4985092"/>
              <a:gd name="connsiteY5" fmla="*/ 0 h 875479"/>
              <a:gd name="connsiteX6" fmla="*/ 4985092 w 4985092"/>
              <a:gd name="connsiteY6" fmla="*/ 473717 h 875479"/>
              <a:gd name="connsiteX7" fmla="*/ 4985092 w 4985092"/>
              <a:gd name="connsiteY7" fmla="*/ 875479 h 875479"/>
              <a:gd name="connsiteX8" fmla="*/ 2892075 w 4985092"/>
              <a:gd name="connsiteY8" fmla="*/ 875479 h 875479"/>
              <a:gd name="connsiteX9" fmla="*/ 1829071 w 4985092"/>
              <a:gd name="connsiteY9" fmla="*/ 875479 h 875479"/>
              <a:gd name="connsiteX10" fmla="*/ 1588995 w 4985092"/>
              <a:gd name="connsiteY10" fmla="*/ 875479 h 875479"/>
              <a:gd name="connsiteX11" fmla="*/ 351324 w 4985092"/>
              <a:gd name="connsiteY11" fmla="*/ 875479 h 875479"/>
              <a:gd name="connsiteX12" fmla="*/ 0 w 4985092"/>
              <a:gd name="connsiteY12"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85092" h="875479">
                <a:moveTo>
                  <a:pt x="0" y="0"/>
                </a:moveTo>
                <a:lnTo>
                  <a:pt x="351324" y="0"/>
                </a:lnTo>
                <a:lnTo>
                  <a:pt x="1355463" y="0"/>
                </a:lnTo>
                <a:lnTo>
                  <a:pt x="1588995" y="0"/>
                </a:lnTo>
                <a:lnTo>
                  <a:pt x="2418467" y="0"/>
                </a:lnTo>
                <a:lnTo>
                  <a:pt x="4511484" y="0"/>
                </a:lnTo>
                <a:cubicBezTo>
                  <a:pt x="4772269" y="0"/>
                  <a:pt x="4985092" y="212873"/>
                  <a:pt x="4985092" y="473717"/>
                </a:cubicBezTo>
                <a:lnTo>
                  <a:pt x="4985092" y="875479"/>
                </a:lnTo>
                <a:lnTo>
                  <a:pt x="2892075" y="875479"/>
                </a:lnTo>
                <a:lnTo>
                  <a:pt x="1829071" y="875479"/>
                </a:lnTo>
                <a:lnTo>
                  <a:pt x="1588995" y="875479"/>
                </a:lnTo>
                <a:lnTo>
                  <a:pt x="351324" y="875479"/>
                </a:lnTo>
                <a:lnTo>
                  <a:pt x="0" y="875479"/>
                </a:lnTo>
                <a:close/>
              </a:path>
            </a:pathLst>
          </a:custGeom>
          <a:solidFill>
            <a:srgbClr val="3FB5A1"/>
          </a:solidFill>
          <a:ln w="3598" cap="flat">
            <a:noFill/>
            <a:prstDash val="solid"/>
            <a:miter/>
          </a:ln>
        </p:spPr>
        <p:txBody>
          <a:bodyPr wrap="square" rtlCol="0" anchor="ctr">
            <a:noAutofit/>
          </a:bodyPr>
          <a:lstStyle/>
          <a:p>
            <a:endParaRPr lang="en-US" sz="1400" b="0" i="0" dirty="0">
              <a:latin typeface="Calibri" panose="020F0502020204030204" pitchFamily="34" charset="0"/>
            </a:endParaRPr>
          </a:p>
        </p:txBody>
      </p:sp>
      <p:sp>
        <p:nvSpPr>
          <p:cNvPr id="4" name="Text Placeholder 5">
            <a:extLst>
              <a:ext uri="{FF2B5EF4-FFF2-40B4-BE49-F238E27FC236}">
                <a16:creationId xmlns:a16="http://schemas.microsoft.com/office/drawing/2014/main" id="{0BBA5FDF-AAAB-4746-35A3-9DAF60349D69}"/>
              </a:ext>
            </a:extLst>
          </p:cNvPr>
          <p:cNvSpPr txBox="1">
            <a:spLocks/>
          </p:cNvSpPr>
          <p:nvPr/>
        </p:nvSpPr>
        <p:spPr>
          <a:xfrm>
            <a:off x="1174023" y="633705"/>
            <a:ext cx="6474727"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
                <a:srgbClr val="FFFFFF"/>
              </a:buClr>
              <a:buSzPts val="3600"/>
              <a:buFont typeface="Arial"/>
              <a:buNone/>
              <a:tabLst/>
              <a:defRPr/>
            </a:pPr>
            <a:r>
              <a:rPr lang="en-US" b="1" i="0" u="none" strike="noStrike" dirty="0">
                <a:solidFill>
                  <a:srgbClr val="FFFFFF"/>
                </a:solidFill>
                <a:effectLst/>
                <a:latin typeface="Calibri" panose="020F0502020204030204" pitchFamily="34" charset="0"/>
              </a:rPr>
              <a:t>Ressourcen: Tools</a:t>
            </a:r>
            <a:endParaRPr kumimoji="0" lang="en-US" sz="2400" b="1" i="0" u="none" strike="noStrike" kern="0" cap="none" spc="0" normalizeH="0" baseline="0" noProof="0" dirty="0">
              <a:ln>
                <a:noFill/>
              </a:ln>
              <a:solidFill>
                <a:srgbClr val="000000"/>
              </a:solidFill>
              <a:effectLst/>
              <a:uLnTx/>
              <a:uFillTx/>
              <a:latin typeface="Arial"/>
              <a:cs typeface="Arial"/>
              <a:sym typeface="Arial"/>
            </a:endParaRPr>
          </a:p>
        </p:txBody>
      </p:sp>
      <p:pic>
        <p:nvPicPr>
          <p:cNvPr id="5" name="Graphic 4" descr="Tools with solid fill">
            <a:extLst>
              <a:ext uri="{FF2B5EF4-FFF2-40B4-BE49-F238E27FC236}">
                <a16:creationId xmlns:a16="http://schemas.microsoft.com/office/drawing/2014/main" id="{5376CA84-BBFA-E6EB-1198-B8797F71E44F}"/>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410491" y="587915"/>
            <a:ext cx="598828" cy="598828"/>
          </a:xfrm>
          <a:prstGeom prst="rect">
            <a:avLst/>
          </a:prstGeom>
        </p:spPr>
      </p:pic>
      <p:pic>
        <p:nvPicPr>
          <p:cNvPr id="6" name="Picture 5">
            <a:extLst>
              <a:ext uri="{FF2B5EF4-FFF2-40B4-BE49-F238E27FC236}">
                <a16:creationId xmlns:a16="http://schemas.microsoft.com/office/drawing/2014/main" id="{A6F2B30E-A30B-AEB5-E96F-3460E70989D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377354" y="0"/>
            <a:ext cx="3814646" cy="2913181"/>
          </a:xfrm>
          <a:prstGeom prst="rect">
            <a:avLst/>
          </a:prstGeom>
          <a:noFill/>
        </p:spPr>
      </p:pic>
      <p:sp>
        <p:nvSpPr>
          <p:cNvPr id="7" name="Rectangle 6">
            <a:extLst>
              <a:ext uri="{FF2B5EF4-FFF2-40B4-BE49-F238E27FC236}">
                <a16:creationId xmlns:a16="http://schemas.microsoft.com/office/drawing/2014/main" id="{94F681E1-15CE-1635-44E8-F1D9E5012BBD}"/>
              </a:ext>
            </a:extLst>
          </p:cNvPr>
          <p:cNvSpPr/>
          <p:nvPr/>
        </p:nvSpPr>
        <p:spPr>
          <a:xfrm>
            <a:off x="8918553" y="318827"/>
            <a:ext cx="2741350" cy="1790284"/>
          </a:xfrm>
          <a:prstGeom prst="rect">
            <a:avLst/>
          </a:prstGeom>
          <a:blipFill dpi="0" rotWithShape="1">
            <a:blip r:embed="rId8" cstate="screen">
              <a:extLst>
                <a:ext uri="{28A0092B-C50C-407E-A947-70E740481C1C}">
                  <a14:useLocalDpi xmlns:a14="http://schemas.microsoft.com/office/drawing/2010/main"/>
                </a:ext>
              </a:extLst>
            </a:blip>
            <a:srcRect/>
            <a:stretch>
              <a:fillRect l="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10" name="Group 9">
            <a:extLst>
              <a:ext uri="{FF2B5EF4-FFF2-40B4-BE49-F238E27FC236}">
                <a16:creationId xmlns:a16="http://schemas.microsoft.com/office/drawing/2014/main" id="{A35E58FD-4ED0-99F4-A235-D54E5B3BC19C}"/>
              </a:ext>
            </a:extLst>
          </p:cNvPr>
          <p:cNvGrpSpPr/>
          <p:nvPr/>
        </p:nvGrpSpPr>
        <p:grpSpPr>
          <a:xfrm>
            <a:off x="7599300" y="1159703"/>
            <a:ext cx="1490679" cy="1364677"/>
            <a:chOff x="4593241" y="5569947"/>
            <a:chExt cx="1677287" cy="1535512"/>
          </a:xfrm>
        </p:grpSpPr>
        <p:sp>
          <p:nvSpPr>
            <p:cNvPr id="11" name="Oval 10">
              <a:extLst>
                <a:ext uri="{FF2B5EF4-FFF2-40B4-BE49-F238E27FC236}">
                  <a16:creationId xmlns:a16="http://schemas.microsoft.com/office/drawing/2014/main" id="{ABFA34CB-7CED-B131-D91E-41E5EFFAFBF0}"/>
                </a:ext>
              </a:extLst>
            </p:cNvPr>
            <p:cNvSpPr/>
            <p:nvPr/>
          </p:nvSpPr>
          <p:spPr>
            <a:xfrm>
              <a:off x="4664129" y="5569947"/>
              <a:ext cx="1535512" cy="1535512"/>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2" name="Rectangle: Rounded Corners 13">
              <a:extLst>
                <a:ext uri="{FF2B5EF4-FFF2-40B4-BE49-F238E27FC236}">
                  <a16:creationId xmlns:a16="http://schemas.microsoft.com/office/drawing/2014/main" id="{DECF9829-0AB7-D42F-5B4A-B3A572996F4B}"/>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Zum Anzeigen hier klicken</a:t>
              </a:r>
              <a:endParaRPr lang="en-IE"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5159127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28A13-9C21-FB17-C516-A41C29432F8B}"/>
            </a:ext>
          </a:extLst>
        </p:cNvPr>
        <p:cNvGrpSpPr/>
        <p:nvPr/>
      </p:nvGrpSpPr>
      <p:grpSpPr>
        <a:xfrm>
          <a:off x="0" y="0"/>
          <a:ext cx="0" cy="0"/>
          <a:chOff x="0" y="0"/>
          <a:chExt cx="0" cy="0"/>
        </a:xfrm>
      </p:grpSpPr>
      <p:sp>
        <p:nvSpPr>
          <p:cNvPr id="5" name="Text Placeholder 1">
            <a:extLst>
              <a:ext uri="{FF2B5EF4-FFF2-40B4-BE49-F238E27FC236}">
                <a16:creationId xmlns:a16="http://schemas.microsoft.com/office/drawing/2014/main" id="{79F4ACF4-D67E-A178-992F-CDD75D1D35A5}"/>
              </a:ext>
            </a:extLst>
          </p:cNvPr>
          <p:cNvSpPr txBox="1">
            <a:spLocks/>
          </p:cNvSpPr>
          <p:nvPr/>
        </p:nvSpPr>
        <p:spPr>
          <a:xfrm>
            <a:off x="734568" y="2649060"/>
            <a:ext cx="4900702" cy="306602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900"/>
              </a:lnSpc>
            </a:pPr>
            <a:r>
              <a:rPr lang="en-GB" sz="4000" b="1" dirty="0">
                <a:latin typeface="Calibri" panose="020F0502020204030204" pitchFamily="34" charset="0"/>
                <a:cs typeface="Calibri" panose="020F0502020204030204" pitchFamily="34" charset="0"/>
              </a:rPr>
              <a:t>Die Rolle der Zivilgesellschaft bei der Rechenschaftspflicht digitaler Plattformen</a:t>
            </a:r>
          </a:p>
          <a:p>
            <a:pPr>
              <a:lnSpc>
                <a:spcPts val="3900"/>
              </a:lnSpc>
            </a:pPr>
            <a:endParaRPr lang="en-GB" sz="4000" dirty="0">
              <a:latin typeface="Calibri" panose="020F0502020204030204" pitchFamily="34" charset="0"/>
              <a:cs typeface="Calibri" panose="020F0502020204030204" pitchFamily="34" charset="0"/>
            </a:endParaRPr>
          </a:p>
        </p:txBody>
      </p:sp>
      <p:sp>
        <p:nvSpPr>
          <p:cNvPr id="7" name="Text Placeholder 2">
            <a:extLst>
              <a:ext uri="{FF2B5EF4-FFF2-40B4-BE49-F238E27FC236}">
                <a16:creationId xmlns:a16="http://schemas.microsoft.com/office/drawing/2014/main" id="{895C2CCC-B7B5-B800-9DFF-F207D2DD1812}"/>
              </a:ext>
            </a:extLst>
          </p:cNvPr>
          <p:cNvSpPr txBox="1">
            <a:spLocks/>
          </p:cNvSpPr>
          <p:nvPr/>
        </p:nvSpPr>
        <p:spPr>
          <a:xfrm>
            <a:off x="734630" y="1095891"/>
            <a:ext cx="4449490" cy="58214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90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5919"/>
              </a:lnSpc>
              <a:spcBef>
                <a:spcPts val="0"/>
              </a:spcBef>
            </a:pPr>
            <a:r>
              <a:rPr lang="en-US" sz="6599" b="1" dirty="0">
                <a:latin typeface="Calibri" panose="020F0502020204030204" pitchFamily="34" charset="0"/>
                <a:cs typeface="Calibri" panose="020F0502020204030204" pitchFamily="34" charset="0"/>
              </a:rPr>
              <a:t>Thema</a:t>
            </a:r>
            <a:r>
              <a:rPr lang="tr-TR" sz="6599" b="1" dirty="0">
                <a:latin typeface="Calibri" panose="020F0502020204030204" pitchFamily="34" charset="0"/>
                <a:cs typeface="Calibri" panose="020F0502020204030204" pitchFamily="34" charset="0"/>
              </a:rPr>
              <a:t> 4</a:t>
            </a:r>
            <a:endParaRPr lang="en-US" sz="6599" b="1" dirty="0">
              <a:latin typeface="Calibri" panose="020F0502020204030204" pitchFamily="34" charset="0"/>
              <a:cs typeface="Calibri" panose="020F0502020204030204" pitchFamily="34" charset="0"/>
            </a:endParaRPr>
          </a:p>
          <a:p>
            <a:pPr>
              <a:lnSpc>
                <a:spcPts val="5919"/>
              </a:lnSpc>
              <a:spcBef>
                <a:spcPts val="0"/>
              </a:spcBef>
            </a:pPr>
            <a:endParaRPr lang="en-IE" sz="6599" b="1" dirty="0">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4829ACE0-06DA-329B-1D04-022FDFFC9663}"/>
              </a:ext>
            </a:extLst>
          </p:cNvPr>
          <p:cNvSpPr/>
          <p:nvPr/>
        </p:nvSpPr>
        <p:spPr>
          <a:xfrm>
            <a:off x="795" y="2439533"/>
            <a:ext cx="5183325" cy="35995"/>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3FB5A1"/>
          </a:solidFill>
          <a:ln w="24491" cap="flat">
            <a:solidFill>
              <a:srgbClr val="3FB5A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10" name="Picture Placeholder 9">
            <a:extLst>
              <a:ext uri="{FF2B5EF4-FFF2-40B4-BE49-F238E27FC236}">
                <a16:creationId xmlns:a16="http://schemas.microsoft.com/office/drawing/2014/main" id="{A44BF34C-6768-DE7E-17F1-F5E7C76AA46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11" name="Graphic 10">
            <a:extLst>
              <a:ext uri="{FF2B5EF4-FFF2-40B4-BE49-F238E27FC236}">
                <a16:creationId xmlns:a16="http://schemas.microsoft.com/office/drawing/2014/main" id="{1BA19E67-D2AA-943A-EF17-6A44E41D18C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3549078" y="4182072"/>
            <a:ext cx="5074928" cy="3412452"/>
          </a:xfrm>
          <a:prstGeom prst="rect">
            <a:avLst/>
          </a:prstGeom>
        </p:spPr>
      </p:pic>
    </p:spTree>
    <p:extLst>
      <p:ext uri="{BB962C8B-B14F-4D97-AF65-F5344CB8AC3E}">
        <p14:creationId xmlns:p14="http://schemas.microsoft.com/office/powerpoint/2010/main" val="536948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1">
            <a:extLst>
              <a:ext uri="{FF2B5EF4-FFF2-40B4-BE49-F238E27FC236}">
                <a16:creationId xmlns:a16="http://schemas.microsoft.com/office/drawing/2014/main" id="{94A96EA8-6BEF-D389-7686-164A25C832E4}"/>
              </a:ext>
            </a:extLst>
          </p:cNvPr>
          <p:cNvSpPr>
            <a:spLocks noGrp="1"/>
          </p:cNvSpPr>
          <p:nvPr>
            <p:ph type="body" sz="quarter" idx="18"/>
          </p:nvPr>
        </p:nvSpPr>
        <p:spPr>
          <a:xfrm>
            <a:off x="6891764" y="1618388"/>
            <a:ext cx="4628361" cy="870085"/>
          </a:xfrm>
        </p:spPr>
        <p:txBody>
          <a:bodyPr/>
          <a:lstStyle/>
          <a:p>
            <a:pPr>
              <a:lnSpc>
                <a:spcPts val="3240"/>
              </a:lnSpc>
            </a:pPr>
            <a:r>
              <a:rPr lang="en-GB" sz="2400" dirty="0"/>
              <a:t>Die Rolle der Zivilgesellschaft bei der Rechenschaftspflicht digitaler Plattformen</a:t>
            </a:r>
          </a:p>
          <a:p>
            <a:pPr>
              <a:lnSpc>
                <a:spcPts val="3240"/>
              </a:lnSpc>
            </a:pPr>
            <a:endParaRPr lang="en-GB" sz="2400" dirty="0"/>
          </a:p>
        </p:txBody>
      </p:sp>
      <p:sp>
        <p:nvSpPr>
          <p:cNvPr id="31" name="Text Placeholder 2">
            <a:extLst>
              <a:ext uri="{FF2B5EF4-FFF2-40B4-BE49-F238E27FC236}">
                <a16:creationId xmlns:a16="http://schemas.microsoft.com/office/drawing/2014/main" id="{F22F5F48-13B9-B732-76AF-93456E983CD6}"/>
              </a:ext>
            </a:extLst>
          </p:cNvPr>
          <p:cNvSpPr>
            <a:spLocks noGrp="1"/>
          </p:cNvSpPr>
          <p:nvPr>
            <p:ph type="body" sz="quarter" idx="19"/>
          </p:nvPr>
        </p:nvSpPr>
        <p:spPr>
          <a:xfrm>
            <a:off x="8569568" y="671712"/>
            <a:ext cx="2950558" cy="582464"/>
          </a:xfrm>
        </p:spPr>
        <p:txBody>
          <a:bodyPr/>
          <a:lstStyle/>
          <a:p>
            <a:pPr defTabSz="914355"/>
            <a:r>
              <a:rPr lang="en-GB" sz="3600" dirty="0"/>
              <a:t>Überblick</a:t>
            </a:r>
          </a:p>
        </p:txBody>
      </p:sp>
      <p:sp>
        <p:nvSpPr>
          <p:cNvPr id="33" name="Text Placeholder 4">
            <a:extLst>
              <a:ext uri="{FF2B5EF4-FFF2-40B4-BE49-F238E27FC236}">
                <a16:creationId xmlns:a16="http://schemas.microsoft.com/office/drawing/2014/main" id="{3038EE2E-441E-208F-C173-F5BCD5464836}"/>
              </a:ext>
            </a:extLst>
          </p:cNvPr>
          <p:cNvSpPr txBox="1">
            <a:spLocks/>
          </p:cNvSpPr>
          <p:nvPr/>
        </p:nvSpPr>
        <p:spPr>
          <a:xfrm>
            <a:off x="789337" y="4202931"/>
            <a:ext cx="3653747" cy="1517188"/>
          </a:xfrm>
          <a:prstGeom prst="rect">
            <a:avLst/>
          </a:prstGeom>
        </p:spPr>
        <p:txBody>
          <a:bodyPr lIns="91428" tIns="45714" rIns="91428" bIns="45714"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92"/>
              </a:lnSpc>
            </a:pPr>
            <a:r>
              <a:rPr lang="en-US" sz="1800" b="1" dirty="0">
                <a:solidFill>
                  <a:srgbClr val="0C4659"/>
                </a:solidFill>
                <a:latin typeface="Calibri" panose="020F0502020204030204" pitchFamily="34" charset="0"/>
                <a:ea typeface="Calibri (MS)"/>
                <a:cs typeface="Calibri" panose="020F0502020204030204" pitchFamily="34" charset="0"/>
                <a:sym typeface="Calibri (MS)"/>
              </a:rPr>
              <a:t>Im digitalen Zeitalter spielen </a:t>
            </a:r>
            <a:r>
              <a:rPr lang="en-US" sz="1800" b="1" dirty="0">
                <a:solidFill>
                  <a:srgbClr val="0C4659"/>
                </a:solidFill>
                <a:latin typeface="Calibri" panose="020F0502020204030204" pitchFamily="34" charset="0"/>
                <a:ea typeface="Calibri (MS) Bold"/>
                <a:cs typeface="Calibri" panose="020F0502020204030204" pitchFamily="34" charset="0"/>
                <a:sym typeface="Calibri (MS) Bold"/>
              </a:rPr>
              <a:t>zivilgesellschaftliche Organisationen (CSOs) </a:t>
            </a:r>
            <a:r>
              <a:rPr lang="en-US" sz="1800" b="1" dirty="0">
                <a:solidFill>
                  <a:srgbClr val="0C4659"/>
                </a:solidFill>
                <a:latin typeface="Calibri" panose="020F0502020204030204" pitchFamily="34" charset="0"/>
                <a:ea typeface="Calibri (MS)"/>
                <a:cs typeface="Calibri" panose="020F0502020204030204" pitchFamily="34" charset="0"/>
                <a:sym typeface="Calibri (MS)"/>
              </a:rPr>
              <a:t>eine entscheidende Rolle bei der Förderung von </a:t>
            </a:r>
            <a:r>
              <a:rPr lang="en-US" sz="1800" b="1" dirty="0">
                <a:solidFill>
                  <a:srgbClr val="0C4659"/>
                </a:solidFill>
                <a:latin typeface="Calibri" panose="020F0502020204030204" pitchFamily="34" charset="0"/>
                <a:ea typeface="Calibri (MS) Bold"/>
                <a:cs typeface="Calibri" panose="020F0502020204030204" pitchFamily="34" charset="0"/>
                <a:sym typeface="Calibri (MS) Bold"/>
              </a:rPr>
              <a:t>Transparenz, Rechenschaftspflicht und ethischen Praktiken </a:t>
            </a:r>
            <a:r>
              <a:rPr lang="en-US" sz="1800" b="1" dirty="0">
                <a:solidFill>
                  <a:srgbClr val="0C4659"/>
                </a:solidFill>
                <a:latin typeface="Calibri" panose="020F0502020204030204" pitchFamily="34" charset="0"/>
                <a:ea typeface="Calibri (MS)"/>
                <a:cs typeface="Calibri" panose="020F0502020204030204" pitchFamily="34" charset="0"/>
                <a:sym typeface="Calibri (MS)"/>
              </a:rPr>
              <a:t>auf digitalen Plattformen. </a:t>
            </a:r>
          </a:p>
        </p:txBody>
      </p:sp>
      <p:pic>
        <p:nvPicPr>
          <p:cNvPr id="5" name="Picture Placeholder 4" descr="A person holding a cell phone&#10;&#10;AI-generated content may be incorrect.">
            <a:extLst>
              <a:ext uri="{FF2B5EF4-FFF2-40B4-BE49-F238E27FC236}">
                <a16:creationId xmlns:a16="http://schemas.microsoft.com/office/drawing/2014/main" id="{E6812918-452B-62F1-AA55-041DC82A8651}"/>
              </a:ext>
            </a:extLst>
          </p:cNvPr>
          <p:cNvPicPr>
            <a:picLocks noGrp="1" noChangeAspect="1"/>
          </p:cNvPicPr>
          <p:nvPr>
            <p:ph type="pic" sz="quarter" idx="67"/>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4">
            <a:extLst>
              <a:ext uri="{FF2B5EF4-FFF2-40B4-BE49-F238E27FC236}">
                <a16:creationId xmlns:a16="http://schemas.microsoft.com/office/drawing/2014/main" id="{3F1ACAB0-B7BB-69FF-20B1-459EC1A63023}"/>
              </a:ext>
            </a:extLst>
          </p:cNvPr>
          <p:cNvSpPr txBox="1">
            <a:spLocks/>
          </p:cNvSpPr>
          <p:nvPr/>
        </p:nvSpPr>
        <p:spPr>
          <a:xfrm>
            <a:off x="4972406" y="4202931"/>
            <a:ext cx="6303726" cy="1517188"/>
          </a:xfrm>
          <a:prstGeom prst="rect">
            <a:avLst/>
          </a:prstGeom>
        </p:spPr>
        <p:txBody>
          <a:bodyPr lIns="91428" tIns="45714" rIns="91428" bIns="45714"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92"/>
              </a:lnSpc>
            </a:pPr>
            <a:r>
              <a:rPr lang="en-US" sz="1800" dirty="0">
                <a:solidFill>
                  <a:srgbClr val="0C4659"/>
                </a:solidFill>
                <a:latin typeface="Calibri" panose="020F0502020204030204" pitchFamily="34" charset="0"/>
                <a:ea typeface="Calibri (MS)"/>
                <a:cs typeface="Calibri" panose="020F0502020204030204" pitchFamily="34" charset="0"/>
                <a:sym typeface="Calibri (MS)"/>
              </a:rPr>
              <a:t>Von der Bekämpfung von Falschinformationen und algorithmischer Diskriminierung bis hin zum Einsatz für einen stärkeren Datenschutz fungieren CSOs als </a:t>
            </a:r>
            <a:r>
              <a:rPr lang="en-US" sz="1800" b="1" dirty="0">
                <a:solidFill>
                  <a:srgbClr val="0C4659"/>
                </a:solidFill>
                <a:latin typeface="Calibri" panose="020F0502020204030204" pitchFamily="34" charset="0"/>
                <a:ea typeface="Calibri (MS) Bold"/>
                <a:cs typeface="Calibri" panose="020F0502020204030204" pitchFamily="34" charset="0"/>
                <a:sym typeface="Calibri (MS) Bold"/>
              </a:rPr>
              <a:t>Wächter, politische Einflussnehmer und Aufklärer der Öffentlichkeit</a:t>
            </a:r>
            <a:r>
              <a:rPr lang="en-US" sz="1800" dirty="0">
                <a:solidFill>
                  <a:srgbClr val="0C4659"/>
                </a:solidFill>
                <a:latin typeface="Calibri" panose="020F0502020204030204" pitchFamily="34" charset="0"/>
                <a:ea typeface="Calibri (MS)"/>
                <a:cs typeface="Calibri" panose="020F0502020204030204" pitchFamily="34" charset="0"/>
                <a:sym typeface="Calibri (MS)"/>
              </a:rPr>
              <a:t>. Durch Interessenvertretung, Rechtsstreitigkeiten, Forschung und öffentliche Kampagnen üben sie Druck auf Technologieunternehmen aus, demokratische Werte zu wahren und </a:t>
            </a:r>
            <a:r>
              <a:rPr lang="en-US" sz="1800" b="1" dirty="0">
                <a:solidFill>
                  <a:srgbClr val="0C4659"/>
                </a:solidFill>
                <a:latin typeface="Calibri" panose="020F0502020204030204" pitchFamily="34" charset="0"/>
                <a:ea typeface="Calibri (MS) Bold"/>
                <a:cs typeface="Calibri" panose="020F0502020204030204" pitchFamily="34" charset="0"/>
                <a:sym typeface="Calibri (MS) Bold"/>
              </a:rPr>
              <a:t>die Rechte der Nutzer </a:t>
            </a:r>
            <a:r>
              <a:rPr lang="en-US" sz="1800" dirty="0">
                <a:solidFill>
                  <a:srgbClr val="0C4659"/>
                </a:solidFill>
                <a:latin typeface="Calibri" panose="020F0502020204030204" pitchFamily="34" charset="0"/>
                <a:ea typeface="Calibri (MS)"/>
                <a:cs typeface="Calibri" panose="020F0502020204030204" pitchFamily="34" charset="0"/>
                <a:sym typeface="Calibri (MS)"/>
              </a:rPr>
              <a:t>im digitalen Raum zu schützen.</a:t>
            </a:r>
          </a:p>
        </p:txBody>
      </p:sp>
      <p:pic>
        <p:nvPicPr>
          <p:cNvPr id="9" name="Graphic 8">
            <a:extLst>
              <a:ext uri="{FF2B5EF4-FFF2-40B4-BE49-F238E27FC236}">
                <a16:creationId xmlns:a16="http://schemas.microsoft.com/office/drawing/2014/main" id="{AB8C6DD5-1594-678B-8638-60139242E1B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2568260" y="962944"/>
            <a:ext cx="5074928" cy="3412452"/>
          </a:xfrm>
          <a:prstGeom prst="rect">
            <a:avLst/>
          </a:prstGeom>
        </p:spPr>
      </p:pic>
    </p:spTree>
    <p:extLst>
      <p:ext uri="{BB962C8B-B14F-4D97-AF65-F5344CB8AC3E}">
        <p14:creationId xmlns:p14="http://schemas.microsoft.com/office/powerpoint/2010/main" val="40994994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4F8AB-7547-5BF6-18D2-720D82139410}"/>
            </a:ext>
          </a:extLst>
        </p:cNvPr>
        <p:cNvGrpSpPr/>
        <p:nvPr/>
      </p:nvGrpSpPr>
      <p:grpSpPr>
        <a:xfrm>
          <a:off x="0" y="0"/>
          <a:ext cx="0" cy="0"/>
          <a:chOff x="0" y="0"/>
          <a:chExt cx="0" cy="0"/>
        </a:xfrm>
      </p:grpSpPr>
      <p:sp>
        <p:nvSpPr>
          <p:cNvPr id="5" name="Text Placeholder 3">
            <a:extLst>
              <a:ext uri="{FF2B5EF4-FFF2-40B4-BE49-F238E27FC236}">
                <a16:creationId xmlns:a16="http://schemas.microsoft.com/office/drawing/2014/main" id="{2ED28781-8B09-A2F7-7F34-875505D55876}"/>
              </a:ext>
            </a:extLst>
          </p:cNvPr>
          <p:cNvSpPr txBox="1">
            <a:spLocks/>
          </p:cNvSpPr>
          <p:nvPr/>
        </p:nvSpPr>
        <p:spPr>
          <a:xfrm>
            <a:off x="654491" y="552892"/>
            <a:ext cx="3301237" cy="80354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220"/>
              </a:lnSpc>
              <a:spcBef>
                <a:spcPts val="0"/>
              </a:spcBef>
            </a:pPr>
            <a:r>
              <a:rPr lang="en-US" sz="2800" dirty="0">
                <a:latin typeface="Calibri" panose="020F0502020204030204" pitchFamily="34" charset="0"/>
                <a:cs typeface="Calibri" panose="020F0502020204030204" pitchFamily="34" charset="0"/>
              </a:rPr>
              <a:t>Erläutert wichtige Definitionen und Konzepte</a:t>
            </a:r>
          </a:p>
          <a:p>
            <a:pPr>
              <a:lnSpc>
                <a:spcPts val="3220"/>
              </a:lnSpc>
              <a:spcBef>
                <a:spcPts val="0"/>
              </a:spcBef>
            </a:pPr>
            <a:endParaRPr lang="en-US" sz="2800"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2F975CF5-31A2-3E42-E083-7681109D6B36}"/>
              </a:ext>
            </a:extLst>
          </p:cNvPr>
          <p:cNvCxnSpPr>
            <a:cxnSpLocks/>
          </p:cNvCxnSpPr>
          <p:nvPr/>
        </p:nvCxnSpPr>
        <p:spPr>
          <a:xfrm>
            <a:off x="794" y="1996141"/>
            <a:ext cx="3954933"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C1E42882-A9F1-0F42-B252-2AD2286073B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09882" y="2264105"/>
            <a:ext cx="6009698" cy="4041004"/>
          </a:xfrm>
          <a:prstGeom prst="rect">
            <a:avLst/>
          </a:prstGeom>
        </p:spPr>
      </p:pic>
      <p:sp>
        <p:nvSpPr>
          <p:cNvPr id="3" name="Text Placeholder 4">
            <a:extLst>
              <a:ext uri="{FF2B5EF4-FFF2-40B4-BE49-F238E27FC236}">
                <a16:creationId xmlns:a16="http://schemas.microsoft.com/office/drawing/2014/main" id="{0DFD68FF-A823-6950-90AD-1BBBC98F023F}"/>
              </a:ext>
            </a:extLst>
          </p:cNvPr>
          <p:cNvSpPr txBox="1">
            <a:spLocks/>
          </p:cNvSpPr>
          <p:nvPr/>
        </p:nvSpPr>
        <p:spPr>
          <a:xfrm>
            <a:off x="4940324" y="552893"/>
            <a:ext cx="7089688" cy="6104161"/>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00"/>
              </a:lnSpc>
              <a:buClr>
                <a:srgbClr val="3FB5A1"/>
              </a:buClr>
              <a:buSzPts val="2400"/>
            </a:pPr>
            <a:r>
              <a:rPr lang="en-US" sz="2000" b="1" dirty="0">
                <a:solidFill>
                  <a:srgbClr val="F54905"/>
                </a:solidFill>
                <a:latin typeface="Calibri" panose="020F0502020204030204" pitchFamily="34" charset="0"/>
                <a:cs typeface="Calibri" panose="020F0502020204030204" pitchFamily="34" charset="0"/>
              </a:rPr>
              <a:t>Zivilgesellschaftliche Organisationen (CSOs)</a:t>
            </a:r>
          </a:p>
          <a:p>
            <a:pPr indent="0">
              <a:lnSpc>
                <a:spcPts val="2300"/>
              </a:lnSpc>
              <a:buClr>
                <a:srgbClr val="3FB5A1"/>
              </a:buClr>
              <a:buSzPts val="2400"/>
            </a:pPr>
            <a:r>
              <a:rPr lang="en-US" sz="1800" dirty="0">
                <a:solidFill>
                  <a:srgbClr val="0C4659"/>
                </a:solidFill>
                <a:latin typeface="Calibri" panose="020F0502020204030204" pitchFamily="34" charset="0"/>
                <a:cs typeface="Calibri" panose="020F0502020204030204" pitchFamily="34" charset="0"/>
              </a:rPr>
              <a:t>Nichtstaatliche, gemeinnützige Einrichtungen, die die Interessen der Bürger vertreten und sich für das Gemeinwohl einsetzen, häufig durch Aktivismus, politisches Engagement und rechtliche Schritte.</a:t>
            </a:r>
          </a:p>
          <a:p>
            <a:pPr indent="0">
              <a:lnSpc>
                <a:spcPts val="2300"/>
              </a:lnSpc>
              <a:buClr>
                <a:srgbClr val="3FB5A1"/>
              </a:buClr>
              <a:buSzPts val="2400"/>
            </a:pPr>
            <a:endParaRPr lang="en-US" sz="1800"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r>
              <a:rPr lang="en-US" sz="2000" b="1" dirty="0">
                <a:solidFill>
                  <a:srgbClr val="F54905"/>
                </a:solidFill>
                <a:latin typeface="Calibri" panose="020F0502020204030204" pitchFamily="34" charset="0"/>
                <a:cs typeface="Calibri" panose="020F0502020204030204" pitchFamily="34" charset="0"/>
              </a:rPr>
              <a:t>Verantwortlichkeit von Plattformen</a:t>
            </a:r>
          </a:p>
          <a:p>
            <a:pPr indent="0">
              <a:lnSpc>
                <a:spcPts val="2300"/>
              </a:lnSpc>
              <a:buClr>
                <a:srgbClr val="3FB5A1"/>
              </a:buClr>
              <a:buSzPts val="2400"/>
            </a:pPr>
            <a:r>
              <a:rPr lang="en-US" sz="1800" dirty="0">
                <a:solidFill>
                  <a:srgbClr val="0C4659"/>
                </a:solidFill>
                <a:latin typeface="Calibri" panose="020F0502020204030204" pitchFamily="34" charset="0"/>
                <a:cs typeface="Calibri" panose="020F0502020204030204" pitchFamily="34" charset="0"/>
              </a:rPr>
              <a:t>Der Grundsatz, dass digitale Plattformen – wie Facebook, Google und X – in ihren Praktiken transparent und verantwortungsbewusst handeln sollten, einschließlich der Moderation von Inhalten, des Umgangs mit Daten und der Gestaltung von Algorithmen.</a:t>
            </a:r>
          </a:p>
          <a:p>
            <a:pPr indent="0">
              <a:lnSpc>
                <a:spcPts val="2300"/>
              </a:lnSpc>
              <a:buClr>
                <a:srgbClr val="3FB5A1"/>
              </a:buClr>
              <a:buSzPts val="2400"/>
            </a:pPr>
            <a:endParaRPr lang="en-US" sz="1800"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r>
              <a:rPr lang="en-US" sz="2000" b="1" dirty="0">
                <a:solidFill>
                  <a:srgbClr val="F54905"/>
                </a:solidFill>
                <a:latin typeface="Calibri" panose="020F0502020204030204" pitchFamily="34" charset="0"/>
                <a:cs typeface="Calibri" panose="020F0502020204030204" pitchFamily="34" charset="0"/>
              </a:rPr>
              <a:t>Digitale Rechte</a:t>
            </a:r>
          </a:p>
          <a:p>
            <a:pPr indent="0">
              <a:lnSpc>
                <a:spcPts val="2300"/>
              </a:lnSpc>
              <a:buClr>
                <a:srgbClr val="3FB5A1"/>
              </a:buClr>
              <a:buSzPts val="2400"/>
            </a:pPr>
            <a:r>
              <a:rPr lang="en-US" sz="1800" dirty="0">
                <a:solidFill>
                  <a:srgbClr val="0C4659"/>
                </a:solidFill>
                <a:latin typeface="Calibri" panose="020F0502020204030204" pitchFamily="34" charset="0"/>
                <a:cs typeface="Calibri" panose="020F0502020204030204" pitchFamily="34" charset="0"/>
              </a:rPr>
              <a:t>Grundrechte, die im Online-Umfeld gelten, darunter Meinungsfreiheit, Datenschutz, Zugang zu Informationen und Schutz vor Diskriminierung.</a:t>
            </a:r>
          </a:p>
          <a:p>
            <a:pPr indent="0">
              <a:lnSpc>
                <a:spcPts val="2300"/>
              </a:lnSpc>
              <a:buClr>
                <a:srgbClr val="3FB5A1"/>
              </a:buClr>
              <a:buSzPts val="2400"/>
            </a:pPr>
            <a:endParaRPr lang="en-US" sz="1800" b="1"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r>
              <a:rPr lang="en-US" sz="2000" b="1" dirty="0">
                <a:solidFill>
                  <a:srgbClr val="F54905"/>
                </a:solidFill>
                <a:latin typeface="Calibri" panose="020F0502020204030204" pitchFamily="34" charset="0"/>
                <a:cs typeface="Calibri" panose="020F0502020204030204" pitchFamily="34" charset="0"/>
              </a:rPr>
              <a:t>Algorithmische Verzerrung</a:t>
            </a:r>
          </a:p>
          <a:p>
            <a:pPr indent="0">
              <a:lnSpc>
                <a:spcPts val="2300"/>
              </a:lnSpc>
              <a:buClr>
                <a:srgbClr val="3FB5A1"/>
              </a:buClr>
              <a:buSzPts val="2400"/>
            </a:pPr>
            <a:r>
              <a:rPr lang="en-US" sz="1800" dirty="0">
                <a:solidFill>
                  <a:srgbClr val="0C4659"/>
                </a:solidFill>
                <a:latin typeface="Calibri" panose="020F0502020204030204" pitchFamily="34" charset="0"/>
                <a:cs typeface="Calibri" panose="020F0502020204030204" pitchFamily="34" charset="0"/>
              </a:rPr>
              <a:t>Systematische und unfaire Diskriminierung, die in automatisierten Entscheidungssystemen verankert ist, oft aufgrund fehlerhafter Daten oder undurchsichtiger Algorithmusgestaltung.</a:t>
            </a:r>
          </a:p>
          <a:p>
            <a:pPr indent="0">
              <a:lnSpc>
                <a:spcPts val="2300"/>
              </a:lnSpc>
              <a:buClr>
                <a:srgbClr val="3FB5A1"/>
              </a:buClr>
              <a:buSzPts val="2400"/>
            </a:pPr>
            <a:endParaRPr lang="en-US" sz="1800" dirty="0">
              <a:solidFill>
                <a:srgbClr val="0C46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817419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A8B87-86F5-3F8B-DDCF-72AF79959566}"/>
            </a:ext>
          </a:extLst>
        </p:cNvPr>
        <p:cNvGrpSpPr/>
        <p:nvPr/>
      </p:nvGrpSpPr>
      <p:grpSpPr>
        <a:xfrm>
          <a:off x="0" y="0"/>
          <a:ext cx="0" cy="0"/>
          <a:chOff x="0" y="0"/>
          <a:chExt cx="0" cy="0"/>
        </a:xfrm>
      </p:grpSpPr>
      <p:sp>
        <p:nvSpPr>
          <p:cNvPr id="13" name="Text Placeholder 5">
            <a:extLst>
              <a:ext uri="{FF2B5EF4-FFF2-40B4-BE49-F238E27FC236}">
                <a16:creationId xmlns:a16="http://schemas.microsoft.com/office/drawing/2014/main" id="{2EBFD910-5553-F7AC-53DB-28E9F2078B06}"/>
              </a:ext>
            </a:extLst>
          </p:cNvPr>
          <p:cNvSpPr>
            <a:spLocks noGrp="1"/>
          </p:cNvSpPr>
          <p:nvPr>
            <p:ph type="body" sz="quarter" idx="18"/>
          </p:nvPr>
        </p:nvSpPr>
        <p:spPr>
          <a:xfrm>
            <a:off x="675726" y="3354041"/>
            <a:ext cx="3053900" cy="1049084"/>
          </a:xfrm>
        </p:spPr>
        <p:txBody>
          <a:bodyPr/>
          <a:lstStyle/>
          <a:p>
            <a:pPr>
              <a:lnSpc>
                <a:spcPts val="2480"/>
              </a:lnSpc>
            </a:pPr>
            <a:r>
              <a:rPr lang="en-US" sz="1800" dirty="0"/>
              <a:t>Interessenvertretung und Aufbau von Bündnissen</a:t>
            </a:r>
          </a:p>
          <a:p>
            <a:pPr>
              <a:lnSpc>
                <a:spcPts val="2480"/>
              </a:lnSpc>
            </a:pPr>
            <a:r>
              <a:rPr lang="en-US" sz="1800" dirty="0"/>
              <a:t>Wie die Zivilgesellschaft öffentlichen Druck für die Rechenschaftspflicht von Plattformen erzeugt</a:t>
            </a:r>
          </a:p>
          <a:p>
            <a:pPr>
              <a:lnSpc>
                <a:spcPts val="2480"/>
              </a:lnSpc>
            </a:pPr>
            <a:endParaRPr lang="en-US" sz="1800" dirty="0"/>
          </a:p>
        </p:txBody>
      </p:sp>
      <p:sp>
        <p:nvSpPr>
          <p:cNvPr id="14" name="Text Placeholder 7">
            <a:extLst>
              <a:ext uri="{FF2B5EF4-FFF2-40B4-BE49-F238E27FC236}">
                <a16:creationId xmlns:a16="http://schemas.microsoft.com/office/drawing/2014/main" id="{C8795FD8-FF92-2AEA-BACD-8154368B079F}"/>
              </a:ext>
            </a:extLst>
          </p:cNvPr>
          <p:cNvSpPr txBox="1">
            <a:spLocks/>
          </p:cNvSpPr>
          <p:nvPr/>
        </p:nvSpPr>
        <p:spPr>
          <a:xfrm>
            <a:off x="4312325" y="418488"/>
            <a:ext cx="5728726" cy="13954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436">
              <a:lnSpc>
                <a:spcPts val="3580"/>
              </a:lnSpc>
              <a:spcBef>
                <a:spcPts val="0"/>
              </a:spcBef>
              <a:defRPr/>
            </a:pPr>
            <a:r>
              <a:rPr lang="en-IE" sz="2800" b="1" dirty="0">
                <a:latin typeface="Calibri" panose="020F0502020204030204" pitchFamily="34" charset="0"/>
                <a:cs typeface="Calibri" panose="020F0502020204030204" pitchFamily="34" charset="0"/>
              </a:rPr>
              <a:t>Zivilgesellschaftliche Organisationen erzeugen öffentlichen Druck und politische Dynamik durch:</a:t>
            </a:r>
          </a:p>
          <a:p>
            <a:pPr marL="0" indent="0" defTabSz="777436">
              <a:lnSpc>
                <a:spcPts val="3580"/>
              </a:lnSpc>
              <a:spcBef>
                <a:spcPts val="0"/>
              </a:spcBef>
              <a:defRPr/>
            </a:pPr>
            <a:endParaRPr lang="en-IE" sz="2800" dirty="0">
              <a:latin typeface="Calibri" panose="020F0502020204030204" pitchFamily="34" charset="0"/>
              <a:cs typeface="Calibri" panose="020F0502020204030204" pitchFamily="34" charset="0"/>
            </a:endParaRPr>
          </a:p>
        </p:txBody>
      </p:sp>
      <p:cxnSp>
        <p:nvCxnSpPr>
          <p:cNvPr id="15" name="Straight Connector 14">
            <a:extLst>
              <a:ext uri="{FF2B5EF4-FFF2-40B4-BE49-F238E27FC236}">
                <a16:creationId xmlns:a16="http://schemas.microsoft.com/office/drawing/2014/main" id="{84568076-6318-DF51-FF76-7D0253AB4257}"/>
              </a:ext>
            </a:extLst>
          </p:cNvPr>
          <p:cNvCxnSpPr>
            <a:cxnSpLocks/>
          </p:cNvCxnSpPr>
          <p:nvPr/>
        </p:nvCxnSpPr>
        <p:spPr>
          <a:xfrm>
            <a:off x="4163589" y="2025850"/>
            <a:ext cx="724596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6" name="Text Placeholder 7">
            <a:extLst>
              <a:ext uri="{FF2B5EF4-FFF2-40B4-BE49-F238E27FC236}">
                <a16:creationId xmlns:a16="http://schemas.microsoft.com/office/drawing/2014/main" id="{22AD5407-7B8D-A1CD-1E39-7CEDF93F471B}"/>
              </a:ext>
            </a:extLst>
          </p:cNvPr>
          <p:cNvSpPr txBox="1">
            <a:spLocks/>
          </p:cNvSpPr>
          <p:nvPr/>
        </p:nvSpPr>
        <p:spPr>
          <a:xfrm>
            <a:off x="4312325" y="2083612"/>
            <a:ext cx="7097225" cy="3946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866" indent="-342866">
              <a:lnSpc>
                <a:spcPts val="2340"/>
              </a:lnSpc>
              <a:spcBef>
                <a:spcPts val="0"/>
              </a:spcBef>
              <a:buClr>
                <a:srgbClr val="3FB5A1"/>
              </a:buClr>
              <a:buFont typeface="Arial" panose="020B0604020202020204" pitchFamily="34" charset="0"/>
              <a:buChar char="•"/>
            </a:pPr>
            <a:r>
              <a:rPr lang="en-US" sz="1800" dirty="0">
                <a:latin typeface="Calibri" panose="020F0502020204030204" pitchFamily="34" charset="0"/>
                <a:cs typeface="Calibri" panose="020F0502020204030204" pitchFamily="34" charset="0"/>
              </a:rPr>
              <a:t>Allianzen bilden (z. B. Access Now, EDRi, Digital Rights Watch)</a:t>
            </a:r>
          </a:p>
          <a:p>
            <a:pPr marL="342866" indent="-342866">
              <a:lnSpc>
                <a:spcPts val="2340"/>
              </a:lnSpc>
              <a:spcBef>
                <a:spcPts val="0"/>
              </a:spcBef>
              <a:buClr>
                <a:srgbClr val="3FB5A1"/>
              </a:buClr>
              <a:buFont typeface="Arial" panose="020B0604020202020204" pitchFamily="34" charset="0"/>
              <a:buChar char="•"/>
            </a:pPr>
            <a:r>
              <a:rPr lang="en-US" sz="1800" dirty="0">
                <a:latin typeface="Calibri" panose="020F0502020204030204" pitchFamily="34" charset="0"/>
                <a:cs typeface="Calibri" panose="020F0502020204030204" pitchFamily="34" charset="0"/>
              </a:rPr>
              <a:t>Veröffentlichung von offenen Briefen, Manifesten und Watchdog-Berichten</a:t>
            </a:r>
          </a:p>
          <a:p>
            <a:pPr marL="342866" indent="-342866">
              <a:lnSpc>
                <a:spcPts val="2340"/>
              </a:lnSpc>
              <a:spcBef>
                <a:spcPts val="0"/>
              </a:spcBef>
              <a:buClr>
                <a:srgbClr val="3FB5A1"/>
              </a:buClr>
              <a:buFont typeface="Arial" panose="020B0604020202020204" pitchFamily="34" charset="0"/>
              <a:buChar char="•"/>
            </a:pPr>
            <a:r>
              <a:rPr lang="en-US" sz="1800" dirty="0">
                <a:latin typeface="Calibri" panose="020F0502020204030204" pitchFamily="34" charset="0"/>
                <a:cs typeface="Calibri" panose="020F0502020204030204" pitchFamily="34" charset="0"/>
              </a:rPr>
              <a:t>direkten Dialog mit politischen Entscheidungsträgern und Technologieunternehmen</a:t>
            </a:r>
          </a:p>
          <a:p>
            <a:pPr marL="0" indent="0">
              <a:lnSpc>
                <a:spcPts val="2340"/>
              </a:lnSpc>
              <a:spcBef>
                <a:spcPts val="0"/>
              </a:spcBef>
            </a:pPr>
            <a:endParaRPr lang="en-US" sz="1800" dirty="0">
              <a:latin typeface="Calibri" panose="020F0502020204030204" pitchFamily="34" charset="0"/>
              <a:cs typeface="Calibri" panose="020F0502020204030204" pitchFamily="34" charset="0"/>
            </a:endParaRPr>
          </a:p>
          <a:p>
            <a:pPr marL="0" indent="0">
              <a:lnSpc>
                <a:spcPts val="2340"/>
              </a:lnSpc>
              <a:spcBef>
                <a:spcPts val="0"/>
              </a:spcBef>
            </a:pPr>
            <a:endParaRPr lang="en-US" sz="1800" dirty="0">
              <a:latin typeface="Calibri" panose="020F0502020204030204" pitchFamily="34" charset="0"/>
              <a:cs typeface="Calibri" panose="020F0502020204030204" pitchFamily="34" charset="0"/>
            </a:endParaRPr>
          </a:p>
          <a:p>
            <a:pPr marL="0" indent="0">
              <a:lnSpc>
                <a:spcPts val="2340"/>
              </a:lnSpc>
              <a:spcBef>
                <a:spcPts val="0"/>
              </a:spcBef>
            </a:pPr>
            <a:r>
              <a:rPr lang="en-US" sz="2000" b="1" dirty="0">
                <a:solidFill>
                  <a:srgbClr val="F54905"/>
                </a:solidFill>
                <a:latin typeface="Calibri" panose="020F0502020204030204" pitchFamily="34" charset="0"/>
                <a:cs typeface="Calibri" panose="020F0502020204030204" pitchFamily="34" charset="0"/>
              </a:rPr>
              <a:t>Beispiel: </a:t>
            </a:r>
            <a:r>
              <a:rPr lang="en-US" sz="1800" dirty="0">
                <a:latin typeface="Calibri" panose="020F0502020204030204" pitchFamily="34" charset="0"/>
                <a:cs typeface="Calibri" panose="020F0502020204030204" pitchFamily="34" charset="0"/>
              </a:rPr>
              <a:t>Das „Real Facebook Oversight Board“ – eine unabhängige Expertengruppe, die die Richtlinien von Meta durch öffentliche Kontrolle hinterfragt.</a:t>
            </a:r>
          </a:p>
          <a:p>
            <a:pPr marL="0" indent="0">
              <a:lnSpc>
                <a:spcPts val="2340"/>
              </a:lnSpc>
              <a:spcBef>
                <a:spcPts val="0"/>
              </a:spcBef>
            </a:pPr>
            <a:endParaRPr lang="en-US" sz="1800" dirty="0">
              <a:latin typeface="Calibri" panose="020F0502020204030204" pitchFamily="34" charset="0"/>
              <a:cs typeface="Calibri" panose="020F0502020204030204" pitchFamily="34" charset="0"/>
            </a:endParaRPr>
          </a:p>
          <a:p>
            <a:pPr marL="0" indent="0">
              <a:lnSpc>
                <a:spcPts val="2340"/>
              </a:lnSpc>
              <a:spcBef>
                <a:spcPts val="0"/>
              </a:spcBef>
            </a:pPr>
            <a:endParaRPr lang="en-US" sz="1800" u="sng" dirty="0">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endParaRPr>
          </a:p>
        </p:txBody>
      </p:sp>
      <p:sp>
        <p:nvSpPr>
          <p:cNvPr id="17" name="Text Placeholder 6">
            <a:extLst>
              <a:ext uri="{FF2B5EF4-FFF2-40B4-BE49-F238E27FC236}">
                <a16:creationId xmlns:a16="http://schemas.microsoft.com/office/drawing/2014/main" id="{43DC514D-E1A6-5B68-31B0-AF0B5C0026FB}"/>
              </a:ext>
            </a:extLst>
          </p:cNvPr>
          <p:cNvSpPr>
            <a:spLocks noGrp="1"/>
          </p:cNvSpPr>
          <p:nvPr>
            <p:ph type="body" sz="quarter" idx="19"/>
          </p:nvPr>
        </p:nvSpPr>
        <p:spPr>
          <a:xfrm>
            <a:off x="607091" y="2392299"/>
            <a:ext cx="3122536" cy="385514"/>
          </a:xfrm>
        </p:spPr>
        <p:txBody>
          <a:bodyPr/>
          <a:lstStyle/>
          <a:p>
            <a:r>
              <a:rPr lang="en-US" sz="2400" dirty="0"/>
              <a:t>Schwerpunktbereich 1 </a:t>
            </a:r>
          </a:p>
        </p:txBody>
      </p:sp>
      <p:pic>
        <p:nvPicPr>
          <p:cNvPr id="22" name="Graphic 21">
            <a:extLst>
              <a:ext uri="{FF2B5EF4-FFF2-40B4-BE49-F238E27FC236}">
                <a16:creationId xmlns:a16="http://schemas.microsoft.com/office/drawing/2014/main" id="{A7864919-FCCC-D964-E3D2-67813E94F63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7786569" y="4915122"/>
            <a:ext cx="4881343" cy="3282283"/>
          </a:xfrm>
          <a:prstGeom prst="rect">
            <a:avLst/>
          </a:prstGeom>
        </p:spPr>
      </p:pic>
      <p:sp>
        <p:nvSpPr>
          <p:cNvPr id="2" name="Freeform 11" descr="Image">
            <a:extLst>
              <a:ext uri="{FF2B5EF4-FFF2-40B4-BE49-F238E27FC236}">
                <a16:creationId xmlns:a16="http://schemas.microsoft.com/office/drawing/2014/main" id="{274335CD-5A26-0381-8254-4DFABF30A8C5}"/>
              </a:ext>
            </a:extLst>
          </p:cNvPr>
          <p:cNvSpPr/>
          <p:nvPr/>
        </p:nvSpPr>
        <p:spPr>
          <a:xfrm>
            <a:off x="392376" y="12345"/>
            <a:ext cx="3422717" cy="2189242"/>
          </a:xfrm>
          <a:custGeom>
            <a:avLst/>
            <a:gdLst/>
            <a:ahLst/>
            <a:cxnLst/>
            <a:rect l="l" t="t" r="r" b="b"/>
            <a:pathLst>
              <a:path w="5134744" h="3284290">
                <a:moveTo>
                  <a:pt x="0" y="0"/>
                </a:moveTo>
                <a:lnTo>
                  <a:pt x="5134744" y="0"/>
                </a:lnTo>
                <a:lnTo>
                  <a:pt x="5134744" y="3284290"/>
                </a:lnTo>
                <a:lnTo>
                  <a:pt x="0" y="3284290"/>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US" sz="600"/>
          </a:p>
        </p:txBody>
      </p:sp>
    </p:spTree>
    <p:extLst>
      <p:ext uri="{BB962C8B-B14F-4D97-AF65-F5344CB8AC3E}">
        <p14:creationId xmlns:p14="http://schemas.microsoft.com/office/powerpoint/2010/main" val="24585293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87BA0-E5F3-A648-106C-39ED751D4D35}"/>
            </a:ext>
          </a:extLst>
        </p:cNvPr>
        <p:cNvGrpSpPr/>
        <p:nvPr/>
      </p:nvGrpSpPr>
      <p:grpSpPr>
        <a:xfrm>
          <a:off x="0" y="0"/>
          <a:ext cx="0" cy="0"/>
          <a:chOff x="0" y="0"/>
          <a:chExt cx="0" cy="0"/>
        </a:xfrm>
      </p:grpSpPr>
      <p:pic>
        <p:nvPicPr>
          <p:cNvPr id="14" name="Graphic 13">
            <a:extLst>
              <a:ext uri="{FF2B5EF4-FFF2-40B4-BE49-F238E27FC236}">
                <a16:creationId xmlns:a16="http://schemas.microsoft.com/office/drawing/2014/main" id="{197AB2E8-D331-F397-4E58-7779FC6D308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2673379" y="2396634"/>
            <a:ext cx="5318340" cy="3576123"/>
          </a:xfrm>
          <a:prstGeom prst="rect">
            <a:avLst/>
          </a:prstGeom>
        </p:spPr>
      </p:pic>
      <p:sp>
        <p:nvSpPr>
          <p:cNvPr id="7" name="Text Placeholder 2">
            <a:extLst>
              <a:ext uri="{FF2B5EF4-FFF2-40B4-BE49-F238E27FC236}">
                <a16:creationId xmlns:a16="http://schemas.microsoft.com/office/drawing/2014/main" id="{D2D0D46A-1776-1366-D2C7-FE6441F1C3BC}"/>
              </a:ext>
            </a:extLst>
          </p:cNvPr>
          <p:cNvSpPr txBox="1">
            <a:spLocks/>
          </p:cNvSpPr>
          <p:nvPr/>
        </p:nvSpPr>
        <p:spPr>
          <a:xfrm>
            <a:off x="535073" y="1443962"/>
            <a:ext cx="3422818" cy="1049084"/>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Das „Real Facebook Oversight Board“ (RFOB)</a:t>
            </a:r>
          </a:p>
        </p:txBody>
      </p:sp>
      <p:sp>
        <p:nvSpPr>
          <p:cNvPr id="8" name="Text Placeholder 3">
            <a:extLst>
              <a:ext uri="{FF2B5EF4-FFF2-40B4-BE49-F238E27FC236}">
                <a16:creationId xmlns:a16="http://schemas.microsoft.com/office/drawing/2014/main" id="{41F8DCEB-8D37-3D1A-E629-9EED5448E99F}"/>
              </a:ext>
            </a:extLst>
          </p:cNvPr>
          <p:cNvSpPr txBox="1">
            <a:spLocks/>
          </p:cNvSpPr>
          <p:nvPr/>
        </p:nvSpPr>
        <p:spPr>
          <a:xfrm>
            <a:off x="535074" y="473935"/>
            <a:ext cx="2958380" cy="38551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a:t>Fallstudie</a:t>
            </a:r>
          </a:p>
        </p:txBody>
      </p:sp>
      <p:sp>
        <p:nvSpPr>
          <p:cNvPr id="9" name="Text Placeholder 4">
            <a:extLst>
              <a:ext uri="{FF2B5EF4-FFF2-40B4-BE49-F238E27FC236}">
                <a16:creationId xmlns:a16="http://schemas.microsoft.com/office/drawing/2014/main" id="{3A8F71C7-F726-CFCE-6F4F-B0868B064E26}"/>
              </a:ext>
            </a:extLst>
          </p:cNvPr>
          <p:cNvSpPr txBox="1">
            <a:spLocks/>
          </p:cNvSpPr>
          <p:nvPr/>
        </p:nvSpPr>
        <p:spPr>
          <a:xfrm>
            <a:off x="5581980" y="473935"/>
            <a:ext cx="6211686" cy="5603815"/>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3FB5A1"/>
              </a:buClr>
            </a:pPr>
            <a:r>
              <a:rPr lang="en-IE" sz="2000" b="1" dirty="0">
                <a:solidFill>
                  <a:srgbClr val="F54905"/>
                </a:solidFill>
                <a:latin typeface="Calibri" panose="020F0502020204030204" pitchFamily="34" charset="0"/>
                <a:cs typeface="Calibri" panose="020F0502020204030204" pitchFamily="34" charset="0"/>
              </a:rPr>
              <a:t>Unabhängige Zivilgesellschaft </a:t>
            </a:r>
          </a:p>
          <a:p>
            <a:pPr>
              <a:lnSpc>
                <a:spcPts val="2340"/>
              </a:lnSpc>
              <a:buClr>
                <a:srgbClr val="3FB5A1"/>
              </a:buClr>
            </a:pPr>
            <a:r>
              <a:rPr lang="en-IE" sz="2000" b="1" dirty="0">
                <a:solidFill>
                  <a:srgbClr val="F54905"/>
                </a:solidFill>
                <a:latin typeface="Calibri" panose="020F0502020204030204" pitchFamily="34" charset="0"/>
                <a:cs typeface="Calibri" panose="020F0502020204030204" pitchFamily="34" charset="0"/>
              </a:rPr>
              <a:t>Aufsicht über Meta Platforms</a:t>
            </a:r>
          </a:p>
          <a:p>
            <a:pPr>
              <a:buClr>
                <a:srgbClr val="3FB5A1"/>
              </a:buClr>
            </a:pPr>
            <a:endParaRPr lang="en-IE" sz="800" b="1" dirty="0">
              <a:solidFill>
                <a:srgbClr val="F54905"/>
              </a:solidFill>
              <a:latin typeface="Calibri" panose="020F0502020204030204" pitchFamily="34" charset="0"/>
              <a:cs typeface="Calibri" panose="020F0502020204030204" pitchFamily="34" charset="0"/>
            </a:endParaRPr>
          </a:p>
          <a:p>
            <a:pPr>
              <a:lnSpc>
                <a:spcPts val="2340"/>
              </a:lnSpc>
              <a:buClr>
                <a:srgbClr val="3FB5A1"/>
              </a:buClr>
            </a:pPr>
            <a:r>
              <a:rPr lang="en-IE" sz="1800" b="1" dirty="0">
                <a:solidFill>
                  <a:srgbClr val="F54905"/>
                </a:solidFill>
                <a:latin typeface="Calibri" panose="020F0502020204030204" pitchFamily="34" charset="0"/>
                <a:cs typeface="Calibri" panose="020F0502020204030204" pitchFamily="34" charset="0"/>
              </a:rPr>
              <a:t>Überblick: </a:t>
            </a:r>
          </a:p>
          <a:p>
            <a:pPr marL="342866" indent="-342866">
              <a:lnSpc>
                <a:spcPts val="2340"/>
              </a:lnSpc>
              <a:buClr>
                <a:srgbClr val="3FB5A1"/>
              </a:buClr>
              <a:buFont typeface="Arial" panose="020B0604020202020204" pitchFamily="34" charset="0"/>
              <a:buChar char="•"/>
            </a:pPr>
            <a:r>
              <a:rPr lang="en-IE" sz="1800" dirty="0">
                <a:solidFill>
                  <a:srgbClr val="0C4659"/>
                </a:solidFill>
                <a:latin typeface="Calibri" panose="020F0502020204030204" pitchFamily="34" charset="0"/>
                <a:cs typeface="Calibri" panose="020F0502020204030204" pitchFamily="34" charset="0"/>
              </a:rPr>
              <a:t>Das Real Facebook Oversight Board wurde 2020 gegründet und ist ein unabhängiger Zusammenschluss von Wissenschaftlern, Journalisten und Bürgerrechtlern. </a:t>
            </a:r>
          </a:p>
          <a:p>
            <a:pPr marL="342866" indent="-342866">
              <a:lnSpc>
                <a:spcPts val="2340"/>
              </a:lnSpc>
              <a:buClr>
                <a:srgbClr val="3FB5A1"/>
              </a:buClr>
              <a:buFont typeface="Arial" panose="020B0604020202020204" pitchFamily="34" charset="0"/>
              <a:buChar char="•"/>
            </a:pPr>
            <a:r>
              <a:rPr lang="en-IE" sz="1800" dirty="0">
                <a:solidFill>
                  <a:srgbClr val="0C4659"/>
                </a:solidFill>
                <a:latin typeface="Calibri" panose="020F0502020204030204" pitchFamily="34" charset="0"/>
                <a:cs typeface="Calibri" panose="020F0502020204030204" pitchFamily="34" charset="0"/>
              </a:rPr>
              <a:t>Es wurde gegründet, um die Richtlinien zur Inhaltsmoderation von Meta (ehemals Facebook) zu überprüfen und sich für mehr Transparenz und Rechenschaftspflicht einzusetzen.</a:t>
            </a:r>
          </a:p>
          <a:p>
            <a:pPr>
              <a:buClr>
                <a:srgbClr val="3FB5A1"/>
              </a:buClr>
            </a:pPr>
            <a:endParaRPr lang="en-IE" sz="800" dirty="0">
              <a:solidFill>
                <a:srgbClr val="0C4659"/>
              </a:solidFill>
              <a:latin typeface="Calibri" panose="020F0502020204030204" pitchFamily="34" charset="0"/>
              <a:cs typeface="Calibri" panose="020F0502020204030204" pitchFamily="34" charset="0"/>
            </a:endParaRPr>
          </a:p>
          <a:p>
            <a:pPr>
              <a:lnSpc>
                <a:spcPts val="2340"/>
              </a:lnSpc>
              <a:buClr>
                <a:srgbClr val="3FB5A1"/>
              </a:buClr>
            </a:pPr>
            <a:r>
              <a:rPr lang="en-IE" sz="1800" b="1" dirty="0">
                <a:solidFill>
                  <a:srgbClr val="F54905"/>
                </a:solidFill>
                <a:latin typeface="Calibri" panose="020F0502020204030204" pitchFamily="34" charset="0"/>
                <a:cs typeface="Calibri" panose="020F0502020204030204" pitchFamily="34" charset="0"/>
              </a:rPr>
              <a:t>Wichtige Maßnahmen:</a:t>
            </a:r>
          </a:p>
          <a:p>
            <a:pPr marL="342866" indent="-342866">
              <a:lnSpc>
                <a:spcPts val="2340"/>
              </a:lnSpc>
              <a:buClr>
                <a:srgbClr val="3FB5A1"/>
              </a:buClr>
              <a:buFont typeface="Arial" panose="020B0604020202020204" pitchFamily="34" charset="0"/>
              <a:buChar char="•"/>
            </a:pPr>
            <a:r>
              <a:rPr lang="en-IE" sz="1800" dirty="0">
                <a:solidFill>
                  <a:srgbClr val="0C4659"/>
                </a:solidFill>
                <a:latin typeface="Calibri" panose="020F0502020204030204" pitchFamily="34" charset="0"/>
                <a:cs typeface="Calibri" panose="020F0502020204030204" pitchFamily="34" charset="0"/>
              </a:rPr>
              <a:t>Öffentliche Kritik an den Entscheidungen von Meta zur Inhaltsmoderation, insbesondere in Bezug auf Falschinformationen und Hassreden.</a:t>
            </a:r>
          </a:p>
          <a:p>
            <a:pPr marL="342866" indent="-342866">
              <a:lnSpc>
                <a:spcPts val="2340"/>
              </a:lnSpc>
              <a:buClr>
                <a:srgbClr val="3FB5A1"/>
              </a:buClr>
              <a:buFont typeface="Arial" panose="020B0604020202020204" pitchFamily="34" charset="0"/>
              <a:buChar char="•"/>
            </a:pPr>
            <a:r>
              <a:rPr lang="en-IE" sz="1800" dirty="0">
                <a:solidFill>
                  <a:srgbClr val="0C4659"/>
                </a:solidFill>
                <a:latin typeface="Calibri" panose="020F0502020204030204" pitchFamily="34" charset="0"/>
                <a:cs typeface="Calibri" panose="020F0502020204030204" pitchFamily="34" charset="0"/>
              </a:rPr>
              <a:t>Veröffentlichung von Berichten und Durchführung von Informationsveranstaltungen, um Mängel der Plattform und deren gesellschaftliche Auswirkungen aufzuzeigen.</a:t>
            </a:r>
          </a:p>
          <a:p>
            <a:pPr marL="342866" indent="-342866">
              <a:lnSpc>
                <a:spcPts val="2340"/>
              </a:lnSpc>
              <a:buClr>
                <a:srgbClr val="3FB5A1"/>
              </a:buClr>
              <a:buFont typeface="Arial" panose="020B0604020202020204" pitchFamily="34" charset="0"/>
              <a:buChar char="•"/>
            </a:pPr>
            <a:r>
              <a:rPr lang="en-IE" sz="1800" dirty="0">
                <a:solidFill>
                  <a:srgbClr val="0C4659"/>
                </a:solidFill>
                <a:latin typeface="Calibri" panose="020F0502020204030204" pitchFamily="34" charset="0"/>
                <a:cs typeface="Calibri" panose="020F0502020204030204" pitchFamily="34" charset="0"/>
              </a:rPr>
              <a:t>Zusammenarbeit mit anderen zivilgesellschaftlichen Organisationen, um Forderungen nach ethischer Governance bei digitalen Plattformen zu verstärken.</a:t>
            </a:r>
          </a:p>
          <a:p>
            <a:pPr>
              <a:lnSpc>
                <a:spcPts val="2340"/>
              </a:lnSpc>
              <a:buClr>
                <a:srgbClr val="3FB5A1"/>
              </a:buClr>
            </a:pPr>
            <a:r>
              <a:rPr lang="en-IE" sz="1800" dirty="0">
                <a:solidFill>
                  <a:srgbClr val="0C4659"/>
                </a:solidFill>
                <a:latin typeface="Calibri" panose="020F0502020204030204" pitchFamily="34" charset="0"/>
                <a:cs typeface="Calibri" panose="020F0502020204030204" pitchFamily="34" charset="0"/>
              </a:rPr>
              <a:t> </a:t>
            </a:r>
            <a:endParaRPr lang="en-IE" sz="1800" i="1" dirty="0">
              <a:solidFill>
                <a:srgbClr val="0C4659"/>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04C743FD-4D65-D590-F242-8448ADC9F9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8335" y="2905700"/>
            <a:ext cx="5009801" cy="3825901"/>
          </a:xfrm>
          <a:prstGeom prst="rect">
            <a:avLst/>
          </a:prstGeom>
          <a:noFill/>
        </p:spPr>
      </p:pic>
      <p:sp>
        <p:nvSpPr>
          <p:cNvPr id="10" name="Rectangle 9">
            <a:extLst>
              <a:ext uri="{FF2B5EF4-FFF2-40B4-BE49-F238E27FC236}">
                <a16:creationId xmlns:a16="http://schemas.microsoft.com/office/drawing/2014/main" id="{A43BEFB0-E3D8-EDB8-B95B-BFB87F66CB02}"/>
              </a:ext>
            </a:extLst>
          </p:cNvPr>
          <p:cNvSpPr/>
          <p:nvPr/>
        </p:nvSpPr>
        <p:spPr>
          <a:xfrm>
            <a:off x="1103395" y="3284614"/>
            <a:ext cx="3593632" cy="2437431"/>
          </a:xfrm>
          <a:prstGeom prst="rect">
            <a:avLst/>
          </a:prstGeom>
          <a:blipFill>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Oval 1">
            <a:extLst>
              <a:ext uri="{FF2B5EF4-FFF2-40B4-BE49-F238E27FC236}">
                <a16:creationId xmlns:a16="http://schemas.microsoft.com/office/drawing/2014/main" id="{9A6B2593-40CC-8FF3-635C-4463E6521844}"/>
              </a:ext>
            </a:extLst>
          </p:cNvPr>
          <p:cNvSpPr/>
          <p:nvPr/>
        </p:nvSpPr>
        <p:spPr>
          <a:xfrm>
            <a:off x="3917643" y="2665731"/>
            <a:ext cx="1364499" cy="1364499"/>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 name="Rectangle: Rounded Corners 13">
            <a:extLst>
              <a:ext uri="{FF2B5EF4-FFF2-40B4-BE49-F238E27FC236}">
                <a16:creationId xmlns:a16="http://schemas.microsoft.com/office/drawing/2014/main" id="{30EC056E-25C1-0F31-7BBD-FA14AE4615F4}"/>
              </a:ext>
            </a:extLst>
          </p:cNvPr>
          <p:cNvSpPr/>
          <p:nvPr/>
        </p:nvSpPr>
        <p:spPr>
          <a:xfrm>
            <a:off x="3854650" y="3025489"/>
            <a:ext cx="1490485" cy="649655"/>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Zum Anzeigen hier klicken</a:t>
            </a:r>
            <a:endParaRPr lang="en-IE"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929530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75968-805E-CE23-EBFF-6C91B531056A}"/>
            </a:ext>
          </a:extLst>
        </p:cNvPr>
        <p:cNvGrpSpPr/>
        <p:nvPr/>
      </p:nvGrpSpPr>
      <p:grpSpPr>
        <a:xfrm>
          <a:off x="0" y="0"/>
          <a:ext cx="0" cy="0"/>
          <a:chOff x="0" y="0"/>
          <a:chExt cx="0" cy="0"/>
        </a:xfrm>
      </p:grpSpPr>
      <p:sp>
        <p:nvSpPr>
          <p:cNvPr id="13" name="Text Placeholder 5">
            <a:extLst>
              <a:ext uri="{FF2B5EF4-FFF2-40B4-BE49-F238E27FC236}">
                <a16:creationId xmlns:a16="http://schemas.microsoft.com/office/drawing/2014/main" id="{A26EC895-CB2B-6224-6540-D7622CBC3D31}"/>
              </a:ext>
            </a:extLst>
          </p:cNvPr>
          <p:cNvSpPr>
            <a:spLocks noGrp="1"/>
          </p:cNvSpPr>
          <p:nvPr>
            <p:ph type="body" sz="quarter" idx="18"/>
          </p:nvPr>
        </p:nvSpPr>
        <p:spPr>
          <a:xfrm>
            <a:off x="868766" y="3719801"/>
            <a:ext cx="3053900" cy="1049084"/>
          </a:xfrm>
        </p:spPr>
        <p:txBody>
          <a:bodyPr/>
          <a:lstStyle/>
          <a:p>
            <a:pPr>
              <a:lnSpc>
                <a:spcPts val="2480"/>
              </a:lnSpc>
            </a:pPr>
            <a:r>
              <a:rPr lang="en-US" sz="2000" dirty="0"/>
              <a:t>Rechtliche Schritte und strategische Prozessführung</a:t>
            </a:r>
          </a:p>
          <a:p>
            <a:pPr>
              <a:lnSpc>
                <a:spcPts val="2480"/>
              </a:lnSpc>
            </a:pPr>
            <a:r>
              <a:rPr lang="en-US" sz="2000" dirty="0"/>
              <a:t>Digitale Plattformen mit Hilfe des Rechts zur Rechenschaft ziehen</a:t>
            </a:r>
          </a:p>
          <a:p>
            <a:pPr>
              <a:lnSpc>
                <a:spcPts val="2480"/>
              </a:lnSpc>
            </a:pPr>
            <a:endParaRPr lang="en-US" sz="2000" dirty="0"/>
          </a:p>
        </p:txBody>
      </p:sp>
      <p:sp>
        <p:nvSpPr>
          <p:cNvPr id="14" name="Text Placeholder 7">
            <a:extLst>
              <a:ext uri="{FF2B5EF4-FFF2-40B4-BE49-F238E27FC236}">
                <a16:creationId xmlns:a16="http://schemas.microsoft.com/office/drawing/2014/main" id="{922B727A-79C3-06C3-E0B0-BD5B115BDBDA}"/>
              </a:ext>
            </a:extLst>
          </p:cNvPr>
          <p:cNvSpPr txBox="1">
            <a:spLocks/>
          </p:cNvSpPr>
          <p:nvPr/>
        </p:nvSpPr>
        <p:spPr>
          <a:xfrm>
            <a:off x="4312325" y="418488"/>
            <a:ext cx="6578845" cy="13954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436">
              <a:lnSpc>
                <a:spcPts val="3580"/>
              </a:lnSpc>
              <a:spcBef>
                <a:spcPts val="0"/>
              </a:spcBef>
              <a:defRPr/>
            </a:pPr>
            <a:r>
              <a:rPr lang="en-IE" sz="3200" b="1" dirty="0">
                <a:latin typeface="Calibri" panose="020F0502020204030204" pitchFamily="34" charset="0"/>
                <a:cs typeface="Calibri" panose="020F0502020204030204" pitchFamily="34" charset="0"/>
              </a:rPr>
              <a:t>Die Zivilgesellschaft nutzt rechtliche Mechanismen, um Rechenschaftspflicht durchzusetzen:</a:t>
            </a:r>
          </a:p>
          <a:p>
            <a:pPr marL="0" indent="0" defTabSz="777436">
              <a:lnSpc>
                <a:spcPts val="3580"/>
              </a:lnSpc>
              <a:spcBef>
                <a:spcPts val="0"/>
              </a:spcBef>
              <a:defRPr/>
            </a:pPr>
            <a:endParaRPr lang="en-IE" sz="3200" dirty="0">
              <a:latin typeface="Calibri" panose="020F0502020204030204" pitchFamily="34" charset="0"/>
              <a:cs typeface="Calibri" panose="020F0502020204030204" pitchFamily="34" charset="0"/>
            </a:endParaRPr>
          </a:p>
        </p:txBody>
      </p:sp>
      <p:cxnSp>
        <p:nvCxnSpPr>
          <p:cNvPr id="15" name="Straight Connector 14">
            <a:extLst>
              <a:ext uri="{FF2B5EF4-FFF2-40B4-BE49-F238E27FC236}">
                <a16:creationId xmlns:a16="http://schemas.microsoft.com/office/drawing/2014/main" id="{C047A546-C77B-51C1-3C5A-C26BAB1A114D}"/>
              </a:ext>
            </a:extLst>
          </p:cNvPr>
          <p:cNvCxnSpPr>
            <a:cxnSpLocks/>
          </p:cNvCxnSpPr>
          <p:nvPr/>
        </p:nvCxnSpPr>
        <p:spPr>
          <a:xfrm>
            <a:off x="4102277" y="1994558"/>
            <a:ext cx="724596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6" name="Text Placeholder 7">
            <a:extLst>
              <a:ext uri="{FF2B5EF4-FFF2-40B4-BE49-F238E27FC236}">
                <a16:creationId xmlns:a16="http://schemas.microsoft.com/office/drawing/2014/main" id="{A510D8C6-D907-D37D-74C5-7DA9E65665F3}"/>
              </a:ext>
            </a:extLst>
          </p:cNvPr>
          <p:cNvSpPr txBox="1">
            <a:spLocks/>
          </p:cNvSpPr>
          <p:nvPr/>
        </p:nvSpPr>
        <p:spPr>
          <a:xfrm>
            <a:off x="4312325" y="2083612"/>
            <a:ext cx="6290127" cy="3946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866" lvl="1" indent="-342866">
              <a:lnSpc>
                <a:spcPts val="2340"/>
              </a:lnSpc>
              <a:spcBef>
                <a:spcPts val="0"/>
              </a:spcBef>
              <a:buClr>
                <a:srgbClr val="3FB5A1"/>
              </a:buClr>
              <a:buFont typeface="Arial" panose="020B0604020202020204" pitchFamily="34" charset="0"/>
              <a:buChar char="•"/>
            </a:pPr>
            <a:r>
              <a:rPr lang="en-US" spc="0" dirty="0">
                <a:solidFill>
                  <a:srgbClr val="0C4659"/>
                </a:solidFill>
                <a:latin typeface="Calibri" panose="020F0502020204030204" pitchFamily="34" charset="0"/>
                <a:cs typeface="Calibri" panose="020F0502020204030204" pitchFamily="34" charset="0"/>
              </a:rPr>
              <a:t>Einreichung von Klagen gemäß DSGVO, Digital Services Act (DSA) und nationalen Gesetzen</a:t>
            </a:r>
          </a:p>
          <a:p>
            <a:pPr marL="342866" lvl="1" indent="-342866">
              <a:lnSpc>
                <a:spcPts val="2340"/>
              </a:lnSpc>
              <a:spcBef>
                <a:spcPts val="0"/>
              </a:spcBef>
              <a:buClr>
                <a:srgbClr val="3FB5A1"/>
              </a:buClr>
              <a:buFont typeface="Arial" panose="020B0604020202020204" pitchFamily="34" charset="0"/>
              <a:buChar char="•"/>
            </a:pPr>
            <a:r>
              <a:rPr lang="en-US" spc="0" dirty="0">
                <a:solidFill>
                  <a:srgbClr val="0C4659"/>
                </a:solidFill>
                <a:latin typeface="Calibri" panose="020F0502020204030204" pitchFamily="34" charset="0"/>
                <a:cs typeface="Calibri" panose="020F0502020204030204" pitchFamily="34" charset="0"/>
              </a:rPr>
              <a:t>Anfechtung von Verstößen gegen den Datenschutz, die Meinungsfreiheit und Antidiskriminierungsgrundsätze</a:t>
            </a:r>
          </a:p>
          <a:p>
            <a:pPr marL="0" indent="0">
              <a:lnSpc>
                <a:spcPts val="2340"/>
              </a:lnSpc>
              <a:spcBef>
                <a:spcPts val="0"/>
              </a:spcBef>
            </a:pPr>
            <a:endParaRPr lang="en-US" sz="2000" dirty="0">
              <a:latin typeface="Calibri" panose="020F0502020204030204" pitchFamily="34" charset="0"/>
              <a:cs typeface="Calibri" panose="020F0502020204030204" pitchFamily="34" charset="0"/>
            </a:endParaRPr>
          </a:p>
          <a:p>
            <a:pPr marL="0" indent="0">
              <a:lnSpc>
                <a:spcPts val="2340"/>
              </a:lnSpc>
              <a:spcBef>
                <a:spcPts val="0"/>
              </a:spcBef>
            </a:pPr>
            <a:endParaRPr lang="en-US" sz="2000" u="sng" dirty="0">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endParaRPr>
          </a:p>
        </p:txBody>
      </p:sp>
      <p:sp>
        <p:nvSpPr>
          <p:cNvPr id="17" name="Text Placeholder 6">
            <a:extLst>
              <a:ext uri="{FF2B5EF4-FFF2-40B4-BE49-F238E27FC236}">
                <a16:creationId xmlns:a16="http://schemas.microsoft.com/office/drawing/2014/main" id="{B1E6EC4D-B018-7C18-F14B-501ECED4A9C1}"/>
              </a:ext>
            </a:extLst>
          </p:cNvPr>
          <p:cNvSpPr>
            <a:spLocks noGrp="1"/>
          </p:cNvSpPr>
          <p:nvPr>
            <p:ph type="body" sz="quarter" idx="19"/>
          </p:nvPr>
        </p:nvSpPr>
        <p:spPr>
          <a:xfrm>
            <a:off x="607091" y="2392299"/>
            <a:ext cx="3122536" cy="385514"/>
          </a:xfrm>
        </p:spPr>
        <p:txBody>
          <a:bodyPr/>
          <a:lstStyle/>
          <a:p>
            <a:r>
              <a:rPr lang="en-US" sz="2400" dirty="0"/>
              <a:t>Schwerpunktbereich 2 </a:t>
            </a:r>
          </a:p>
        </p:txBody>
      </p:sp>
      <p:pic>
        <p:nvPicPr>
          <p:cNvPr id="22" name="Graphic 21">
            <a:extLst>
              <a:ext uri="{FF2B5EF4-FFF2-40B4-BE49-F238E27FC236}">
                <a16:creationId xmlns:a16="http://schemas.microsoft.com/office/drawing/2014/main" id="{F82D224C-9AD1-B997-3AC4-7969B7E6E6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6679806" y="3663077"/>
            <a:ext cx="6290127" cy="4229568"/>
          </a:xfrm>
          <a:prstGeom prst="rect">
            <a:avLst/>
          </a:prstGeom>
        </p:spPr>
      </p:pic>
      <p:sp>
        <p:nvSpPr>
          <p:cNvPr id="2" name="Freeform 11" descr="Image">
            <a:extLst>
              <a:ext uri="{FF2B5EF4-FFF2-40B4-BE49-F238E27FC236}">
                <a16:creationId xmlns:a16="http://schemas.microsoft.com/office/drawing/2014/main" id="{78D29AD0-D6D5-7D35-D123-5A28F87D3771}"/>
              </a:ext>
            </a:extLst>
          </p:cNvPr>
          <p:cNvSpPr/>
          <p:nvPr/>
        </p:nvSpPr>
        <p:spPr>
          <a:xfrm>
            <a:off x="392376" y="12345"/>
            <a:ext cx="3422717" cy="2189242"/>
          </a:xfrm>
          <a:custGeom>
            <a:avLst/>
            <a:gdLst/>
            <a:ahLst/>
            <a:cxnLst/>
            <a:rect l="l" t="t" r="r" b="b"/>
            <a:pathLst>
              <a:path w="5134744" h="3284290">
                <a:moveTo>
                  <a:pt x="0" y="0"/>
                </a:moveTo>
                <a:lnTo>
                  <a:pt x="5134744" y="0"/>
                </a:lnTo>
                <a:lnTo>
                  <a:pt x="5134744" y="3284290"/>
                </a:lnTo>
                <a:lnTo>
                  <a:pt x="0" y="3284290"/>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US" sz="700"/>
          </a:p>
        </p:txBody>
      </p:sp>
    </p:spTree>
    <p:extLst>
      <p:ext uri="{BB962C8B-B14F-4D97-AF65-F5344CB8AC3E}">
        <p14:creationId xmlns:p14="http://schemas.microsoft.com/office/powerpoint/2010/main" val="3647583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51D8F-6BFD-1B13-D9A7-A6DE916BCBEE}"/>
            </a:ext>
          </a:extLst>
        </p:cNvPr>
        <p:cNvGrpSpPr/>
        <p:nvPr/>
      </p:nvGrpSpPr>
      <p:grpSpPr>
        <a:xfrm>
          <a:off x="0" y="0"/>
          <a:ext cx="0" cy="0"/>
          <a:chOff x="0" y="0"/>
          <a:chExt cx="0" cy="0"/>
        </a:xfrm>
      </p:grpSpPr>
      <p:sp>
        <p:nvSpPr>
          <p:cNvPr id="27" name="Rounded Rectangle 26">
            <a:extLst>
              <a:ext uri="{FF2B5EF4-FFF2-40B4-BE49-F238E27FC236}">
                <a16:creationId xmlns:a16="http://schemas.microsoft.com/office/drawing/2014/main" id="{01EE6672-F689-A1DE-3218-A7FDA44B496B}"/>
              </a:ext>
            </a:extLst>
          </p:cNvPr>
          <p:cNvSpPr/>
          <p:nvPr/>
        </p:nvSpPr>
        <p:spPr>
          <a:xfrm>
            <a:off x="6716129" y="5305339"/>
            <a:ext cx="4079304" cy="838697"/>
          </a:xfrm>
          <a:prstGeom prst="roundRect">
            <a:avLst>
              <a:gd name="adj" fmla="val 7087"/>
            </a:avLst>
          </a:prstGeom>
          <a:noFill/>
          <a:ln>
            <a:solidFill>
              <a:srgbClr val="0C4659"/>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Freeform 16">
            <a:extLst>
              <a:ext uri="{FF2B5EF4-FFF2-40B4-BE49-F238E27FC236}">
                <a16:creationId xmlns:a16="http://schemas.microsoft.com/office/drawing/2014/main" id="{E6184344-93A7-7519-1395-8269B8B26B9C}"/>
              </a:ext>
            </a:extLst>
          </p:cNvPr>
          <p:cNvSpPr/>
          <p:nvPr/>
        </p:nvSpPr>
        <p:spPr>
          <a:xfrm>
            <a:off x="-7112" y="-3"/>
            <a:ext cx="5519935" cy="6865116"/>
          </a:xfrm>
          <a:custGeom>
            <a:avLst/>
            <a:gdLst>
              <a:gd name="connsiteX0" fmla="*/ 5213670 w 5519935"/>
              <a:gd name="connsiteY0" fmla="*/ 0 h 6865116"/>
              <a:gd name="connsiteX1" fmla="*/ 5519935 w 5519935"/>
              <a:gd name="connsiteY1" fmla="*/ 0 h 6865116"/>
              <a:gd name="connsiteX2" fmla="*/ 5519935 w 5519935"/>
              <a:gd name="connsiteY2" fmla="*/ 2187095 h 6865116"/>
              <a:gd name="connsiteX3" fmla="*/ 5519935 w 5519935"/>
              <a:gd name="connsiteY3" fmla="*/ 2402326 h 6865116"/>
              <a:gd name="connsiteX4" fmla="*/ 5519935 w 5519935"/>
              <a:gd name="connsiteY4" fmla="*/ 3975258 h 6865116"/>
              <a:gd name="connsiteX5" fmla="*/ 5512822 w 5519935"/>
              <a:gd name="connsiteY5" fmla="*/ 3975258 h 6865116"/>
              <a:gd name="connsiteX6" fmla="*/ 5519935 w 5519935"/>
              <a:gd name="connsiteY6" fmla="*/ 4190489 h 6865116"/>
              <a:gd name="connsiteX7" fmla="*/ 4742662 w 5519935"/>
              <a:gd name="connsiteY7" fmla="*/ 6620815 h 6865116"/>
              <a:gd name="connsiteX8" fmla="*/ 4544506 w 5519935"/>
              <a:gd name="connsiteY8" fmla="*/ 6865116 h 6865116"/>
              <a:gd name="connsiteX9" fmla="*/ 4465849 w 5519935"/>
              <a:gd name="connsiteY9" fmla="*/ 6865116 h 6865116"/>
              <a:gd name="connsiteX10" fmla="*/ 2041620 w 5519935"/>
              <a:gd name="connsiteY10" fmla="*/ 6865116 h 6865116"/>
              <a:gd name="connsiteX11" fmla="*/ 1826389 w 5519935"/>
              <a:gd name="connsiteY11" fmla="*/ 6865116 h 6865116"/>
              <a:gd name="connsiteX12" fmla="*/ 253457 w 5519935"/>
              <a:gd name="connsiteY12" fmla="*/ 6865116 h 6865116"/>
              <a:gd name="connsiteX13" fmla="*/ 253457 w 5519935"/>
              <a:gd name="connsiteY13" fmla="*/ 6858003 h 6865116"/>
              <a:gd name="connsiteX14" fmla="*/ 38226 w 5519935"/>
              <a:gd name="connsiteY14" fmla="*/ 6865116 h 6865116"/>
              <a:gd name="connsiteX15" fmla="*/ 6375 w 5519935"/>
              <a:gd name="connsiteY15" fmla="*/ 6864400 h 6865116"/>
              <a:gd name="connsiteX16" fmla="*/ 6224 w 5519935"/>
              <a:gd name="connsiteY16" fmla="*/ 6846083 h 6865116"/>
              <a:gd name="connsiteX17" fmla="*/ 0 w 5519935"/>
              <a:gd name="connsiteY17" fmla="*/ 6738466 h 6865116"/>
              <a:gd name="connsiteX18" fmla="*/ 7113 w 5519935"/>
              <a:gd name="connsiteY18" fmla="*/ 6738466 h 6865116"/>
              <a:gd name="connsiteX19" fmla="*/ 7113 w 5519935"/>
              <a:gd name="connsiteY19" fmla="*/ 5165534 h 6865116"/>
              <a:gd name="connsiteX20" fmla="*/ 7113 w 5519935"/>
              <a:gd name="connsiteY20" fmla="*/ 4950304 h 6865116"/>
              <a:gd name="connsiteX21" fmla="*/ 7113 w 5519935"/>
              <a:gd name="connsiteY21" fmla="*/ 2526074 h 6865116"/>
              <a:gd name="connsiteX22" fmla="*/ 7113 w 5519935"/>
              <a:gd name="connsiteY22" fmla="*/ 737911 h 6865116"/>
              <a:gd name="connsiteX23" fmla="*/ 7112 w 5519935"/>
              <a:gd name="connsiteY23" fmla="*/ 737911 h 6865116"/>
              <a:gd name="connsiteX24" fmla="*/ 7112 w 5519935"/>
              <a:gd name="connsiteY24" fmla="*/ 1 h 6865116"/>
              <a:gd name="connsiteX25" fmla="*/ 786047 w 5519935"/>
              <a:gd name="connsiteY25" fmla="*/ 1 h 6865116"/>
              <a:gd name="connsiteX26" fmla="*/ 1001278 w 5519935"/>
              <a:gd name="connsiteY26" fmla="*/ 1 h 6865116"/>
              <a:gd name="connsiteX27" fmla="*/ 3425507 w 5519935"/>
              <a:gd name="connsiteY27" fmla="*/ 1 h 6865116"/>
              <a:gd name="connsiteX28" fmla="*/ 5213670 w 5519935"/>
              <a:gd name="connsiteY28" fmla="*/ 1 h 6865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519935" h="6865116">
                <a:moveTo>
                  <a:pt x="5213670" y="0"/>
                </a:moveTo>
                <a:lnTo>
                  <a:pt x="5519935" y="0"/>
                </a:lnTo>
                <a:lnTo>
                  <a:pt x="5519935" y="2187095"/>
                </a:lnTo>
                <a:lnTo>
                  <a:pt x="5519935" y="2402326"/>
                </a:lnTo>
                <a:lnTo>
                  <a:pt x="5519935" y="3975258"/>
                </a:lnTo>
                <a:lnTo>
                  <a:pt x="5512822" y="3975258"/>
                </a:lnTo>
                <a:cubicBezTo>
                  <a:pt x="5519935" y="4047002"/>
                  <a:pt x="5519935" y="4118749"/>
                  <a:pt x="5519935" y="4190489"/>
                </a:cubicBezTo>
                <a:cubicBezTo>
                  <a:pt x="5519935" y="5114684"/>
                  <a:pt x="5228468" y="5961061"/>
                  <a:pt x="4742662" y="6620815"/>
                </a:cubicBezTo>
                <a:lnTo>
                  <a:pt x="4544506" y="6865116"/>
                </a:lnTo>
                <a:lnTo>
                  <a:pt x="4465849" y="6865116"/>
                </a:lnTo>
                <a:lnTo>
                  <a:pt x="2041620" y="6865116"/>
                </a:lnTo>
                <a:lnTo>
                  <a:pt x="1826389" y="6865116"/>
                </a:lnTo>
                <a:lnTo>
                  <a:pt x="253457" y="6865116"/>
                </a:lnTo>
                <a:lnTo>
                  <a:pt x="253457" y="6858003"/>
                </a:lnTo>
                <a:cubicBezTo>
                  <a:pt x="181713" y="6865116"/>
                  <a:pt x="109966" y="6865116"/>
                  <a:pt x="38226" y="6865116"/>
                </a:cubicBezTo>
                <a:lnTo>
                  <a:pt x="6375" y="6864400"/>
                </a:lnTo>
                <a:lnTo>
                  <a:pt x="6224" y="6846083"/>
                </a:lnTo>
                <a:cubicBezTo>
                  <a:pt x="5335" y="6810211"/>
                  <a:pt x="3557" y="6774338"/>
                  <a:pt x="0" y="6738466"/>
                </a:cubicBezTo>
                <a:lnTo>
                  <a:pt x="7113" y="6738466"/>
                </a:lnTo>
                <a:lnTo>
                  <a:pt x="7113" y="5165534"/>
                </a:lnTo>
                <a:lnTo>
                  <a:pt x="7113" y="4950304"/>
                </a:lnTo>
                <a:lnTo>
                  <a:pt x="7113" y="2526074"/>
                </a:lnTo>
                <a:lnTo>
                  <a:pt x="7113" y="737911"/>
                </a:lnTo>
                <a:lnTo>
                  <a:pt x="7112" y="737911"/>
                </a:lnTo>
                <a:lnTo>
                  <a:pt x="7112" y="1"/>
                </a:lnTo>
                <a:lnTo>
                  <a:pt x="786047" y="1"/>
                </a:lnTo>
                <a:lnTo>
                  <a:pt x="1001278" y="1"/>
                </a:lnTo>
                <a:lnTo>
                  <a:pt x="3425507" y="1"/>
                </a:lnTo>
                <a:lnTo>
                  <a:pt x="5213670" y="1"/>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a:p>
        </p:txBody>
      </p:sp>
      <p:sp>
        <p:nvSpPr>
          <p:cNvPr id="12" name="Text Placeholder 4">
            <a:extLst>
              <a:ext uri="{FF2B5EF4-FFF2-40B4-BE49-F238E27FC236}">
                <a16:creationId xmlns:a16="http://schemas.microsoft.com/office/drawing/2014/main" id="{3394CAF6-568B-3659-7BF2-261B6F6248AC}"/>
              </a:ext>
            </a:extLst>
          </p:cNvPr>
          <p:cNvSpPr txBox="1">
            <a:spLocks/>
          </p:cNvSpPr>
          <p:nvPr/>
        </p:nvSpPr>
        <p:spPr>
          <a:xfrm>
            <a:off x="6473371" y="541867"/>
            <a:ext cx="5064848" cy="4167253"/>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spcAft>
                <a:spcPts val="1000"/>
              </a:spcAft>
              <a:buClr>
                <a:srgbClr val="3FB5A1"/>
              </a:buClr>
              <a:buFont typeface="Arial" panose="020B0604020202020204" pitchFamily="34" charset="0"/>
              <a:buChar char="•"/>
            </a:pPr>
            <a:endParaRPr lang="en-GB" sz="2000" b="1" dirty="0">
              <a:solidFill>
                <a:srgbClr val="EE4F27"/>
              </a:solidFill>
            </a:endParaRPr>
          </a:p>
          <a:p>
            <a:pPr marL="342900" indent="-342900">
              <a:lnSpc>
                <a:spcPts val="2340"/>
              </a:lnSpc>
              <a:spcAft>
                <a:spcPts val="1000"/>
              </a:spcAft>
              <a:buClr>
                <a:srgbClr val="3FB5A1"/>
              </a:buClr>
              <a:buFont typeface="Arial" panose="020B0604020202020204" pitchFamily="34" charset="0"/>
              <a:buChar char="•"/>
            </a:pPr>
            <a:r>
              <a:rPr lang="en-GB" sz="2000" b="1" dirty="0">
                <a:solidFill>
                  <a:srgbClr val="EE4F27"/>
                </a:solidFill>
              </a:rPr>
              <a:t>Journalistische Ethikrichtlinien </a:t>
            </a:r>
            <a:r>
              <a:rPr lang="en-GB" sz="2000" dirty="0">
                <a:solidFill>
                  <a:srgbClr val="0C4659"/>
                </a:solidFill>
              </a:rPr>
              <a:t>konzentrieren sich weltweit auf vier Grundprinzipien: </a:t>
            </a:r>
            <a:r>
              <a:rPr lang="en-GB" sz="2000" b="1" dirty="0">
                <a:solidFill>
                  <a:srgbClr val="0C4659"/>
                </a:solidFill>
              </a:rPr>
              <a:t>Wahrhaftigkeit, Unabhängigkeit, Fairness </a:t>
            </a:r>
            <a:r>
              <a:rPr lang="en-GB" sz="2000" dirty="0">
                <a:solidFill>
                  <a:srgbClr val="0C4659"/>
                </a:solidFill>
              </a:rPr>
              <a:t>sowie </a:t>
            </a:r>
            <a:r>
              <a:rPr lang="en-GB" sz="2000" b="1" dirty="0">
                <a:solidFill>
                  <a:srgbClr val="0C4659"/>
                </a:solidFill>
              </a:rPr>
              <a:t>die Achtung der Privatsphäre </a:t>
            </a:r>
            <a:r>
              <a:rPr lang="en-GB" sz="2000" dirty="0">
                <a:solidFill>
                  <a:srgbClr val="0C4659"/>
                </a:solidFill>
              </a:rPr>
              <a:t>und</a:t>
            </a:r>
            <a:r>
              <a:rPr lang="en-GB" sz="2000" b="1" dirty="0">
                <a:solidFill>
                  <a:srgbClr val="0C4659"/>
                </a:solidFill>
              </a:rPr>
              <a:t> der Menschenwürde. </a:t>
            </a:r>
          </a:p>
          <a:p>
            <a:pPr marL="342900" indent="-342900">
              <a:lnSpc>
                <a:spcPts val="2340"/>
              </a:lnSpc>
              <a:spcAft>
                <a:spcPts val="1000"/>
              </a:spcAft>
              <a:buClr>
                <a:srgbClr val="3FB5A1"/>
              </a:buClr>
              <a:buFont typeface="Arial" panose="020B0604020202020204" pitchFamily="34" charset="0"/>
              <a:buChar char="•"/>
            </a:pPr>
            <a:endParaRPr lang="en-GB" sz="2000" dirty="0">
              <a:solidFill>
                <a:srgbClr val="0C4659"/>
              </a:solidFill>
            </a:endParaRPr>
          </a:p>
          <a:p>
            <a:pPr marL="342900" indent="-342900">
              <a:lnSpc>
                <a:spcPts val="2340"/>
              </a:lnSpc>
              <a:spcAft>
                <a:spcPts val="1000"/>
              </a:spcAft>
              <a:buClr>
                <a:srgbClr val="3FB5A1"/>
              </a:buClr>
              <a:buFont typeface="Arial" panose="020B0604020202020204" pitchFamily="34" charset="0"/>
              <a:buChar char="•"/>
            </a:pPr>
            <a:r>
              <a:rPr lang="en-GB" sz="2000" dirty="0">
                <a:solidFill>
                  <a:srgbClr val="0C4659"/>
                </a:solidFill>
              </a:rPr>
              <a:t>Diese </a:t>
            </a:r>
            <a:r>
              <a:rPr lang="en-GB" sz="2000" b="1" dirty="0">
                <a:solidFill>
                  <a:srgbClr val="EE4F27"/>
                </a:solidFill>
              </a:rPr>
              <a:t>Werte </a:t>
            </a:r>
            <a:r>
              <a:rPr lang="en-GB" sz="2000" dirty="0">
                <a:solidFill>
                  <a:srgbClr val="0C4659"/>
                </a:solidFill>
              </a:rPr>
              <a:t>sind nicht nur abstrakte Ideale, sondern von entscheidender Bedeutung für </a:t>
            </a:r>
            <a:r>
              <a:rPr lang="en-GB" sz="2000" b="1" dirty="0">
                <a:solidFill>
                  <a:srgbClr val="0C4659"/>
                </a:solidFill>
              </a:rPr>
              <a:t>den Schutz der Demokratie, die Gewährleistung einer informierten Bürgerschaft </a:t>
            </a:r>
            <a:r>
              <a:rPr lang="en-GB" sz="2000" dirty="0">
                <a:solidFill>
                  <a:srgbClr val="0C4659"/>
                </a:solidFill>
              </a:rPr>
              <a:t>und </a:t>
            </a:r>
            <a:r>
              <a:rPr lang="en-GB" sz="2000" b="1" dirty="0">
                <a:solidFill>
                  <a:srgbClr val="0C4659"/>
                </a:solidFill>
              </a:rPr>
              <a:t>die Verhinderung </a:t>
            </a:r>
            <a:r>
              <a:rPr lang="en-GB" sz="2000" dirty="0">
                <a:solidFill>
                  <a:srgbClr val="0C4659"/>
                </a:solidFill>
              </a:rPr>
              <a:t>der Verbreitung schädlicher </a:t>
            </a:r>
            <a:r>
              <a:rPr lang="en-GB" sz="2000" b="1" dirty="0">
                <a:solidFill>
                  <a:srgbClr val="0C4659"/>
                </a:solidFill>
              </a:rPr>
              <a:t>Desinformation.</a:t>
            </a:r>
          </a:p>
          <a:p>
            <a:pPr indent="0">
              <a:lnSpc>
                <a:spcPts val="2340"/>
              </a:lnSpc>
              <a:spcAft>
                <a:spcPts val="1000"/>
              </a:spcAft>
              <a:buClr>
                <a:srgbClr val="3FB5A1"/>
              </a:buClr>
            </a:pPr>
            <a:endParaRPr lang="en-GB" sz="2000" dirty="0">
              <a:solidFill>
                <a:srgbClr val="0C4659"/>
              </a:solidFill>
            </a:endParaRPr>
          </a:p>
        </p:txBody>
      </p:sp>
      <p:sp>
        <p:nvSpPr>
          <p:cNvPr id="5" name="Text Placeholder 3">
            <a:extLst>
              <a:ext uri="{FF2B5EF4-FFF2-40B4-BE49-F238E27FC236}">
                <a16:creationId xmlns:a16="http://schemas.microsoft.com/office/drawing/2014/main" id="{2459AE3F-61BF-0FC5-0EAE-ADDBF30BCB0B}"/>
              </a:ext>
            </a:extLst>
          </p:cNvPr>
          <p:cNvSpPr txBox="1">
            <a:spLocks/>
          </p:cNvSpPr>
          <p:nvPr/>
        </p:nvSpPr>
        <p:spPr>
          <a:xfrm>
            <a:off x="653780" y="472365"/>
            <a:ext cx="3420162"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3200" dirty="0">
                <a:solidFill>
                  <a:schemeClr val="bg1"/>
                </a:solidFill>
              </a:rPr>
              <a:t>Medien- und Presseräte</a:t>
            </a:r>
          </a:p>
          <a:p>
            <a:pPr>
              <a:lnSpc>
                <a:spcPts val="3720"/>
              </a:lnSpc>
            </a:pPr>
            <a:endParaRPr lang="en-US" sz="3200" dirty="0">
              <a:solidFill>
                <a:schemeClr val="bg1"/>
              </a:solidFill>
            </a:endParaRPr>
          </a:p>
        </p:txBody>
      </p:sp>
      <p:cxnSp>
        <p:nvCxnSpPr>
          <p:cNvPr id="6" name="Straight Connector 5">
            <a:extLst>
              <a:ext uri="{FF2B5EF4-FFF2-40B4-BE49-F238E27FC236}">
                <a16:creationId xmlns:a16="http://schemas.microsoft.com/office/drawing/2014/main" id="{CAEDECBE-FEBB-3658-F255-5BB672E38F8B}"/>
              </a:ext>
            </a:extLst>
          </p:cNvPr>
          <p:cNvCxnSpPr>
            <a:cxnSpLocks/>
          </p:cNvCxnSpPr>
          <p:nvPr/>
        </p:nvCxnSpPr>
        <p:spPr>
          <a:xfrm>
            <a:off x="-14514" y="1687419"/>
            <a:ext cx="4073942"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66500C49-1C43-D853-BFAE-CA4FD025D6D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1162949" y="5031910"/>
            <a:ext cx="5064847" cy="3405673"/>
          </a:xfrm>
          <a:prstGeom prst="rect">
            <a:avLst/>
          </a:prstGeom>
        </p:spPr>
      </p:pic>
      <p:sp>
        <p:nvSpPr>
          <p:cNvPr id="2" name="Text Placeholder 4">
            <a:extLst>
              <a:ext uri="{FF2B5EF4-FFF2-40B4-BE49-F238E27FC236}">
                <a16:creationId xmlns:a16="http://schemas.microsoft.com/office/drawing/2014/main" id="{25E8B3C1-9BE9-DE18-1BA9-E703A3E4A16D}"/>
              </a:ext>
            </a:extLst>
          </p:cNvPr>
          <p:cNvSpPr txBox="1">
            <a:spLocks/>
          </p:cNvSpPr>
          <p:nvPr/>
        </p:nvSpPr>
        <p:spPr>
          <a:xfrm>
            <a:off x="770445" y="1902062"/>
            <a:ext cx="4073942" cy="3543904"/>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spcAft>
                <a:spcPts val="1000"/>
              </a:spcAft>
              <a:buClr>
                <a:srgbClr val="EC7C69"/>
              </a:buClr>
            </a:pPr>
            <a:r>
              <a:rPr lang="en-GB" sz="2000" dirty="0">
                <a:solidFill>
                  <a:schemeClr val="bg1"/>
                </a:solidFill>
              </a:rPr>
              <a:t>Eine Selbstregulierungsinstanz, die die Pressefreiheit wahrt, gleichzeitig ethischen Journalismus gewährleistet und sich mit öffentlichen Beschwerden über journalistisches Fehlverhalten befasst (Press Council, o. J.). Diese Funktionen sind für die Aufrechterhaltung des öffentlichen Vertrauens und der Rechenschaftspflicht innerhalb der Medien unerlässlich.</a:t>
            </a:r>
          </a:p>
        </p:txBody>
      </p:sp>
      <p:sp>
        <p:nvSpPr>
          <p:cNvPr id="18" name="TextBox 17">
            <a:extLst>
              <a:ext uri="{FF2B5EF4-FFF2-40B4-BE49-F238E27FC236}">
                <a16:creationId xmlns:a16="http://schemas.microsoft.com/office/drawing/2014/main" id="{8DBCB2CD-B892-6F99-1EA4-C33C762226C6}"/>
              </a:ext>
            </a:extLst>
          </p:cNvPr>
          <p:cNvSpPr txBox="1"/>
          <p:nvPr/>
        </p:nvSpPr>
        <p:spPr>
          <a:xfrm>
            <a:off x="6844482" y="5512777"/>
            <a:ext cx="3996719" cy="8233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875"/>
              </a:lnSpc>
            </a:pPr>
            <a:r>
              <a:rPr lang="en-US" sz="1600" b="1" u="sng" dirty="0">
                <a:solidFill>
                  <a:srgbClr val="3FB5A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Datenbank der </a:t>
            </a:r>
            <a:r>
              <a:rPr lang="en-US" sz="1600" b="1" dirty="0">
                <a:solidFill>
                  <a:srgbClr val="3FB5A1"/>
                </a:solidFill>
                <a:latin typeface="Calibri" panose="020F0502020204030204" pitchFamily="34" charset="0"/>
                <a:cs typeface="Calibri" panose="020F0502020204030204" pitchFamily="34" charset="0"/>
              </a:rPr>
              <a:t>Presseräte  </a:t>
            </a:r>
          </a:p>
          <a:p>
            <a:pPr>
              <a:lnSpc>
                <a:spcPts val="1875"/>
              </a:lnSpc>
            </a:pPr>
            <a:r>
              <a:rPr lang="en-US" sz="1600" b="1" u="sng" dirty="0">
                <a:solidFill>
                  <a:srgbClr val="3FB5A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Leitfaden zur Selbstregulierung der Online-Medien</a:t>
            </a:r>
          </a:p>
        </p:txBody>
      </p:sp>
      <p:grpSp>
        <p:nvGrpSpPr>
          <p:cNvPr id="26" name="Group 25">
            <a:extLst>
              <a:ext uri="{FF2B5EF4-FFF2-40B4-BE49-F238E27FC236}">
                <a16:creationId xmlns:a16="http://schemas.microsoft.com/office/drawing/2014/main" id="{1945BC61-33A4-38ED-D6A1-69DEF63CEC8C}"/>
              </a:ext>
            </a:extLst>
          </p:cNvPr>
          <p:cNvGrpSpPr/>
          <p:nvPr/>
        </p:nvGrpSpPr>
        <p:grpSpPr>
          <a:xfrm>
            <a:off x="6915936" y="5031910"/>
            <a:ext cx="1120205" cy="458912"/>
            <a:chOff x="6473371" y="5332933"/>
            <a:chExt cx="1120205" cy="458912"/>
          </a:xfrm>
        </p:grpSpPr>
        <p:sp>
          <p:nvSpPr>
            <p:cNvPr id="23" name="Rounded Rectangle 22">
              <a:extLst>
                <a:ext uri="{FF2B5EF4-FFF2-40B4-BE49-F238E27FC236}">
                  <a16:creationId xmlns:a16="http://schemas.microsoft.com/office/drawing/2014/main" id="{F3F4B859-2AF2-AA9E-7ACF-9D11272C8F78}"/>
                </a:ext>
              </a:extLst>
            </p:cNvPr>
            <p:cNvSpPr/>
            <p:nvPr/>
          </p:nvSpPr>
          <p:spPr>
            <a:xfrm>
              <a:off x="6473372" y="5362334"/>
              <a:ext cx="1120204" cy="400110"/>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TextBox 23">
              <a:extLst>
                <a:ext uri="{FF2B5EF4-FFF2-40B4-BE49-F238E27FC236}">
                  <a16:creationId xmlns:a16="http://schemas.microsoft.com/office/drawing/2014/main" id="{242B9E55-2E8B-7656-57CE-8561BA079B0E}"/>
                </a:ext>
              </a:extLst>
            </p:cNvPr>
            <p:cNvSpPr txBox="1"/>
            <p:nvPr/>
          </p:nvSpPr>
          <p:spPr>
            <a:xfrm>
              <a:off x="6473371" y="5362590"/>
              <a:ext cx="960548" cy="369332"/>
            </a:xfrm>
            <a:prstGeom prst="rect">
              <a:avLst/>
            </a:prstGeom>
            <a:noFill/>
          </p:spPr>
          <p:txBody>
            <a:bodyPr wrap="square">
              <a:spAutoFit/>
            </a:bodyPr>
            <a:lstStyle/>
            <a:p>
              <a:r>
                <a:rPr lang="en-US" b="1" dirty="0">
                  <a:solidFill>
                    <a:schemeClr val="bg1"/>
                  </a:solidFill>
                  <a:latin typeface="Calibri" panose="020F0502020204030204" pitchFamily="34" charset="0"/>
                  <a:cs typeface="Calibri" panose="020F0502020204030204" pitchFamily="34" charset="0"/>
                </a:rPr>
                <a:t>Klicken </a:t>
              </a:r>
              <a:endParaRPr lang="en-US" dirty="0">
                <a:solidFill>
                  <a:schemeClr val="bg1"/>
                </a:solidFill>
              </a:endParaRPr>
            </a:p>
          </p:txBody>
        </p:sp>
        <p:pic>
          <p:nvPicPr>
            <p:cNvPr id="25" name="Graphic 24" descr="Cursor outline">
              <a:extLst>
                <a:ext uri="{FF2B5EF4-FFF2-40B4-BE49-F238E27FC236}">
                  <a16:creationId xmlns:a16="http://schemas.microsoft.com/office/drawing/2014/main" id="{295B67F2-4011-BAB6-FE91-B3CBCAA919B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34664" y="5332933"/>
              <a:ext cx="458912" cy="458912"/>
            </a:xfrm>
            <a:prstGeom prst="rect">
              <a:avLst/>
            </a:prstGeom>
          </p:spPr>
        </p:pic>
      </p:grpSp>
    </p:spTree>
    <p:extLst>
      <p:ext uri="{BB962C8B-B14F-4D97-AF65-F5344CB8AC3E}">
        <p14:creationId xmlns:p14="http://schemas.microsoft.com/office/powerpoint/2010/main" val="9420714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9840A-2845-4A75-BE84-3140DC15E91B}"/>
            </a:ext>
          </a:extLst>
        </p:cNvPr>
        <p:cNvGrpSpPr/>
        <p:nvPr/>
      </p:nvGrpSpPr>
      <p:grpSpPr>
        <a:xfrm>
          <a:off x="0" y="0"/>
          <a:ext cx="0" cy="0"/>
          <a:chOff x="0" y="0"/>
          <a:chExt cx="0" cy="0"/>
        </a:xfrm>
      </p:grpSpPr>
      <p:sp>
        <p:nvSpPr>
          <p:cNvPr id="5" name="Text Placeholder 3">
            <a:extLst>
              <a:ext uri="{FF2B5EF4-FFF2-40B4-BE49-F238E27FC236}">
                <a16:creationId xmlns:a16="http://schemas.microsoft.com/office/drawing/2014/main" id="{F02B80FB-84AB-C6E2-6D60-7BF999AAA6D6}"/>
              </a:ext>
            </a:extLst>
          </p:cNvPr>
          <p:cNvSpPr txBox="1">
            <a:spLocks/>
          </p:cNvSpPr>
          <p:nvPr/>
        </p:nvSpPr>
        <p:spPr>
          <a:xfrm>
            <a:off x="654491" y="552892"/>
            <a:ext cx="3301237" cy="80354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220"/>
              </a:lnSpc>
              <a:spcBef>
                <a:spcPts val="0"/>
              </a:spcBef>
            </a:pPr>
            <a:r>
              <a:rPr lang="en-US" sz="3200" dirty="0">
                <a:latin typeface="Calibri" panose="020F0502020204030204" pitchFamily="34" charset="0"/>
                <a:cs typeface="Calibri" panose="020F0502020204030204" pitchFamily="34" charset="0"/>
              </a:rPr>
              <a:t>Rechtsstreitigkeiten und strategische Prozessführung</a:t>
            </a:r>
          </a:p>
          <a:p>
            <a:pPr>
              <a:lnSpc>
                <a:spcPts val="3220"/>
              </a:lnSpc>
              <a:spcBef>
                <a:spcPts val="0"/>
              </a:spcBef>
            </a:pPr>
            <a:endParaRPr lang="en-US" sz="3200"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AB09A53F-9438-DE40-4630-06A02BB47750}"/>
              </a:ext>
            </a:extLst>
          </p:cNvPr>
          <p:cNvCxnSpPr>
            <a:cxnSpLocks/>
          </p:cNvCxnSpPr>
          <p:nvPr/>
        </p:nvCxnSpPr>
        <p:spPr>
          <a:xfrm>
            <a:off x="794" y="1996141"/>
            <a:ext cx="3954933"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83ADA532-38AE-9F18-EBD2-73787941815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90081" y="2635841"/>
            <a:ext cx="6009698" cy="4041004"/>
          </a:xfrm>
          <a:prstGeom prst="rect">
            <a:avLst/>
          </a:prstGeom>
        </p:spPr>
      </p:pic>
      <p:sp>
        <p:nvSpPr>
          <p:cNvPr id="3" name="Text Placeholder 4">
            <a:extLst>
              <a:ext uri="{FF2B5EF4-FFF2-40B4-BE49-F238E27FC236}">
                <a16:creationId xmlns:a16="http://schemas.microsoft.com/office/drawing/2014/main" id="{9CBAA6CA-8AC4-41D0-656F-C98E8A252669}"/>
              </a:ext>
            </a:extLst>
          </p:cNvPr>
          <p:cNvSpPr txBox="1">
            <a:spLocks/>
          </p:cNvSpPr>
          <p:nvPr/>
        </p:nvSpPr>
        <p:spPr>
          <a:xfrm>
            <a:off x="5015512" y="673193"/>
            <a:ext cx="6292700" cy="6104161"/>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00"/>
              </a:lnSpc>
              <a:buClr>
                <a:srgbClr val="3FB5A1"/>
              </a:buClr>
              <a:buSzPts val="2400"/>
            </a:pPr>
            <a:r>
              <a:rPr lang="en-US" b="1" dirty="0">
                <a:solidFill>
                  <a:srgbClr val="F54905"/>
                </a:solidFill>
                <a:latin typeface="Calibri" panose="020F0502020204030204" pitchFamily="34" charset="0"/>
                <a:cs typeface="Calibri" panose="020F0502020204030204" pitchFamily="34" charset="0"/>
              </a:rPr>
              <a:t>Was ist das?</a:t>
            </a:r>
          </a:p>
          <a:p>
            <a:pPr indent="0">
              <a:buClr>
                <a:srgbClr val="3FB5A1"/>
              </a:buClr>
              <a:buSzPts val="2400"/>
            </a:pPr>
            <a:endParaRPr lang="en-US" sz="900" b="1" dirty="0">
              <a:solidFill>
                <a:srgbClr val="F54905"/>
              </a:solidFill>
              <a:latin typeface="Calibri" panose="020F0502020204030204" pitchFamily="34" charset="0"/>
              <a:cs typeface="Calibri" panose="020F0502020204030204" pitchFamily="34" charset="0"/>
            </a:endParaRPr>
          </a:p>
          <a:p>
            <a:pPr indent="0">
              <a:lnSpc>
                <a:spcPts val="2300"/>
              </a:lnSpc>
              <a:buClr>
                <a:srgbClr val="3FB5A1"/>
              </a:buClr>
              <a:buSzPts val="2400"/>
            </a:pPr>
            <a:r>
              <a:rPr lang="en-US" sz="2000" dirty="0">
                <a:solidFill>
                  <a:srgbClr val="0C4659"/>
                </a:solidFill>
                <a:latin typeface="Calibri" panose="020F0502020204030204" pitchFamily="34" charset="0"/>
                <a:cs typeface="Calibri" panose="020F0502020204030204" pitchFamily="34" charset="0"/>
              </a:rPr>
              <a:t>Zivilgesellschaftliche Organisationen (CSOs) nutzen rechtliche Mechanismen, um unethische oder rechtswidrige Praktiken von Technologieunternehmen anzufechten. Dazu gehören Verletzungen des Rechts auf Privatsphäre, algorithmische Diskriminierung, mangelnde Transparenz und das Versäumnis, Nutzer vor schädlichen Inhalten zu schützen.</a:t>
            </a:r>
          </a:p>
          <a:p>
            <a:pPr marL="342866" indent="-342866">
              <a:lnSpc>
                <a:spcPts val="2300"/>
              </a:lnSpc>
              <a:buClr>
                <a:srgbClr val="3FB5A1"/>
              </a:buClr>
              <a:buSzPts val="2400"/>
              <a:buFont typeface="Arial" panose="020B0604020202020204" pitchFamily="34" charset="0"/>
              <a:buChar char="•"/>
            </a:pPr>
            <a:endParaRPr lang="en-US" sz="2000" dirty="0">
              <a:solidFill>
                <a:srgbClr val="0C4659"/>
              </a:solidFill>
              <a:latin typeface="Calibri" panose="020F0502020204030204" pitchFamily="34" charset="0"/>
              <a:cs typeface="Calibri" panose="020F0502020204030204" pitchFamily="34" charset="0"/>
            </a:endParaRPr>
          </a:p>
          <a:p>
            <a:pPr marL="342866" indent="-342866">
              <a:lnSpc>
                <a:spcPts val="2300"/>
              </a:lnSpc>
              <a:buClr>
                <a:srgbClr val="3FB5A1"/>
              </a:buClr>
              <a:buSzPts val="2400"/>
              <a:buFont typeface="Arial" panose="020B0604020202020204" pitchFamily="34" charset="0"/>
              <a:buChar char="•"/>
            </a:pPr>
            <a:endParaRPr lang="en-US" sz="2000" dirty="0">
              <a:solidFill>
                <a:srgbClr val="0C4659"/>
              </a:solidFill>
              <a:latin typeface="Calibri" panose="020F0502020204030204" pitchFamily="34" charset="0"/>
              <a:cs typeface="Calibri" panose="020F0502020204030204" pitchFamily="34" charset="0"/>
            </a:endParaRPr>
          </a:p>
          <a:p>
            <a:pPr indent="0">
              <a:lnSpc>
                <a:spcPts val="2300"/>
              </a:lnSpc>
              <a:buClr>
                <a:srgbClr val="3FB5A1"/>
              </a:buClr>
              <a:buSzPts val="2400"/>
            </a:pPr>
            <a:r>
              <a:rPr lang="en-US" b="1" dirty="0">
                <a:solidFill>
                  <a:srgbClr val="F54905"/>
                </a:solidFill>
                <a:latin typeface="Calibri" panose="020F0502020204030204" pitchFamily="34" charset="0"/>
                <a:cs typeface="Calibri" panose="020F0502020204030204" pitchFamily="34" charset="0"/>
              </a:rPr>
              <a:t>Wichtige Instrumente</a:t>
            </a:r>
          </a:p>
          <a:p>
            <a:pPr indent="0">
              <a:buClr>
                <a:srgbClr val="3FB5A1"/>
              </a:buClr>
              <a:buSzPts val="2400"/>
            </a:pPr>
            <a:endParaRPr lang="en-US" sz="900" b="1" dirty="0">
              <a:solidFill>
                <a:srgbClr val="F54905"/>
              </a:solidFill>
              <a:latin typeface="Calibri" panose="020F0502020204030204" pitchFamily="34" charset="0"/>
              <a:cs typeface="Calibri" panose="020F0502020204030204" pitchFamily="34" charset="0"/>
            </a:endParaRPr>
          </a:p>
          <a:p>
            <a:pPr marL="342866" indent="-342866">
              <a:lnSpc>
                <a:spcPts val="2300"/>
              </a:lnSpc>
              <a:buClr>
                <a:srgbClr val="3FB5A1"/>
              </a:buClr>
              <a:buSzPts val="2400"/>
              <a:buFont typeface="Arial" panose="020B0604020202020204" pitchFamily="34" charset="0"/>
              <a:buChar char="•"/>
            </a:pPr>
            <a:r>
              <a:rPr lang="en-US" sz="2000" b="1" dirty="0">
                <a:solidFill>
                  <a:srgbClr val="0C4659"/>
                </a:solidFill>
                <a:latin typeface="Calibri" panose="020F0502020204030204" pitchFamily="34" charset="0"/>
                <a:cs typeface="Calibri" panose="020F0502020204030204" pitchFamily="34" charset="0"/>
              </a:rPr>
              <a:t>DSGVO (EU) </a:t>
            </a:r>
            <a:r>
              <a:rPr lang="en-US" sz="2000" dirty="0">
                <a:solidFill>
                  <a:srgbClr val="0C4659"/>
                </a:solidFill>
                <a:latin typeface="Calibri" panose="020F0502020204030204" pitchFamily="34" charset="0"/>
                <a:cs typeface="Calibri" panose="020F0502020204030204" pitchFamily="34" charset="0"/>
              </a:rPr>
              <a:t>– zur Durchsetzung von Datenschutz und Einwilligung</a:t>
            </a:r>
          </a:p>
          <a:p>
            <a:pPr marL="342866" indent="-342866">
              <a:lnSpc>
                <a:spcPts val="2300"/>
              </a:lnSpc>
              <a:buClr>
                <a:srgbClr val="3FB5A1"/>
              </a:buClr>
              <a:buSzPts val="2400"/>
              <a:buFont typeface="Arial" panose="020B0604020202020204" pitchFamily="34" charset="0"/>
              <a:buChar char="•"/>
            </a:pPr>
            <a:r>
              <a:rPr lang="en-US" sz="2000" b="1" dirty="0">
                <a:solidFill>
                  <a:srgbClr val="0C4659"/>
                </a:solidFill>
                <a:latin typeface="Calibri" panose="020F0502020204030204" pitchFamily="34" charset="0"/>
                <a:cs typeface="Calibri" panose="020F0502020204030204" pitchFamily="34" charset="0"/>
              </a:rPr>
              <a:t>Digital Services Act (DSA</a:t>
            </a:r>
            <a:r>
              <a:rPr lang="en-US" sz="2000" dirty="0">
                <a:solidFill>
                  <a:srgbClr val="0C4659"/>
                </a:solidFill>
                <a:latin typeface="Calibri" panose="020F0502020204030204" pitchFamily="34" charset="0"/>
                <a:cs typeface="Calibri" panose="020F0502020204030204" pitchFamily="34" charset="0"/>
              </a:rPr>
              <a:t>) – zur Gewährleistung von Transparenz und Verantwortlichkeit für Inhalte</a:t>
            </a:r>
          </a:p>
          <a:p>
            <a:pPr marL="342866" indent="-342866">
              <a:lnSpc>
                <a:spcPts val="2300"/>
              </a:lnSpc>
              <a:buClr>
                <a:srgbClr val="3FB5A1"/>
              </a:buClr>
              <a:buSzPts val="2400"/>
              <a:buFont typeface="Arial" panose="020B0604020202020204" pitchFamily="34" charset="0"/>
              <a:buChar char="•"/>
            </a:pPr>
            <a:r>
              <a:rPr lang="en-US" sz="2000" b="1" dirty="0">
                <a:solidFill>
                  <a:srgbClr val="0C4659"/>
                </a:solidFill>
                <a:latin typeface="Calibri" panose="020F0502020204030204" pitchFamily="34" charset="0"/>
                <a:cs typeface="Calibri" panose="020F0502020204030204" pitchFamily="34" charset="0"/>
              </a:rPr>
              <a:t>Nationale Gesetze </a:t>
            </a:r>
            <a:r>
              <a:rPr lang="en-US" sz="2000" dirty="0">
                <a:solidFill>
                  <a:srgbClr val="0C4659"/>
                </a:solidFill>
                <a:latin typeface="Calibri" panose="020F0502020204030204" pitchFamily="34" charset="0"/>
                <a:cs typeface="Calibri" panose="020F0502020204030204" pitchFamily="34" charset="0"/>
              </a:rPr>
              <a:t>– z. B. Verbraucherrechte, Antidiskriminierung, Meinungsfreiheit</a:t>
            </a:r>
          </a:p>
          <a:p>
            <a:pPr marL="342866" indent="-342866">
              <a:lnSpc>
                <a:spcPts val="2300"/>
              </a:lnSpc>
              <a:buClr>
                <a:srgbClr val="3FB5A1"/>
              </a:buClr>
              <a:buSzPts val="2400"/>
              <a:buFont typeface="Arial" panose="020B0604020202020204" pitchFamily="34" charset="0"/>
              <a:buChar char="•"/>
            </a:pPr>
            <a:endParaRPr lang="en-US" sz="2000" dirty="0">
              <a:solidFill>
                <a:srgbClr val="0C4659"/>
              </a:solidFill>
              <a:latin typeface="Calibri" panose="020F0502020204030204" pitchFamily="34" charset="0"/>
              <a:cs typeface="Calibri" panose="020F0502020204030204" pitchFamily="34" charset="0"/>
            </a:endParaRPr>
          </a:p>
          <a:p>
            <a:pPr marL="342866" indent="-342866">
              <a:lnSpc>
                <a:spcPts val="2300"/>
              </a:lnSpc>
              <a:buClr>
                <a:srgbClr val="3FB5A1"/>
              </a:buClr>
              <a:buSzPts val="2400"/>
              <a:buFont typeface="Arial" panose="020B0604020202020204" pitchFamily="34" charset="0"/>
              <a:buChar char="•"/>
            </a:pPr>
            <a:endParaRPr lang="en-US" sz="2000" dirty="0">
              <a:solidFill>
                <a:srgbClr val="0C4659"/>
              </a:solidFill>
              <a:latin typeface="Calibri" panose="020F0502020204030204" pitchFamily="34" charset="0"/>
              <a:cs typeface="Calibri" panose="020F0502020204030204" pitchFamily="34" charset="0"/>
            </a:endParaRPr>
          </a:p>
          <a:p>
            <a:pPr marL="342866" indent="-342866">
              <a:lnSpc>
                <a:spcPts val="2300"/>
              </a:lnSpc>
              <a:buClr>
                <a:srgbClr val="3FB5A1"/>
              </a:buClr>
              <a:buSzPts val="2400"/>
              <a:buFont typeface="Arial" panose="020B0604020202020204" pitchFamily="34" charset="0"/>
              <a:buChar char="•"/>
            </a:pPr>
            <a:endParaRPr lang="en-US" sz="2000" dirty="0">
              <a:solidFill>
                <a:srgbClr val="0C46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126344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3D67C-CD4C-A55F-2C85-AF399EF4A81B}"/>
            </a:ext>
          </a:extLst>
        </p:cNvPr>
        <p:cNvGrpSpPr/>
        <p:nvPr/>
      </p:nvGrpSpPr>
      <p:grpSpPr>
        <a:xfrm>
          <a:off x="0" y="0"/>
          <a:ext cx="0" cy="0"/>
          <a:chOff x="0" y="0"/>
          <a:chExt cx="0" cy="0"/>
        </a:xfrm>
      </p:grpSpPr>
      <p:sp>
        <p:nvSpPr>
          <p:cNvPr id="5" name="Text Placeholder 3">
            <a:extLst>
              <a:ext uri="{FF2B5EF4-FFF2-40B4-BE49-F238E27FC236}">
                <a16:creationId xmlns:a16="http://schemas.microsoft.com/office/drawing/2014/main" id="{8D41165D-26E4-9222-F35D-058650C30E70}"/>
              </a:ext>
            </a:extLst>
          </p:cNvPr>
          <p:cNvSpPr txBox="1">
            <a:spLocks/>
          </p:cNvSpPr>
          <p:nvPr/>
        </p:nvSpPr>
        <p:spPr>
          <a:xfrm>
            <a:off x="654491" y="552892"/>
            <a:ext cx="3301237" cy="80354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220"/>
              </a:lnSpc>
              <a:spcBef>
                <a:spcPts val="0"/>
              </a:spcBef>
            </a:pPr>
            <a:r>
              <a:rPr lang="en-US" sz="3200" dirty="0">
                <a:latin typeface="Calibri" panose="020F0502020204030204" pitchFamily="34" charset="0"/>
                <a:cs typeface="Calibri" panose="020F0502020204030204" pitchFamily="34" charset="0"/>
              </a:rPr>
              <a:t>Rechtsstreitigkeiten und strategische Prozessführung</a:t>
            </a:r>
          </a:p>
          <a:p>
            <a:pPr>
              <a:lnSpc>
                <a:spcPts val="3220"/>
              </a:lnSpc>
              <a:spcBef>
                <a:spcPts val="0"/>
              </a:spcBef>
            </a:pPr>
            <a:endParaRPr lang="en-US" sz="3200" dirty="0">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0EF178F9-41EA-DA84-19C0-94EBE3C325A7}"/>
              </a:ext>
            </a:extLst>
          </p:cNvPr>
          <p:cNvCxnSpPr>
            <a:cxnSpLocks/>
          </p:cNvCxnSpPr>
          <p:nvPr/>
        </p:nvCxnSpPr>
        <p:spPr>
          <a:xfrm>
            <a:off x="795" y="2351741"/>
            <a:ext cx="3954933"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1355252F-97C6-62BD-260C-559E8D61D6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90081" y="2635841"/>
            <a:ext cx="6009698" cy="4041004"/>
          </a:xfrm>
          <a:prstGeom prst="rect">
            <a:avLst/>
          </a:prstGeom>
        </p:spPr>
      </p:pic>
      <p:sp>
        <p:nvSpPr>
          <p:cNvPr id="3" name="Text Placeholder 4">
            <a:extLst>
              <a:ext uri="{FF2B5EF4-FFF2-40B4-BE49-F238E27FC236}">
                <a16:creationId xmlns:a16="http://schemas.microsoft.com/office/drawing/2014/main" id="{C602CD47-795A-74A8-D96E-EA84C059BAB6}"/>
              </a:ext>
            </a:extLst>
          </p:cNvPr>
          <p:cNvSpPr txBox="1">
            <a:spLocks/>
          </p:cNvSpPr>
          <p:nvPr/>
        </p:nvSpPr>
        <p:spPr>
          <a:xfrm>
            <a:off x="5471129" y="673193"/>
            <a:ext cx="5837083" cy="6104161"/>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00"/>
              </a:lnSpc>
              <a:buClr>
                <a:srgbClr val="3FB5A1"/>
              </a:buClr>
              <a:buSzPts val="2400"/>
            </a:pPr>
            <a:r>
              <a:rPr lang="en-US" b="1" dirty="0">
                <a:solidFill>
                  <a:srgbClr val="F54905"/>
                </a:solidFill>
                <a:latin typeface="Calibri" panose="020F0502020204030204" pitchFamily="34" charset="0"/>
                <a:cs typeface="Calibri" panose="020F0502020204030204" pitchFamily="34" charset="0"/>
              </a:rPr>
              <a:t>Bemerkenswerte Fälle</a:t>
            </a:r>
          </a:p>
          <a:p>
            <a:pPr indent="0">
              <a:lnSpc>
                <a:spcPts val="2300"/>
              </a:lnSpc>
              <a:buClr>
                <a:srgbClr val="3FB5A1"/>
              </a:buClr>
              <a:buSzPts val="2400"/>
            </a:pPr>
            <a:endParaRPr lang="en-US" b="1" dirty="0">
              <a:solidFill>
                <a:srgbClr val="F54905"/>
              </a:solidFill>
              <a:latin typeface="Calibri" panose="020F0502020204030204" pitchFamily="34" charset="0"/>
              <a:cs typeface="Calibri" panose="020F0502020204030204" pitchFamily="34" charset="0"/>
            </a:endParaRPr>
          </a:p>
          <a:p>
            <a:pPr indent="0">
              <a:buClr>
                <a:srgbClr val="3FB5A1"/>
              </a:buClr>
              <a:buSzPts val="2400"/>
            </a:pPr>
            <a:endParaRPr lang="en-US" sz="900" b="1" dirty="0">
              <a:solidFill>
                <a:srgbClr val="F54905"/>
              </a:solidFill>
              <a:latin typeface="Calibri" panose="020F0502020204030204" pitchFamily="34" charset="0"/>
              <a:cs typeface="Calibri" panose="020F0502020204030204" pitchFamily="34" charset="0"/>
            </a:endParaRPr>
          </a:p>
          <a:p>
            <a:pPr marL="342866" lvl="1" indent="-342866">
              <a:lnSpc>
                <a:spcPts val="2300"/>
              </a:lnSpc>
              <a:spcBef>
                <a:spcPts val="0"/>
              </a:spcBef>
              <a:buClr>
                <a:srgbClr val="3FB5A1"/>
              </a:buClr>
              <a:buSzPts val="2400"/>
              <a:buFont typeface="Arial" panose="020B0604020202020204" pitchFamily="34" charset="0"/>
              <a:buChar char="•"/>
            </a:pPr>
            <a:r>
              <a:rPr lang="en-US" b="1" spc="0" dirty="0">
                <a:solidFill>
                  <a:srgbClr val="0C4659"/>
                </a:solidFill>
                <a:latin typeface="Calibri" panose="020F0502020204030204" pitchFamily="34" charset="0"/>
                <a:cs typeface="Calibri" panose="020F0502020204030204" pitchFamily="34" charset="0"/>
              </a:rPr>
              <a:t>NOYB (None of Your Business): </a:t>
            </a:r>
            <a:r>
              <a:rPr lang="en-US" spc="0" dirty="0">
                <a:solidFill>
                  <a:srgbClr val="0C4659"/>
                </a:solidFill>
                <a:latin typeface="Calibri" panose="020F0502020204030204" pitchFamily="34" charset="0"/>
                <a:cs typeface="Calibri" panose="020F0502020204030204" pitchFamily="34" charset="0"/>
              </a:rPr>
              <a:t>Die von Max Schrems gegründete Organisation hat Dutzende von DSGVO-Beschwerden gegen Meta, Google und andere eingereicht, was zu Geldstrafen in Millionenhöhe und verbesserten Datenschutzstandards geführt hat.</a:t>
            </a:r>
          </a:p>
          <a:p>
            <a:pPr marL="342866" lvl="1" indent="-342866">
              <a:lnSpc>
                <a:spcPct val="100000"/>
              </a:lnSpc>
              <a:spcBef>
                <a:spcPts val="0"/>
              </a:spcBef>
              <a:buClr>
                <a:srgbClr val="3FB5A1"/>
              </a:buClr>
              <a:buSzPts val="2400"/>
              <a:buFont typeface="Arial" panose="020B0604020202020204" pitchFamily="34" charset="0"/>
              <a:buChar char="•"/>
            </a:pPr>
            <a:endParaRPr lang="en-US" sz="900" spc="0" dirty="0">
              <a:solidFill>
                <a:srgbClr val="0C4659"/>
              </a:solidFill>
              <a:latin typeface="Calibri" panose="020F0502020204030204" pitchFamily="34" charset="0"/>
              <a:cs typeface="Calibri" panose="020F0502020204030204" pitchFamily="34" charset="0"/>
            </a:endParaRPr>
          </a:p>
          <a:p>
            <a:pPr marL="342866" lvl="1" indent="-342866">
              <a:lnSpc>
                <a:spcPts val="2300"/>
              </a:lnSpc>
              <a:spcBef>
                <a:spcPts val="0"/>
              </a:spcBef>
              <a:buClr>
                <a:srgbClr val="3FB5A1"/>
              </a:buClr>
              <a:buSzPts val="2400"/>
              <a:buFont typeface="Arial" panose="020B0604020202020204" pitchFamily="34" charset="0"/>
              <a:buChar char="•"/>
            </a:pPr>
            <a:r>
              <a:rPr lang="en-US" b="1" spc="0" dirty="0">
                <a:solidFill>
                  <a:srgbClr val="0C4659"/>
                </a:solidFill>
                <a:latin typeface="Calibri" panose="020F0502020204030204" pitchFamily="34" charset="0"/>
                <a:cs typeface="Calibri" panose="020F0502020204030204" pitchFamily="34" charset="0"/>
              </a:rPr>
              <a:t>La Quadrature du Net (Frankreich): </a:t>
            </a:r>
            <a:r>
              <a:rPr lang="en-US" spc="0" dirty="0">
                <a:solidFill>
                  <a:srgbClr val="0C4659"/>
                </a:solidFill>
                <a:latin typeface="Calibri" panose="020F0502020204030204" pitchFamily="34" charset="0"/>
                <a:cs typeface="Calibri" panose="020F0502020204030204" pitchFamily="34" charset="0"/>
              </a:rPr>
              <a:t>Hat erfolgreich gegen staatliche Überwachung und KI-basierte Tools zur prädiktiven Polizeiarbeit geklagt.</a:t>
            </a:r>
          </a:p>
          <a:p>
            <a:pPr marL="342866" lvl="1" indent="-342866">
              <a:lnSpc>
                <a:spcPct val="100000"/>
              </a:lnSpc>
              <a:spcBef>
                <a:spcPts val="0"/>
              </a:spcBef>
              <a:buClr>
                <a:srgbClr val="3FB5A1"/>
              </a:buClr>
              <a:buSzPts val="2400"/>
              <a:buFont typeface="Arial" panose="020B0604020202020204" pitchFamily="34" charset="0"/>
              <a:buChar char="•"/>
            </a:pPr>
            <a:endParaRPr lang="en-US" sz="900" spc="0" dirty="0">
              <a:solidFill>
                <a:srgbClr val="0C4659"/>
              </a:solidFill>
              <a:latin typeface="Calibri" panose="020F0502020204030204" pitchFamily="34" charset="0"/>
              <a:cs typeface="Calibri" panose="020F0502020204030204" pitchFamily="34" charset="0"/>
            </a:endParaRPr>
          </a:p>
          <a:p>
            <a:pPr marL="342866" lvl="1" indent="-342866">
              <a:lnSpc>
                <a:spcPts val="2300"/>
              </a:lnSpc>
              <a:spcBef>
                <a:spcPts val="0"/>
              </a:spcBef>
              <a:buClr>
                <a:srgbClr val="3FB5A1"/>
              </a:buClr>
              <a:buSzPts val="2400"/>
              <a:buFont typeface="Arial" panose="020B0604020202020204" pitchFamily="34" charset="0"/>
              <a:buChar char="•"/>
            </a:pPr>
            <a:r>
              <a:rPr lang="en-US" b="1" spc="0" dirty="0">
                <a:solidFill>
                  <a:srgbClr val="0C4659"/>
                </a:solidFill>
                <a:latin typeface="Calibri" panose="020F0502020204030204" pitchFamily="34" charset="0"/>
                <a:cs typeface="Calibri" panose="020F0502020204030204" pitchFamily="34" charset="0"/>
              </a:rPr>
              <a:t>Privacy International: </a:t>
            </a:r>
            <a:r>
              <a:rPr lang="en-US" spc="0" dirty="0">
                <a:solidFill>
                  <a:srgbClr val="0C4659"/>
                </a:solidFill>
                <a:latin typeface="Calibri" panose="020F0502020204030204" pitchFamily="34" charset="0"/>
                <a:cs typeface="Calibri" panose="020F0502020204030204" pitchFamily="34" charset="0"/>
              </a:rPr>
              <a:t>Hat Praktiken der Massendatenerhebung angefochten und Fälle auf nationaler und internationaler Ebene gewonnen.</a:t>
            </a:r>
          </a:p>
          <a:p>
            <a:pPr marL="342866" lvl="1" indent="-342866">
              <a:lnSpc>
                <a:spcPts val="2300"/>
              </a:lnSpc>
              <a:spcBef>
                <a:spcPts val="0"/>
              </a:spcBef>
              <a:buClr>
                <a:srgbClr val="3FB5A1"/>
              </a:buClr>
              <a:buSzPts val="2400"/>
              <a:buFont typeface="Arial" panose="020B0604020202020204" pitchFamily="34" charset="0"/>
              <a:buChar char="•"/>
            </a:pPr>
            <a:endParaRPr lang="en-US" dirty="0">
              <a:solidFill>
                <a:srgbClr val="0C4659"/>
              </a:solidFill>
              <a:latin typeface="Calibri" panose="020F0502020204030204" pitchFamily="34" charset="0"/>
              <a:cs typeface="Calibri" panose="020F0502020204030204" pitchFamily="34" charset="0"/>
            </a:endParaRPr>
          </a:p>
          <a:p>
            <a:pPr marL="342866" indent="-342866">
              <a:lnSpc>
                <a:spcPts val="2300"/>
              </a:lnSpc>
              <a:buClr>
                <a:srgbClr val="3FB5A1"/>
              </a:buClr>
              <a:buSzPts val="2400"/>
              <a:buFont typeface="Arial" panose="020B0604020202020204" pitchFamily="34" charset="0"/>
              <a:buChar char="•"/>
            </a:pPr>
            <a:endParaRPr lang="en-US" sz="2000" dirty="0">
              <a:solidFill>
                <a:srgbClr val="0C4659"/>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FF5288F5-6872-4F85-548B-FE6DDB15AAD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8335" y="2905700"/>
            <a:ext cx="5009801" cy="3825901"/>
          </a:xfrm>
          <a:prstGeom prst="rect">
            <a:avLst/>
          </a:prstGeom>
          <a:noFill/>
        </p:spPr>
      </p:pic>
      <p:sp>
        <p:nvSpPr>
          <p:cNvPr id="10" name="Rectangle 9">
            <a:extLst>
              <a:ext uri="{FF2B5EF4-FFF2-40B4-BE49-F238E27FC236}">
                <a16:creationId xmlns:a16="http://schemas.microsoft.com/office/drawing/2014/main" id="{32080ED3-2FBF-4447-C6BA-171C1D6C35B9}"/>
              </a:ext>
            </a:extLst>
          </p:cNvPr>
          <p:cNvSpPr/>
          <p:nvPr/>
        </p:nvSpPr>
        <p:spPr>
          <a:xfrm>
            <a:off x="1103395" y="3284614"/>
            <a:ext cx="3593632" cy="2437431"/>
          </a:xfrm>
          <a:prstGeom prst="rect">
            <a:avLst/>
          </a:prstGeom>
          <a:blipFill>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1" name="Oval 10">
            <a:extLst>
              <a:ext uri="{FF2B5EF4-FFF2-40B4-BE49-F238E27FC236}">
                <a16:creationId xmlns:a16="http://schemas.microsoft.com/office/drawing/2014/main" id="{81203E72-FB46-6227-6DF5-821213F98FFA}"/>
              </a:ext>
            </a:extLst>
          </p:cNvPr>
          <p:cNvSpPr/>
          <p:nvPr/>
        </p:nvSpPr>
        <p:spPr>
          <a:xfrm>
            <a:off x="3917643" y="2665731"/>
            <a:ext cx="1364499" cy="1364499"/>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cs typeface="Calibri" panose="020F0502020204030204" pitchFamily="34" charset="0"/>
            </a:endParaRPr>
          </a:p>
        </p:txBody>
      </p:sp>
      <p:sp>
        <p:nvSpPr>
          <p:cNvPr id="12" name="Rectangle: Rounded Corners 13">
            <a:extLst>
              <a:ext uri="{FF2B5EF4-FFF2-40B4-BE49-F238E27FC236}">
                <a16:creationId xmlns:a16="http://schemas.microsoft.com/office/drawing/2014/main" id="{25AD7D59-5BA7-C900-3711-36B448183AD0}"/>
              </a:ext>
            </a:extLst>
          </p:cNvPr>
          <p:cNvSpPr/>
          <p:nvPr/>
        </p:nvSpPr>
        <p:spPr>
          <a:xfrm>
            <a:off x="3854650" y="3025489"/>
            <a:ext cx="1490485" cy="649655"/>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Zum Anzeigen hier klicken</a:t>
            </a:r>
            <a:endParaRPr lang="en-IE" sz="2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723412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174E6-29A5-7CE4-D525-1456DACFEF33}"/>
            </a:ext>
          </a:extLst>
        </p:cNvPr>
        <p:cNvGrpSpPr/>
        <p:nvPr/>
      </p:nvGrpSpPr>
      <p:grpSpPr>
        <a:xfrm>
          <a:off x="0" y="0"/>
          <a:ext cx="0" cy="0"/>
          <a:chOff x="0" y="0"/>
          <a:chExt cx="0" cy="0"/>
        </a:xfrm>
      </p:grpSpPr>
      <p:sp>
        <p:nvSpPr>
          <p:cNvPr id="7" name="Text Placeholder 4">
            <a:extLst>
              <a:ext uri="{FF2B5EF4-FFF2-40B4-BE49-F238E27FC236}">
                <a16:creationId xmlns:a16="http://schemas.microsoft.com/office/drawing/2014/main" id="{57CABDF1-316A-9D74-BF6A-3825310A9D3C}"/>
              </a:ext>
            </a:extLst>
          </p:cNvPr>
          <p:cNvSpPr txBox="1">
            <a:spLocks/>
          </p:cNvSpPr>
          <p:nvPr/>
        </p:nvSpPr>
        <p:spPr>
          <a:xfrm>
            <a:off x="5847101" y="2969502"/>
            <a:ext cx="6344106" cy="38880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p>
        </p:txBody>
      </p:sp>
      <p:sp>
        <p:nvSpPr>
          <p:cNvPr id="6" name="Freeform 5">
            <a:extLst>
              <a:ext uri="{FF2B5EF4-FFF2-40B4-BE49-F238E27FC236}">
                <a16:creationId xmlns:a16="http://schemas.microsoft.com/office/drawing/2014/main" id="{464A3AA3-DFB5-B502-E7FE-D764BFD50DE4}"/>
              </a:ext>
            </a:extLst>
          </p:cNvPr>
          <p:cNvSpPr/>
          <p:nvPr/>
        </p:nvSpPr>
        <p:spPr>
          <a:xfrm>
            <a:off x="0" y="487298"/>
            <a:ext cx="3784115" cy="875365"/>
          </a:xfrm>
          <a:custGeom>
            <a:avLst/>
            <a:gdLst>
              <a:gd name="connsiteX0" fmla="*/ 0 w 3784608"/>
              <a:gd name="connsiteY0" fmla="*/ 0 h 875479"/>
              <a:gd name="connsiteX1" fmla="*/ 388511 w 3784608"/>
              <a:gd name="connsiteY1" fmla="*/ 0 h 875479"/>
              <a:gd name="connsiteX2" fmla="*/ 1217983 w 3784608"/>
              <a:gd name="connsiteY2" fmla="*/ 0 h 875479"/>
              <a:gd name="connsiteX3" fmla="*/ 3311000 w 3784608"/>
              <a:gd name="connsiteY3" fmla="*/ 0 h 875479"/>
              <a:gd name="connsiteX4" fmla="*/ 3784608 w 3784608"/>
              <a:gd name="connsiteY4" fmla="*/ 473717 h 875479"/>
              <a:gd name="connsiteX5" fmla="*/ 3784608 w 3784608"/>
              <a:gd name="connsiteY5" fmla="*/ 875479 h 875479"/>
              <a:gd name="connsiteX6" fmla="*/ 1691591 w 3784608"/>
              <a:gd name="connsiteY6" fmla="*/ 875479 h 875479"/>
              <a:gd name="connsiteX7" fmla="*/ 388511 w 3784608"/>
              <a:gd name="connsiteY7" fmla="*/ 875479 h 875479"/>
              <a:gd name="connsiteX8" fmla="*/ 0 w 3784608"/>
              <a:gd name="connsiteY8"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4608" h="875479">
                <a:moveTo>
                  <a:pt x="0" y="0"/>
                </a:moveTo>
                <a:lnTo>
                  <a:pt x="388511" y="0"/>
                </a:lnTo>
                <a:lnTo>
                  <a:pt x="1217983" y="0"/>
                </a:lnTo>
                <a:lnTo>
                  <a:pt x="3311000" y="0"/>
                </a:lnTo>
                <a:cubicBezTo>
                  <a:pt x="3571785" y="0"/>
                  <a:pt x="3784608" y="212873"/>
                  <a:pt x="3784608" y="473717"/>
                </a:cubicBezTo>
                <a:lnTo>
                  <a:pt x="3784608" y="875479"/>
                </a:lnTo>
                <a:lnTo>
                  <a:pt x="1691591" y="875479"/>
                </a:lnTo>
                <a:lnTo>
                  <a:pt x="388511" y="875479"/>
                </a:lnTo>
                <a:lnTo>
                  <a:pt x="0" y="875479"/>
                </a:lnTo>
                <a:close/>
              </a:path>
            </a:pathLst>
          </a:custGeom>
          <a:solidFill>
            <a:srgbClr val="0C4659"/>
          </a:solidFill>
          <a:ln w="3598" cap="flat">
            <a:noFill/>
            <a:prstDash val="solid"/>
            <a:miter/>
          </a:ln>
        </p:spPr>
        <p:txBody>
          <a:bodyPr wrap="square" rtlCol="0" anchor="ctr">
            <a:noAutofit/>
          </a:bodyPr>
          <a:lstStyle/>
          <a:p>
            <a:endParaRPr lang="en-US" sz="1600" dirty="0">
              <a:latin typeface="Calibri" panose="020F0502020204030204" pitchFamily="34" charset="0"/>
            </a:endParaRPr>
          </a:p>
        </p:txBody>
      </p:sp>
      <p:sp>
        <p:nvSpPr>
          <p:cNvPr id="32" name="Text Placeholder 5">
            <a:extLst>
              <a:ext uri="{FF2B5EF4-FFF2-40B4-BE49-F238E27FC236}">
                <a16:creationId xmlns:a16="http://schemas.microsoft.com/office/drawing/2014/main" id="{E3280C47-2D02-B879-85B9-67DA359B74F9}"/>
              </a:ext>
            </a:extLst>
          </p:cNvPr>
          <p:cNvSpPr txBox="1">
            <a:spLocks/>
          </p:cNvSpPr>
          <p:nvPr/>
        </p:nvSpPr>
        <p:spPr>
          <a:xfrm>
            <a:off x="1039915" y="649990"/>
            <a:ext cx="10701377" cy="7206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200" b="1" dirty="0">
                <a:solidFill>
                  <a:schemeClr val="bg1"/>
                </a:solidFill>
              </a:rPr>
              <a:t>Digitales Tool</a:t>
            </a:r>
          </a:p>
        </p:txBody>
      </p:sp>
      <p:sp>
        <p:nvSpPr>
          <p:cNvPr id="33" name="Metin kutusu 2">
            <a:extLst>
              <a:ext uri="{FF2B5EF4-FFF2-40B4-BE49-F238E27FC236}">
                <a16:creationId xmlns:a16="http://schemas.microsoft.com/office/drawing/2014/main" id="{2B48C823-28AA-9BB3-D5CE-ACA804B06E2D}"/>
              </a:ext>
            </a:extLst>
          </p:cNvPr>
          <p:cNvSpPr txBox="1"/>
          <p:nvPr/>
        </p:nvSpPr>
        <p:spPr>
          <a:xfrm>
            <a:off x="1039916" y="1784044"/>
            <a:ext cx="6035315" cy="3439403"/>
          </a:xfrm>
          <a:prstGeom prst="rect">
            <a:avLst/>
          </a:prstGeom>
          <a:noFill/>
        </p:spPr>
        <p:txBody>
          <a:bodyPr wrap="square">
            <a:spAutoFit/>
          </a:bodyPr>
          <a:lstStyle/>
          <a:p>
            <a:pPr>
              <a:lnSpc>
                <a:spcPts val="2660"/>
              </a:lnSpc>
            </a:pPr>
            <a:r>
              <a:rPr lang="en-US" sz="2400" b="1" dirty="0" err="1">
                <a:solidFill>
                  <a:srgbClr val="0C4659"/>
                </a:solidFill>
              </a:rPr>
              <a:t>NewsFeed </a:t>
            </a:r>
            <a:r>
              <a:rPr lang="en-US" sz="2400" b="1" dirty="0">
                <a:solidFill>
                  <a:srgbClr val="0C4659"/>
                </a:solidFill>
              </a:rPr>
              <a:t>Defenders</a:t>
            </a:r>
          </a:p>
          <a:p>
            <a:pPr>
              <a:lnSpc>
                <a:spcPts val="2660"/>
              </a:lnSpc>
            </a:pPr>
            <a:endParaRPr lang="en-US" sz="2400" b="1" dirty="0">
              <a:solidFill>
                <a:srgbClr val="0C4659"/>
              </a:solidFill>
            </a:endParaRPr>
          </a:p>
          <a:p>
            <a:pPr>
              <a:lnSpc>
                <a:spcPts val="2260"/>
              </a:lnSpc>
            </a:pPr>
            <a:r>
              <a:rPr lang="en-US" sz="2000" b="1" dirty="0">
                <a:solidFill>
                  <a:srgbClr val="F54905"/>
                </a:solidFill>
              </a:rPr>
              <a:t>Beschreibung: </a:t>
            </a:r>
            <a:r>
              <a:rPr lang="en-US" sz="2000" dirty="0">
                <a:solidFill>
                  <a:srgbClr val="0C4659"/>
                </a:solidFill>
              </a:rPr>
              <a:t>Ein Spiel zur Medienkompetenz, das den Spielern beibringt, wie sie Desinformation und Fehlinformationen in der heutigen chaotischen Umgebung erkennen und ignorieren können </a:t>
            </a:r>
          </a:p>
          <a:p>
            <a:pPr>
              <a:lnSpc>
                <a:spcPts val="2260"/>
              </a:lnSpc>
            </a:pPr>
            <a:endParaRPr lang="en-US" sz="2000" dirty="0">
              <a:solidFill>
                <a:srgbClr val="0C4659"/>
              </a:solidFill>
            </a:endParaRPr>
          </a:p>
          <a:p>
            <a:pPr>
              <a:lnSpc>
                <a:spcPts val="2260"/>
              </a:lnSpc>
            </a:pPr>
            <a:r>
              <a:rPr lang="en-US" sz="2000" b="1" dirty="0">
                <a:solidFill>
                  <a:srgbClr val="F54905"/>
                </a:solidFill>
              </a:rPr>
              <a:t>Bezug zu Thema 3: </a:t>
            </a:r>
            <a:r>
              <a:rPr lang="en-US" sz="2000" dirty="0">
                <a:solidFill>
                  <a:srgbClr val="0C4659"/>
                </a:solidFill>
              </a:rPr>
              <a:t>Universitäten und Medienerziehung: Stärkung der digitalen Bürgerschaft in Europa.</a:t>
            </a:r>
          </a:p>
          <a:p>
            <a:pPr>
              <a:lnSpc>
                <a:spcPts val="2260"/>
              </a:lnSpc>
            </a:pPr>
            <a:endParaRPr lang="en-US" sz="2000" dirty="0">
              <a:solidFill>
                <a:srgbClr val="0C4659"/>
              </a:solidFill>
            </a:endParaRPr>
          </a:p>
          <a:p>
            <a:pPr>
              <a:lnSpc>
                <a:spcPts val="2260"/>
              </a:lnSpc>
            </a:pPr>
            <a:endParaRPr lang="tr-TR" sz="2000" dirty="0">
              <a:solidFill>
                <a:srgbClr val="0C4659"/>
              </a:solidFill>
            </a:endParaRPr>
          </a:p>
        </p:txBody>
      </p:sp>
      <p:pic>
        <p:nvPicPr>
          <p:cNvPr id="37" name="Graphic 36" descr="Internet with solid fill">
            <a:extLst>
              <a:ext uri="{FF2B5EF4-FFF2-40B4-BE49-F238E27FC236}">
                <a16:creationId xmlns:a16="http://schemas.microsoft.com/office/drawing/2014/main" id="{C87845B3-22B0-27E3-22E2-7181AA66E31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1597" y="565027"/>
            <a:ext cx="719906" cy="719906"/>
          </a:xfrm>
          <a:prstGeom prst="rect">
            <a:avLst/>
          </a:prstGeom>
        </p:spPr>
      </p:pic>
      <p:pic>
        <p:nvPicPr>
          <p:cNvPr id="11" name="Picture Placeholder 10" descr="Screens screenshot of a computer&#10;&#10;AI-generated content may be incorrect.">
            <a:extLst>
              <a:ext uri="{FF2B5EF4-FFF2-40B4-BE49-F238E27FC236}">
                <a16:creationId xmlns:a16="http://schemas.microsoft.com/office/drawing/2014/main" id="{30D71A95-9D97-97A2-9AAB-2A8FBAF40C7E}"/>
              </a:ext>
            </a:extLst>
          </p:cNvPr>
          <p:cNvPicPr>
            <a:picLocks noGrp="1" noChangeAspect="1"/>
          </p:cNvPicPr>
          <p:nvPr>
            <p:ph type="pic" sz="quarter" idx="20"/>
          </p:nvPr>
        </p:nvPicPr>
        <p:blipFill>
          <a:blip r:embed="rId4" cstate="screen">
            <a:extLst>
              <a:ext uri="{28A0092B-C50C-407E-A947-70E740481C1C}">
                <a14:useLocalDpi xmlns:a14="http://schemas.microsoft.com/office/drawing/2010/main"/>
              </a:ext>
            </a:extLst>
          </a:blip>
          <a:srcRect/>
          <a:stretch>
            <a:fillRect/>
          </a:stretch>
        </p:blipFill>
        <p:spPr/>
      </p:pic>
      <p:grpSp>
        <p:nvGrpSpPr>
          <p:cNvPr id="12" name="Group 11">
            <a:extLst>
              <a:ext uri="{FF2B5EF4-FFF2-40B4-BE49-F238E27FC236}">
                <a16:creationId xmlns:a16="http://schemas.microsoft.com/office/drawing/2014/main" id="{5E4532EF-FB55-96CE-5206-B39C06378937}"/>
              </a:ext>
            </a:extLst>
          </p:cNvPr>
          <p:cNvGrpSpPr/>
          <p:nvPr/>
        </p:nvGrpSpPr>
        <p:grpSpPr>
          <a:xfrm>
            <a:off x="6932999" y="4963020"/>
            <a:ext cx="1420670" cy="1300587"/>
            <a:chOff x="4593241" y="5569947"/>
            <a:chExt cx="1677287" cy="1535512"/>
          </a:xfrm>
        </p:grpSpPr>
        <p:sp>
          <p:nvSpPr>
            <p:cNvPr id="13" name="Oval 12">
              <a:extLst>
                <a:ext uri="{FF2B5EF4-FFF2-40B4-BE49-F238E27FC236}">
                  <a16:creationId xmlns:a16="http://schemas.microsoft.com/office/drawing/2014/main" id="{1B0382C2-EACD-B2DB-D664-C312A3D917B6}"/>
                </a:ext>
              </a:extLst>
            </p:cNvPr>
            <p:cNvSpPr/>
            <p:nvPr/>
          </p:nvSpPr>
          <p:spPr>
            <a:xfrm>
              <a:off x="4664129" y="5569947"/>
              <a:ext cx="1535512" cy="1535512"/>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E33F6836-269C-9E0D-A01B-128194315AE6}"/>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Zum Anzeigen hier klicken</a:t>
              </a:r>
              <a:endParaRPr lang="en-IE" sz="20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0790554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42442-447B-5104-128A-5B566310B8A8}"/>
            </a:ext>
          </a:extLst>
        </p:cNvPr>
        <p:cNvGrpSpPr/>
        <p:nvPr/>
      </p:nvGrpSpPr>
      <p:grpSpPr>
        <a:xfrm>
          <a:off x="0" y="0"/>
          <a:ext cx="0" cy="0"/>
          <a:chOff x="0" y="0"/>
          <a:chExt cx="0" cy="0"/>
        </a:xfrm>
      </p:grpSpPr>
      <p:sp>
        <p:nvSpPr>
          <p:cNvPr id="18" name="Freeform 17">
            <a:extLst>
              <a:ext uri="{FF2B5EF4-FFF2-40B4-BE49-F238E27FC236}">
                <a16:creationId xmlns:a16="http://schemas.microsoft.com/office/drawing/2014/main" id="{5BD61EE8-5579-6B96-907E-2E66F6613B3C}"/>
              </a:ext>
            </a:extLst>
          </p:cNvPr>
          <p:cNvSpPr/>
          <p:nvPr/>
        </p:nvSpPr>
        <p:spPr>
          <a:xfrm>
            <a:off x="6925" y="471666"/>
            <a:ext cx="3327429" cy="875365"/>
          </a:xfrm>
          <a:custGeom>
            <a:avLst/>
            <a:gdLst>
              <a:gd name="connsiteX0" fmla="*/ 0 w 3327862"/>
              <a:gd name="connsiteY0" fmla="*/ 0 h 875479"/>
              <a:gd name="connsiteX1" fmla="*/ 761237 w 3327862"/>
              <a:gd name="connsiteY1" fmla="*/ 0 h 875479"/>
              <a:gd name="connsiteX2" fmla="*/ 2854254 w 3327862"/>
              <a:gd name="connsiteY2" fmla="*/ 0 h 875479"/>
              <a:gd name="connsiteX3" fmla="*/ 3327862 w 3327862"/>
              <a:gd name="connsiteY3" fmla="*/ 473717 h 875479"/>
              <a:gd name="connsiteX4" fmla="*/ 3327862 w 3327862"/>
              <a:gd name="connsiteY4" fmla="*/ 875479 h 875479"/>
              <a:gd name="connsiteX5" fmla="*/ 1234845 w 3327862"/>
              <a:gd name="connsiteY5" fmla="*/ 875479 h 875479"/>
              <a:gd name="connsiteX6" fmla="*/ 0 w 3327862"/>
              <a:gd name="connsiteY6" fmla="*/ 875479 h 875479"/>
              <a:gd name="connsiteX7" fmla="*/ 0 w 3327862"/>
              <a:gd name="connsiteY7" fmla="*/ 314857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7862" h="875479">
                <a:moveTo>
                  <a:pt x="0" y="0"/>
                </a:moveTo>
                <a:lnTo>
                  <a:pt x="761237" y="0"/>
                </a:lnTo>
                <a:lnTo>
                  <a:pt x="2854254" y="0"/>
                </a:lnTo>
                <a:cubicBezTo>
                  <a:pt x="3115039" y="0"/>
                  <a:pt x="3327862" y="212873"/>
                  <a:pt x="3327862" y="473717"/>
                </a:cubicBezTo>
                <a:lnTo>
                  <a:pt x="3327862" y="875479"/>
                </a:lnTo>
                <a:lnTo>
                  <a:pt x="1234845" y="875479"/>
                </a:lnTo>
                <a:lnTo>
                  <a:pt x="0" y="875479"/>
                </a:lnTo>
                <a:lnTo>
                  <a:pt x="0" y="314857"/>
                </a:lnTo>
                <a:close/>
              </a:path>
            </a:pathLst>
          </a:custGeom>
          <a:solidFill>
            <a:srgbClr val="3FB5A1"/>
          </a:solidFill>
          <a:ln w="3598" cap="flat">
            <a:noFill/>
            <a:prstDash val="solid"/>
            <a:miter/>
          </a:ln>
        </p:spPr>
        <p:txBody>
          <a:bodyPr wrap="square" rtlCol="0" anchor="ctr">
            <a:noAutofit/>
          </a:bodyPr>
          <a:lstStyle/>
          <a:p>
            <a:endParaRPr lang="en-US" sz="1600" dirty="0">
              <a:latin typeface="Calibri" panose="020F0502020204030204" pitchFamily="34" charset="0"/>
            </a:endParaRPr>
          </a:p>
        </p:txBody>
      </p:sp>
      <p:sp>
        <p:nvSpPr>
          <p:cNvPr id="6" name="Text Placeholder 5">
            <a:extLst>
              <a:ext uri="{FF2B5EF4-FFF2-40B4-BE49-F238E27FC236}">
                <a16:creationId xmlns:a16="http://schemas.microsoft.com/office/drawing/2014/main" id="{6761D51F-CBB9-F3AD-4BFC-E152427099D5}"/>
              </a:ext>
            </a:extLst>
          </p:cNvPr>
          <p:cNvSpPr txBox="1">
            <a:spLocks/>
          </p:cNvSpPr>
          <p:nvPr/>
        </p:nvSpPr>
        <p:spPr>
          <a:xfrm>
            <a:off x="1039916" y="649990"/>
            <a:ext cx="6473884" cy="7206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200" b="1" dirty="0">
                <a:solidFill>
                  <a:schemeClr val="bg1"/>
                </a:solidFill>
              </a:rPr>
              <a:t>Ressourcen</a:t>
            </a:r>
          </a:p>
          <a:p>
            <a:pPr marL="0" indent="0">
              <a:buNone/>
            </a:pPr>
            <a:endParaRPr lang="en-IE" sz="3200" b="1" dirty="0">
              <a:solidFill>
                <a:schemeClr val="bg1"/>
              </a:solidFill>
            </a:endParaRPr>
          </a:p>
        </p:txBody>
      </p:sp>
      <p:pic>
        <p:nvPicPr>
          <p:cNvPr id="7" name="Graphic 6" descr="Tools with solid fill">
            <a:extLst>
              <a:ext uri="{FF2B5EF4-FFF2-40B4-BE49-F238E27FC236}">
                <a16:creationId xmlns:a16="http://schemas.microsoft.com/office/drawing/2014/main" id="{A49F93EA-9D13-F0CF-E70C-211D01A1D6E9}"/>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52750" y="541745"/>
            <a:ext cx="735209" cy="735209"/>
          </a:xfrm>
          <a:prstGeom prst="rect">
            <a:avLst/>
          </a:prstGeom>
        </p:spPr>
      </p:pic>
      <p:pic>
        <p:nvPicPr>
          <p:cNvPr id="8" name="Graphic 7">
            <a:extLst>
              <a:ext uri="{FF2B5EF4-FFF2-40B4-BE49-F238E27FC236}">
                <a16:creationId xmlns:a16="http://schemas.microsoft.com/office/drawing/2014/main" id="{6764B512-A73F-EC6D-90FB-F37545EE122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42216" y="-1444216"/>
            <a:ext cx="4881343" cy="3282283"/>
          </a:xfrm>
          <a:prstGeom prst="rect">
            <a:avLst/>
          </a:prstGeom>
        </p:spPr>
      </p:pic>
      <p:cxnSp>
        <p:nvCxnSpPr>
          <p:cNvPr id="2" name="Straight Connector 1">
            <a:extLst>
              <a:ext uri="{FF2B5EF4-FFF2-40B4-BE49-F238E27FC236}">
                <a16:creationId xmlns:a16="http://schemas.microsoft.com/office/drawing/2014/main" id="{753B7FA7-AD3F-2D49-5087-21B03527D234}"/>
              </a:ext>
            </a:extLst>
          </p:cNvPr>
          <p:cNvCxnSpPr>
            <a:cxnSpLocks/>
          </p:cNvCxnSpPr>
          <p:nvPr/>
        </p:nvCxnSpPr>
        <p:spPr>
          <a:xfrm>
            <a:off x="5021320" y="1495131"/>
            <a:ext cx="0" cy="4363224"/>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Text Placeholder 7">
            <a:extLst>
              <a:ext uri="{FF2B5EF4-FFF2-40B4-BE49-F238E27FC236}">
                <a16:creationId xmlns:a16="http://schemas.microsoft.com/office/drawing/2014/main" id="{05E27931-8A88-ABC1-F9C2-81881F02FDDD}"/>
              </a:ext>
            </a:extLst>
          </p:cNvPr>
          <p:cNvSpPr txBox="1">
            <a:spLocks/>
          </p:cNvSpPr>
          <p:nvPr/>
        </p:nvSpPr>
        <p:spPr>
          <a:xfrm>
            <a:off x="826849" y="1515181"/>
            <a:ext cx="3692117" cy="37323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436">
              <a:lnSpc>
                <a:spcPts val="2580"/>
              </a:lnSpc>
              <a:spcBef>
                <a:spcPts val="0"/>
              </a:spcBef>
              <a:tabLst>
                <a:tab pos="304770" algn="l"/>
              </a:tabLst>
              <a:defRPr/>
            </a:pPr>
            <a:r>
              <a:rPr lang="en-US" sz="2000" b="1" dirty="0">
                <a:solidFill>
                  <a:srgbClr val="EE4F27"/>
                </a:solidFill>
                <a:latin typeface="Calibri" panose="020F0502020204030204" pitchFamily="34" charset="0"/>
                <a:cs typeface="Calibri" panose="020F0502020204030204" pitchFamily="34" charset="0"/>
              </a:rPr>
              <a:t>Ein UNESCO-Bericht</a:t>
            </a:r>
          </a:p>
          <a:p>
            <a:pPr marL="0" indent="0" defTabSz="777436">
              <a:lnSpc>
                <a:spcPct val="100000"/>
              </a:lnSpc>
              <a:spcBef>
                <a:spcPts val="0"/>
              </a:spcBef>
              <a:tabLst>
                <a:tab pos="304770" algn="l"/>
              </a:tabLst>
              <a:defRPr/>
            </a:pPr>
            <a:endParaRPr lang="en-US" sz="900" b="1" dirty="0">
              <a:solidFill>
                <a:srgbClr val="EE4F27"/>
              </a:solidFill>
              <a:latin typeface="Calibri" panose="020F0502020204030204" pitchFamily="34" charset="0"/>
              <a:cs typeface="Calibri" panose="020F0502020204030204" pitchFamily="34" charset="0"/>
            </a:endParaRPr>
          </a:p>
          <a:p>
            <a:pPr marL="0" indent="0" defTabSz="777436">
              <a:lnSpc>
                <a:spcPts val="2340"/>
              </a:lnSpc>
              <a:spcBef>
                <a:spcPts val="0"/>
              </a:spcBef>
              <a:tabLst>
                <a:tab pos="304770" algn="l"/>
              </a:tabLst>
              <a:defRPr/>
            </a:pPr>
            <a:r>
              <a:rPr lang="en-US" sz="2000" b="1" dirty="0">
                <a:latin typeface="Calibri" panose="020F0502020204030204" pitchFamily="34" charset="0"/>
                <a:cs typeface="Calibri" panose="020F0502020204030204" pitchFamily="34" charset="0"/>
              </a:rPr>
              <a:t>Probleme mit Plattformen und regulatorische Lösungen – </a:t>
            </a:r>
            <a:r>
              <a:rPr lang="en-US" sz="2000" dirty="0">
                <a:latin typeface="Calibri" panose="020F0502020204030204" pitchFamily="34" charset="0"/>
                <a:cs typeface="Calibri" panose="020F0502020204030204" pitchFamily="34" charset="0"/>
              </a:rPr>
              <a:t>Ergebnisse einer umfassenden Auswertung bestehender Studien und Untersuchungen </a:t>
            </a:r>
          </a:p>
          <a:p>
            <a:pPr marL="0" indent="0" defTabSz="777436">
              <a:lnSpc>
                <a:spcPts val="2340"/>
              </a:lnSpc>
              <a:spcBef>
                <a:spcPts val="0"/>
              </a:spcBef>
              <a:tabLst>
                <a:tab pos="304770" algn="l"/>
              </a:tabLst>
              <a:defRPr/>
            </a:pPr>
            <a:endParaRPr lang="en-US" sz="2000" b="1" dirty="0">
              <a:solidFill>
                <a:srgbClr val="EE4F27"/>
              </a:solidFill>
              <a:latin typeface="Calibri" panose="020F0502020204030204" pitchFamily="34" charset="0"/>
              <a:cs typeface="Calibri" panose="020F0502020204030204" pitchFamily="34" charset="0"/>
            </a:endParaRPr>
          </a:p>
          <a:p>
            <a:pPr marL="0" indent="0" defTabSz="777436">
              <a:lnSpc>
                <a:spcPct val="100000"/>
              </a:lnSpc>
              <a:spcBef>
                <a:spcPts val="0"/>
              </a:spcBef>
              <a:tabLst>
                <a:tab pos="304770" algn="l"/>
              </a:tabLst>
              <a:defRPr/>
            </a:pPr>
            <a:endParaRPr lang="en-IE" sz="2000" dirty="0">
              <a:latin typeface="Calibri" panose="020F0502020204030204" pitchFamily="34" charset="0"/>
              <a:cs typeface="Calibri" panose="020F0502020204030204" pitchFamily="34" charset="0"/>
            </a:endParaRPr>
          </a:p>
        </p:txBody>
      </p:sp>
      <p:sp>
        <p:nvSpPr>
          <p:cNvPr id="20" name="Text Placeholder 7">
            <a:extLst>
              <a:ext uri="{FF2B5EF4-FFF2-40B4-BE49-F238E27FC236}">
                <a16:creationId xmlns:a16="http://schemas.microsoft.com/office/drawing/2014/main" id="{701A9171-79CB-BDAF-C33C-5E5028EA231D}"/>
              </a:ext>
            </a:extLst>
          </p:cNvPr>
          <p:cNvSpPr txBox="1">
            <a:spLocks/>
          </p:cNvSpPr>
          <p:nvPr/>
        </p:nvSpPr>
        <p:spPr>
          <a:xfrm>
            <a:off x="5436560" y="3326748"/>
            <a:ext cx="5928591" cy="37323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436">
              <a:lnSpc>
                <a:spcPts val="2580"/>
              </a:lnSpc>
              <a:spcBef>
                <a:spcPts val="0"/>
              </a:spcBef>
              <a:tabLst>
                <a:tab pos="304770" algn="l"/>
              </a:tabLst>
              <a:defRPr/>
            </a:pPr>
            <a:r>
              <a:rPr lang="en-US" sz="2000" b="1" dirty="0">
                <a:solidFill>
                  <a:srgbClr val="EE4F27"/>
                </a:solidFill>
                <a:latin typeface="Calibri" panose="020F0502020204030204" pitchFamily="34" charset="0"/>
                <a:cs typeface="Calibri" panose="020F0502020204030204" pitchFamily="34" charset="0"/>
              </a:rPr>
              <a:t>BBC Panorama: Anti-Impf-Bewegung (2019)  – (Dokumentation)</a:t>
            </a:r>
          </a:p>
          <a:p>
            <a:pPr marL="0" indent="0" defTabSz="777436">
              <a:lnSpc>
                <a:spcPct val="100000"/>
              </a:lnSpc>
              <a:spcBef>
                <a:spcPts val="0"/>
              </a:spcBef>
              <a:tabLst>
                <a:tab pos="304770" algn="l"/>
              </a:tabLst>
              <a:defRPr/>
            </a:pPr>
            <a:endParaRPr lang="en-US" sz="900" b="1" dirty="0">
              <a:solidFill>
                <a:srgbClr val="EE4F27"/>
              </a:solidFill>
              <a:latin typeface="Calibri" panose="020F0502020204030204" pitchFamily="34" charset="0"/>
              <a:cs typeface="Calibri" panose="020F0502020204030204" pitchFamily="34" charset="0"/>
            </a:endParaRPr>
          </a:p>
          <a:p>
            <a:pPr marL="0" indent="0" defTabSz="777436">
              <a:lnSpc>
                <a:spcPts val="2340"/>
              </a:lnSpc>
              <a:spcBef>
                <a:spcPts val="0"/>
              </a:spcBef>
              <a:tabLst>
                <a:tab pos="304770" algn="l"/>
              </a:tabLst>
              <a:defRPr/>
            </a:pPr>
            <a:r>
              <a:rPr lang="en-US" sz="2000" b="1" dirty="0">
                <a:latin typeface="Calibri" panose="020F0502020204030204" pitchFamily="34" charset="0"/>
                <a:cs typeface="Calibri" panose="020F0502020204030204" pitchFamily="34" charset="0"/>
              </a:rPr>
              <a:t>Panorama Vaccines: Der Desinformationskrieg </a:t>
            </a:r>
            <a:r>
              <a:rPr lang="en-US" sz="2000" dirty="0">
                <a:latin typeface="Calibri" panose="020F0502020204030204" pitchFamily="34" charset="0"/>
                <a:cs typeface="Calibri" panose="020F0502020204030204" pitchFamily="34" charset="0"/>
              </a:rPr>
              <a:t>– Die BBC-Panorama-Sendung/Dokumentation wurde dafür </a:t>
            </a:r>
            <a:r>
              <a:rPr lang="en-US" sz="2000" dirty="0" err="1">
                <a:latin typeface="Calibri" panose="020F0502020204030204" pitchFamily="34" charset="0"/>
                <a:cs typeface="Calibri" panose="020F0502020204030204" pitchFamily="34" charset="0"/>
              </a:rPr>
              <a:t>kritisiert, </a:t>
            </a:r>
            <a:r>
              <a:rPr lang="en-US" sz="2000" dirty="0">
                <a:latin typeface="Calibri" panose="020F0502020204030204" pitchFamily="34" charset="0"/>
                <a:cs typeface="Calibri" panose="020F0502020204030204" pitchFamily="34" charset="0"/>
              </a:rPr>
              <a:t>Fehlinformationen zu verbreiten und zur Verunsicherung der Öffentlichkeit in Bezug auf COVID-19-Impfstoffe beizutragen</a:t>
            </a:r>
          </a:p>
          <a:p>
            <a:pPr marL="0" indent="0" defTabSz="777436">
              <a:lnSpc>
                <a:spcPts val="2340"/>
              </a:lnSpc>
              <a:spcBef>
                <a:spcPts val="0"/>
              </a:spcBef>
              <a:tabLst>
                <a:tab pos="304770" algn="l"/>
              </a:tabLst>
              <a:defRPr/>
            </a:pPr>
            <a:r>
              <a:rPr lang="en-US" sz="2000" dirty="0">
                <a:latin typeface="Calibri" panose="020F0502020204030204" pitchFamily="34" charset="0"/>
                <a:cs typeface="Calibri" panose="020F0502020204030204" pitchFamily="34" charset="0"/>
              </a:rPr>
              <a:t> </a:t>
            </a:r>
          </a:p>
          <a:p>
            <a:pPr marL="0" indent="0" defTabSz="777436">
              <a:lnSpc>
                <a:spcPts val="2340"/>
              </a:lnSpc>
              <a:spcBef>
                <a:spcPts val="0"/>
              </a:spcBef>
              <a:tabLst>
                <a:tab pos="304770" algn="l"/>
              </a:tabLst>
              <a:defRPr/>
            </a:pPr>
            <a:endParaRPr lang="en-US" sz="2000" dirty="0">
              <a:latin typeface="Calibri" panose="020F0502020204030204" pitchFamily="34" charset="0"/>
              <a:cs typeface="Calibri" panose="020F0502020204030204" pitchFamily="34" charset="0"/>
            </a:endParaRPr>
          </a:p>
          <a:p>
            <a:pPr marL="0" indent="0" defTabSz="777436">
              <a:lnSpc>
                <a:spcPts val="2340"/>
              </a:lnSpc>
              <a:spcBef>
                <a:spcPts val="0"/>
              </a:spcBef>
              <a:tabLst>
                <a:tab pos="304770" algn="l"/>
              </a:tabLst>
              <a:defRPr/>
            </a:pPr>
            <a:endParaRPr lang="en-US" sz="2000" dirty="0">
              <a:latin typeface="Calibri" panose="020F0502020204030204" pitchFamily="34" charset="0"/>
              <a:cs typeface="Calibri" panose="020F0502020204030204" pitchFamily="34" charset="0"/>
            </a:endParaRPr>
          </a:p>
          <a:p>
            <a:pPr marL="0" indent="0" defTabSz="777436">
              <a:lnSpc>
                <a:spcPts val="2340"/>
              </a:lnSpc>
              <a:spcBef>
                <a:spcPts val="0"/>
              </a:spcBef>
              <a:tabLst>
                <a:tab pos="304770" algn="l"/>
              </a:tabLst>
              <a:defRPr/>
            </a:pPr>
            <a:endParaRPr lang="en-US" sz="2000" dirty="0">
              <a:latin typeface="Calibri" panose="020F0502020204030204" pitchFamily="34" charset="0"/>
              <a:cs typeface="Calibri" panose="020F0502020204030204" pitchFamily="34" charset="0"/>
            </a:endParaRPr>
          </a:p>
          <a:p>
            <a:pPr marL="0" indent="0" defTabSz="777436">
              <a:lnSpc>
                <a:spcPct val="100000"/>
              </a:lnSpc>
              <a:spcBef>
                <a:spcPts val="0"/>
              </a:spcBef>
              <a:tabLst>
                <a:tab pos="304770" algn="l"/>
              </a:tabLst>
              <a:defRPr/>
            </a:pPr>
            <a:endParaRPr lang="en-US" sz="2000" dirty="0">
              <a:latin typeface="Calibri" panose="020F0502020204030204" pitchFamily="34" charset="0"/>
              <a:cs typeface="Calibri" panose="020F0502020204030204" pitchFamily="34" charset="0"/>
            </a:endParaRPr>
          </a:p>
          <a:p>
            <a:pPr marL="0" indent="0" defTabSz="777436">
              <a:lnSpc>
                <a:spcPct val="100000"/>
              </a:lnSpc>
              <a:spcBef>
                <a:spcPts val="0"/>
              </a:spcBef>
              <a:tabLst>
                <a:tab pos="304770" algn="l"/>
              </a:tabLst>
              <a:defRPr/>
            </a:pPr>
            <a:endParaRPr lang="en-IE" sz="2000" dirty="0">
              <a:latin typeface="Calibri" panose="020F0502020204030204" pitchFamily="34" charset="0"/>
              <a:cs typeface="Calibri" panose="020F0502020204030204" pitchFamily="34" charset="0"/>
            </a:endParaRPr>
          </a:p>
        </p:txBody>
      </p:sp>
      <p:pic>
        <p:nvPicPr>
          <p:cNvPr id="21" name="Picture 20">
            <a:extLst>
              <a:ext uri="{FF2B5EF4-FFF2-40B4-BE49-F238E27FC236}">
                <a16:creationId xmlns:a16="http://schemas.microsoft.com/office/drawing/2014/main" id="{EF354169-206E-2E37-BDD3-383E198E065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16153" y="478831"/>
            <a:ext cx="3866960" cy="2953132"/>
          </a:xfrm>
          <a:prstGeom prst="rect">
            <a:avLst/>
          </a:prstGeom>
          <a:noFill/>
        </p:spPr>
      </p:pic>
      <p:sp>
        <p:nvSpPr>
          <p:cNvPr id="22" name="Rectangle 21">
            <a:extLst>
              <a:ext uri="{FF2B5EF4-FFF2-40B4-BE49-F238E27FC236}">
                <a16:creationId xmlns:a16="http://schemas.microsoft.com/office/drawing/2014/main" id="{1DA7617C-0385-4989-7F52-87A7A694A96A}"/>
              </a:ext>
            </a:extLst>
          </p:cNvPr>
          <p:cNvSpPr/>
          <p:nvPr/>
        </p:nvSpPr>
        <p:spPr>
          <a:xfrm>
            <a:off x="8575080" y="798783"/>
            <a:ext cx="2746949" cy="1793941"/>
          </a:xfrm>
          <a:prstGeom prst="rect">
            <a:avLst/>
          </a:prstGeom>
          <a:blipFill dpi="0" rotWithShape="1">
            <a:blip r:embed="rId6" cstate="screen">
              <a:extLst>
                <a:ext uri="{28A0092B-C50C-407E-A947-70E740481C1C}">
                  <a14:useLocalDpi xmlns:a14="http://schemas.microsoft.com/office/drawing/2010/main"/>
                </a:ext>
              </a:extLst>
            </a:blip>
            <a:srcRect/>
            <a:stretch>
              <a:fillRect l="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23" name="Group 22">
            <a:extLst>
              <a:ext uri="{FF2B5EF4-FFF2-40B4-BE49-F238E27FC236}">
                <a16:creationId xmlns:a16="http://schemas.microsoft.com/office/drawing/2014/main" id="{28B3F032-8F06-88D8-EB1E-51357E642FD0}"/>
              </a:ext>
            </a:extLst>
          </p:cNvPr>
          <p:cNvGrpSpPr/>
          <p:nvPr/>
        </p:nvGrpSpPr>
        <p:grpSpPr>
          <a:xfrm>
            <a:off x="7434092" y="1256978"/>
            <a:ext cx="1507668" cy="1380230"/>
            <a:chOff x="4593241" y="5569947"/>
            <a:chExt cx="1677287" cy="1535512"/>
          </a:xfrm>
        </p:grpSpPr>
        <p:sp>
          <p:nvSpPr>
            <p:cNvPr id="24" name="Oval 23">
              <a:extLst>
                <a:ext uri="{FF2B5EF4-FFF2-40B4-BE49-F238E27FC236}">
                  <a16:creationId xmlns:a16="http://schemas.microsoft.com/office/drawing/2014/main" id="{07ACF5B4-C5E3-6A90-D020-18CAAE4AC2BA}"/>
                </a:ext>
              </a:extLst>
            </p:cNvPr>
            <p:cNvSpPr/>
            <p:nvPr/>
          </p:nvSpPr>
          <p:spPr>
            <a:xfrm>
              <a:off x="4664129" y="5569947"/>
              <a:ext cx="1535512" cy="1535512"/>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cs typeface="Calibri" panose="020F0502020204030204" pitchFamily="34" charset="0"/>
              </a:endParaRPr>
            </a:p>
          </p:txBody>
        </p:sp>
        <p:sp>
          <p:nvSpPr>
            <p:cNvPr id="25" name="Rectangle: Rounded Corners 13">
              <a:extLst>
                <a:ext uri="{FF2B5EF4-FFF2-40B4-BE49-F238E27FC236}">
                  <a16:creationId xmlns:a16="http://schemas.microsoft.com/office/drawing/2014/main" id="{D284DC3D-16B4-A70D-C7D8-504106EC9A02}"/>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Zum Ansehen hier klicken</a:t>
              </a:r>
              <a:endParaRPr lang="en-IE" sz="2000" b="1" dirty="0">
                <a:solidFill>
                  <a:schemeClr val="bg1"/>
                </a:solidFill>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A9908AD4-8894-AFC3-AA65-2E376D9AEC74}"/>
              </a:ext>
            </a:extLst>
          </p:cNvPr>
          <p:cNvGrpSpPr/>
          <p:nvPr/>
        </p:nvGrpSpPr>
        <p:grpSpPr>
          <a:xfrm>
            <a:off x="2104821" y="3848317"/>
            <a:ext cx="2490936" cy="3009236"/>
            <a:chOff x="3507065" y="4071577"/>
            <a:chExt cx="2243223" cy="2709981"/>
          </a:xfrm>
        </p:grpSpPr>
        <p:pic>
          <p:nvPicPr>
            <p:cNvPr id="12" name="Picture 11" descr="A black rectangular object with a black background&#10;&#10;AI-generated content may be incorrect.">
              <a:extLst>
                <a:ext uri="{FF2B5EF4-FFF2-40B4-BE49-F238E27FC236}">
                  <a16:creationId xmlns:a16="http://schemas.microsoft.com/office/drawing/2014/main" id="{676A0CD3-54C6-6A47-135D-F1FA6AD0270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507065" y="4071577"/>
              <a:ext cx="2243223" cy="2709981"/>
            </a:xfrm>
            <a:prstGeom prst="rect">
              <a:avLst/>
            </a:prstGeom>
          </p:spPr>
        </p:pic>
        <p:sp>
          <p:nvSpPr>
            <p:cNvPr id="14" name="Rounded Rectangle 13">
              <a:extLst>
                <a:ext uri="{FF2B5EF4-FFF2-40B4-BE49-F238E27FC236}">
                  <a16:creationId xmlns:a16="http://schemas.microsoft.com/office/drawing/2014/main" id="{9B62C326-8CD6-5BC2-1BBF-A8090CD4A6FE}"/>
                </a:ext>
              </a:extLst>
            </p:cNvPr>
            <p:cNvSpPr/>
            <p:nvPr/>
          </p:nvSpPr>
          <p:spPr>
            <a:xfrm>
              <a:off x="3787443" y="4265145"/>
              <a:ext cx="1611823" cy="2130878"/>
            </a:xfrm>
            <a:prstGeom prst="roundRect">
              <a:avLst>
                <a:gd name="adj" fmla="val 1282"/>
              </a:avLst>
            </a:prstGeom>
            <a:blipFill>
              <a:blip r:embed="rId9"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grpSp>
        <p:nvGrpSpPr>
          <p:cNvPr id="15" name="Group 14">
            <a:extLst>
              <a:ext uri="{FF2B5EF4-FFF2-40B4-BE49-F238E27FC236}">
                <a16:creationId xmlns:a16="http://schemas.microsoft.com/office/drawing/2014/main" id="{D6DA7075-EC6B-513A-F80B-1EA684D75F62}"/>
              </a:ext>
            </a:extLst>
          </p:cNvPr>
          <p:cNvGrpSpPr/>
          <p:nvPr/>
        </p:nvGrpSpPr>
        <p:grpSpPr>
          <a:xfrm>
            <a:off x="1200297" y="4556237"/>
            <a:ext cx="1507668" cy="1380230"/>
            <a:chOff x="4593241" y="5569947"/>
            <a:chExt cx="1677287" cy="1535512"/>
          </a:xfrm>
        </p:grpSpPr>
        <p:sp>
          <p:nvSpPr>
            <p:cNvPr id="16" name="Oval 15">
              <a:extLst>
                <a:ext uri="{FF2B5EF4-FFF2-40B4-BE49-F238E27FC236}">
                  <a16:creationId xmlns:a16="http://schemas.microsoft.com/office/drawing/2014/main" id="{51D0C836-3755-FFD2-1F41-6562B0316882}"/>
                </a:ext>
              </a:extLst>
            </p:cNvPr>
            <p:cNvSpPr/>
            <p:nvPr/>
          </p:nvSpPr>
          <p:spPr>
            <a:xfrm>
              <a:off x="4664129" y="5569947"/>
              <a:ext cx="1535512" cy="1535512"/>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cs typeface="Calibri" panose="020F0502020204030204" pitchFamily="34" charset="0"/>
              </a:endParaRPr>
            </a:p>
          </p:txBody>
        </p:sp>
        <p:sp>
          <p:nvSpPr>
            <p:cNvPr id="17" name="Rectangle: Rounded Corners 13">
              <a:extLst>
                <a:ext uri="{FF2B5EF4-FFF2-40B4-BE49-F238E27FC236}">
                  <a16:creationId xmlns:a16="http://schemas.microsoft.com/office/drawing/2014/main" id="{1E00C5D3-7999-B67E-FA49-4DA471E1036C}"/>
                </a:ext>
              </a:extLst>
            </p:cNvPr>
            <p:cNvSpPr/>
            <p:nvPr/>
          </p:nvSpPr>
          <p:spPr>
            <a:xfrm>
              <a:off x="4593241" y="5974795"/>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Zum Ansehen hier klicken</a:t>
              </a:r>
              <a:endParaRPr lang="en-IE" sz="20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3827404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5F3C4-BFA9-788D-4A32-B5A625547411}"/>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5EB390F-6F60-D52E-4475-8635D90285A7}"/>
              </a:ext>
            </a:extLst>
          </p:cNvPr>
          <p:cNvSpPr txBox="1"/>
          <p:nvPr/>
        </p:nvSpPr>
        <p:spPr>
          <a:xfrm>
            <a:off x="8786536" y="6164837"/>
            <a:ext cx="3262059" cy="400058"/>
          </a:xfrm>
          <a:prstGeom prst="rect">
            <a:avLst/>
          </a:prstGeom>
          <a:noFill/>
        </p:spPr>
        <p:txBody>
          <a:bodyPr wrap="square" rtlCol="0">
            <a:spAutoFit/>
          </a:bodyPr>
          <a:lstStyle/>
          <a:p>
            <a:pPr algn="just" defTabSz="914309">
              <a:lnSpc>
                <a:spcPts val="760"/>
              </a:lnSpc>
              <a:defRPr/>
            </a:pPr>
            <a:r>
              <a:rPr lang="en-IE" sz="750" dirty="0">
                <a:solidFill>
                  <a:srgbClr val="0C4659"/>
                </a:solidFill>
                <a:latin typeface="Calibri" panose="020F0502020204030204" pitchFamily="34" charset="0"/>
                <a:ea typeface="Calibri" panose="020F0502020204030204" pitchFamily="34" charset="0"/>
                <a:cs typeface="Calibri" panose="020F0502020204030204" pitchFamily="34" charset="0"/>
              </a:rPr>
              <a:t>* Hinweis zur Abfallvermeidung: Bitte drucken Sie dieses Dokument in Graustufen oder Schwarz-Weiß statt in Farbe aus. Bitte drucken Sie beidseitig (Duplex) und, wenn möglich, mehrere Folien oder Seiten auf einer Seite.</a:t>
            </a:r>
          </a:p>
        </p:txBody>
      </p:sp>
      <p:grpSp>
        <p:nvGrpSpPr>
          <p:cNvPr id="2" name="Group 1">
            <a:extLst>
              <a:ext uri="{FF2B5EF4-FFF2-40B4-BE49-F238E27FC236}">
                <a16:creationId xmlns:a16="http://schemas.microsoft.com/office/drawing/2014/main" id="{2F3DDC0E-06C8-015E-B696-82EAD9A56411}"/>
              </a:ext>
            </a:extLst>
          </p:cNvPr>
          <p:cNvGrpSpPr/>
          <p:nvPr/>
        </p:nvGrpSpPr>
        <p:grpSpPr>
          <a:xfrm>
            <a:off x="9328424" y="4675335"/>
            <a:ext cx="2259200" cy="475262"/>
            <a:chOff x="9328845" y="4675497"/>
            <a:chExt cx="2259494" cy="475324"/>
          </a:xfrm>
        </p:grpSpPr>
        <p:grpSp>
          <p:nvGrpSpPr>
            <p:cNvPr id="5" name="Graphic 3">
              <a:extLst>
                <a:ext uri="{FF2B5EF4-FFF2-40B4-BE49-F238E27FC236}">
                  <a16:creationId xmlns:a16="http://schemas.microsoft.com/office/drawing/2014/main" id="{198C7871-8473-6D2A-E320-1B350FE4D328}"/>
                </a:ext>
              </a:extLst>
            </p:cNvPr>
            <p:cNvGrpSpPr/>
            <p:nvPr/>
          </p:nvGrpSpPr>
          <p:grpSpPr>
            <a:xfrm>
              <a:off x="10518527" y="4675497"/>
              <a:ext cx="474972" cy="474972"/>
              <a:chOff x="1950027" y="2499889"/>
              <a:chExt cx="850463" cy="850463"/>
            </a:xfrm>
          </p:grpSpPr>
          <p:sp>
            <p:nvSpPr>
              <p:cNvPr id="18" name="Freeform 17">
                <a:extLst>
                  <a:ext uri="{FF2B5EF4-FFF2-40B4-BE49-F238E27FC236}">
                    <a16:creationId xmlns:a16="http://schemas.microsoft.com/office/drawing/2014/main" id="{5ECEE26B-657F-EA66-6283-72CC61F7EBAB}"/>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3FB5A1"/>
              </a:solidFill>
              <a:ln w="6294" cap="flat">
                <a:noFill/>
                <a:prstDash val="solid"/>
                <a:miter/>
              </a:ln>
            </p:spPr>
            <p:txBody>
              <a:bodyPr rtlCol="0" anchor="ctr"/>
              <a:lstStyle/>
              <a:p>
                <a:pPr defTabSz="914309">
                  <a:defRPr/>
                </a:pPr>
                <a:endParaRPr lang="en-US">
                  <a:solidFill>
                    <a:srgbClr val="086D6E"/>
                  </a:solidFill>
                  <a:latin typeface="Calibri" panose="020F0502020204030204" pitchFamily="34" charset="0"/>
                  <a:cs typeface="Calibri" panose="020F0502020204030204" pitchFamily="34" charset="0"/>
                </a:endParaRPr>
              </a:p>
            </p:txBody>
          </p:sp>
          <p:grpSp>
            <p:nvGrpSpPr>
              <p:cNvPr id="19" name="Graphic 3">
                <a:extLst>
                  <a:ext uri="{FF2B5EF4-FFF2-40B4-BE49-F238E27FC236}">
                    <a16:creationId xmlns:a16="http://schemas.microsoft.com/office/drawing/2014/main" id="{9EB94267-3EC0-21B8-714C-E6334CBE1449}"/>
                  </a:ext>
                </a:extLst>
              </p:cNvPr>
              <p:cNvGrpSpPr/>
              <p:nvPr/>
            </p:nvGrpSpPr>
            <p:grpSpPr>
              <a:xfrm>
                <a:off x="2107521" y="2657382"/>
                <a:ext cx="535476" cy="535477"/>
                <a:chOff x="2107521" y="2657382"/>
                <a:chExt cx="535476" cy="535477"/>
              </a:xfrm>
              <a:solidFill>
                <a:srgbClr val="FFFFFF"/>
              </a:solidFill>
            </p:grpSpPr>
            <p:sp>
              <p:nvSpPr>
                <p:cNvPr id="20" name="Freeform 19">
                  <a:extLst>
                    <a:ext uri="{FF2B5EF4-FFF2-40B4-BE49-F238E27FC236}">
                      <a16:creationId xmlns:a16="http://schemas.microsoft.com/office/drawing/2014/main" id="{581AD40B-7A72-57D8-D144-00124063CD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defTabSz="914309">
                    <a:defRPr/>
                  </a:pPr>
                  <a:endParaRPr lang="en-US">
                    <a:solidFill>
                      <a:srgbClr val="086D6E"/>
                    </a:solidFill>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03040C1C-9ADC-90B9-1E40-DB3E6AFC0F3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defTabSz="914309">
                    <a:defRPr/>
                  </a:pPr>
                  <a:endParaRPr lang="en-US">
                    <a:solidFill>
                      <a:srgbClr val="086D6E"/>
                    </a:solidFill>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BBA8D7E1-D765-2281-FBCD-DC71174C44A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defTabSz="914309">
                    <a:defRPr/>
                  </a:pPr>
                  <a:endParaRPr lang="en-US">
                    <a:solidFill>
                      <a:srgbClr val="086D6E"/>
                    </a:solidFill>
                    <a:latin typeface="Calibri" panose="020F0502020204030204" pitchFamily="34" charset="0"/>
                    <a:cs typeface="Calibri" panose="020F0502020204030204" pitchFamily="34" charset="0"/>
                  </a:endParaRPr>
                </a:p>
              </p:txBody>
            </p:sp>
          </p:grpSp>
        </p:grpSp>
        <p:grpSp>
          <p:nvGrpSpPr>
            <p:cNvPr id="6" name="Graphic 3">
              <a:extLst>
                <a:ext uri="{FF2B5EF4-FFF2-40B4-BE49-F238E27FC236}">
                  <a16:creationId xmlns:a16="http://schemas.microsoft.com/office/drawing/2014/main" id="{5203CB74-00C5-20D6-CFB0-060028F8C911}"/>
                </a:ext>
              </a:extLst>
            </p:cNvPr>
            <p:cNvGrpSpPr/>
            <p:nvPr/>
          </p:nvGrpSpPr>
          <p:grpSpPr>
            <a:xfrm>
              <a:off x="11113367" y="4675497"/>
              <a:ext cx="474972" cy="474972"/>
              <a:chOff x="2998302" y="2499889"/>
              <a:chExt cx="850463" cy="850463"/>
            </a:xfrm>
          </p:grpSpPr>
          <p:sp>
            <p:nvSpPr>
              <p:cNvPr id="16" name="Freeform 15">
                <a:extLst>
                  <a:ext uri="{FF2B5EF4-FFF2-40B4-BE49-F238E27FC236}">
                    <a16:creationId xmlns:a16="http://schemas.microsoft.com/office/drawing/2014/main" id="{8E593481-B547-2962-E9DB-2C60AE8BF51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3FB5A1"/>
              </a:solidFill>
              <a:ln w="6294" cap="flat">
                <a:noFill/>
                <a:prstDash val="solid"/>
                <a:miter/>
              </a:ln>
            </p:spPr>
            <p:txBody>
              <a:bodyPr rtlCol="0" anchor="ctr"/>
              <a:lstStyle/>
              <a:p>
                <a:pPr defTabSz="914309">
                  <a:defRPr/>
                </a:pPr>
                <a:endParaRPr lang="en-US">
                  <a:solidFill>
                    <a:srgbClr val="086D6E"/>
                  </a:solidFill>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C3C5EF11-DEA2-00DA-3A67-09418EEBD2E2}"/>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defTabSz="914309">
                  <a:defRPr/>
                </a:pPr>
                <a:endParaRPr lang="en-US">
                  <a:solidFill>
                    <a:srgbClr val="086D6E"/>
                  </a:solidFill>
                  <a:latin typeface="Calibri" panose="020F0502020204030204" pitchFamily="34" charset="0"/>
                  <a:cs typeface="Calibri" panose="020F0502020204030204" pitchFamily="34" charset="0"/>
                </a:endParaRPr>
              </a:p>
            </p:txBody>
          </p:sp>
        </p:grpSp>
        <p:grpSp>
          <p:nvGrpSpPr>
            <p:cNvPr id="8" name="Graphic 3">
              <a:extLst>
                <a:ext uri="{FF2B5EF4-FFF2-40B4-BE49-F238E27FC236}">
                  <a16:creationId xmlns:a16="http://schemas.microsoft.com/office/drawing/2014/main" id="{945F979D-88C9-9DFF-DEA5-7786410A1274}"/>
                </a:ext>
              </a:extLst>
            </p:cNvPr>
            <p:cNvGrpSpPr/>
            <p:nvPr/>
          </p:nvGrpSpPr>
          <p:grpSpPr>
            <a:xfrm>
              <a:off x="9328845" y="4675497"/>
              <a:ext cx="474972" cy="475324"/>
              <a:chOff x="-1196056" y="2499889"/>
              <a:chExt cx="850463" cy="851093"/>
            </a:xfrm>
          </p:grpSpPr>
          <p:sp>
            <p:nvSpPr>
              <p:cNvPr id="14" name="Freeform 13">
                <a:extLst>
                  <a:ext uri="{FF2B5EF4-FFF2-40B4-BE49-F238E27FC236}">
                    <a16:creationId xmlns:a16="http://schemas.microsoft.com/office/drawing/2014/main" id="{EA7631B0-2710-66F0-ACD6-948DC9B2CE96}"/>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3FB5A1"/>
              </a:solidFill>
              <a:ln w="6294" cap="flat">
                <a:noFill/>
                <a:prstDash val="solid"/>
                <a:miter/>
              </a:ln>
            </p:spPr>
            <p:txBody>
              <a:bodyPr rtlCol="0" anchor="ctr"/>
              <a:lstStyle/>
              <a:p>
                <a:pPr defTabSz="914309">
                  <a:defRPr/>
                </a:pPr>
                <a:endParaRPr lang="en-US">
                  <a:solidFill>
                    <a:srgbClr val="086D6E"/>
                  </a:solidFill>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E859615F-850C-6110-D6C7-A9F9E815D30B}"/>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defTabSz="914309">
                  <a:defRPr/>
                </a:pPr>
                <a:endParaRPr lang="en-US">
                  <a:solidFill>
                    <a:srgbClr val="086D6E"/>
                  </a:solidFill>
                  <a:latin typeface="Calibri" panose="020F0502020204030204" pitchFamily="34" charset="0"/>
                  <a:cs typeface="Calibri" panose="020F0502020204030204" pitchFamily="34" charset="0"/>
                </a:endParaRPr>
              </a:p>
            </p:txBody>
          </p:sp>
        </p:grpSp>
        <p:grpSp>
          <p:nvGrpSpPr>
            <p:cNvPr id="9" name="Group 8">
              <a:extLst>
                <a:ext uri="{FF2B5EF4-FFF2-40B4-BE49-F238E27FC236}">
                  <a16:creationId xmlns:a16="http://schemas.microsoft.com/office/drawing/2014/main" id="{91CA517F-983A-090B-68FB-59E1A3FEF681}"/>
                </a:ext>
              </a:extLst>
            </p:cNvPr>
            <p:cNvGrpSpPr/>
            <p:nvPr/>
          </p:nvGrpSpPr>
          <p:grpSpPr>
            <a:xfrm>
              <a:off x="9923686" y="4675497"/>
              <a:ext cx="474972" cy="474972"/>
              <a:chOff x="9942121" y="4675497"/>
              <a:chExt cx="474972" cy="474972"/>
            </a:xfrm>
          </p:grpSpPr>
          <p:sp>
            <p:nvSpPr>
              <p:cNvPr id="10" name="Freeform 9">
                <a:extLst>
                  <a:ext uri="{FF2B5EF4-FFF2-40B4-BE49-F238E27FC236}">
                    <a16:creationId xmlns:a16="http://schemas.microsoft.com/office/drawing/2014/main" id="{24339AB1-A58B-F93E-FA75-0446214B6182}"/>
                  </a:ext>
                </a:extLst>
              </p:cNvPr>
              <p:cNvSpPr/>
              <p:nvPr/>
            </p:nvSpPr>
            <p:spPr>
              <a:xfrm>
                <a:off x="9942121" y="4675497"/>
                <a:ext cx="474972" cy="474972"/>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3FB5A1"/>
              </a:solidFill>
              <a:ln w="6294" cap="flat">
                <a:noFill/>
                <a:prstDash val="solid"/>
                <a:miter/>
              </a:ln>
            </p:spPr>
            <p:txBody>
              <a:bodyPr rtlCol="0" anchor="ctr"/>
              <a:lstStyle/>
              <a:p>
                <a:pPr defTabSz="914309">
                  <a:defRPr/>
                </a:pPr>
                <a:endParaRPr lang="en-US">
                  <a:solidFill>
                    <a:srgbClr val="086D6E"/>
                  </a:solidFill>
                  <a:latin typeface="Calibri" panose="020F0502020204030204" pitchFamily="34" charset="0"/>
                  <a:cs typeface="Calibri" panose="020F0502020204030204" pitchFamily="34" charset="0"/>
                </a:endParaRPr>
              </a:p>
            </p:txBody>
          </p:sp>
          <p:sp>
            <p:nvSpPr>
              <p:cNvPr id="11" name="Freeform 29">
                <a:hlinkClick r:id="rId2"/>
                <a:extLst>
                  <a:ext uri="{FF2B5EF4-FFF2-40B4-BE49-F238E27FC236}">
                    <a16:creationId xmlns:a16="http://schemas.microsoft.com/office/drawing/2014/main" id="{8668C65F-057B-683C-E74F-D349D24C4442}"/>
                  </a:ext>
                </a:extLst>
              </p:cNvPr>
              <p:cNvSpPr/>
              <p:nvPr/>
            </p:nvSpPr>
            <p:spPr>
              <a:xfrm>
                <a:off x="10140484" y="4848821"/>
                <a:ext cx="186815" cy="197290"/>
              </a:xfrm>
              <a:custGeom>
                <a:avLst/>
                <a:gdLst>
                  <a:gd name="connsiteX0" fmla="*/ 100166 w 326325"/>
                  <a:gd name="connsiteY0" fmla="*/ 53574 h 344621"/>
                  <a:gd name="connsiteX1" fmla="*/ 120325 w 326325"/>
                  <a:gd name="connsiteY1" fmla="*/ 30895 h 344621"/>
                  <a:gd name="connsiteX2" fmla="*/ 199071 w 326325"/>
                  <a:gd name="connsiteY2" fmla="*/ 26 h 344621"/>
                  <a:gd name="connsiteX3" fmla="*/ 248209 w 326325"/>
                  <a:gd name="connsiteY3" fmla="*/ 6326 h 344621"/>
                  <a:gd name="connsiteX4" fmla="*/ 316876 w 326325"/>
                  <a:gd name="connsiteY4" fmla="*/ 78773 h 344621"/>
                  <a:gd name="connsiteX5" fmla="*/ 326326 w 326325"/>
                  <a:gd name="connsiteY5" fmla="*/ 161299 h 344621"/>
                  <a:gd name="connsiteX6" fmla="*/ 326326 w 326325"/>
                  <a:gd name="connsiteY6" fmla="*/ 337692 h 344621"/>
                  <a:gd name="connsiteX7" fmla="*/ 319396 w 326325"/>
                  <a:gd name="connsiteY7" fmla="*/ 344622 h 344621"/>
                  <a:gd name="connsiteX8" fmla="*/ 228680 w 326325"/>
                  <a:gd name="connsiteY8" fmla="*/ 344622 h 344621"/>
                  <a:gd name="connsiteX9" fmla="*/ 222380 w 326325"/>
                  <a:gd name="connsiteY9" fmla="*/ 337692 h 344621"/>
                  <a:gd name="connsiteX10" fmla="*/ 222380 w 326325"/>
                  <a:gd name="connsiteY10" fmla="*/ 170119 h 344621"/>
                  <a:gd name="connsiteX11" fmla="*/ 217341 w 326325"/>
                  <a:gd name="connsiteY11" fmla="*/ 128541 h 344621"/>
                  <a:gd name="connsiteX12" fmla="*/ 165683 w 326325"/>
                  <a:gd name="connsiteY12" fmla="*/ 92002 h 344621"/>
                  <a:gd name="connsiteX13" fmla="*/ 106465 w 326325"/>
                  <a:gd name="connsiteY13" fmla="*/ 148070 h 344621"/>
                  <a:gd name="connsiteX14" fmla="*/ 104576 w 326325"/>
                  <a:gd name="connsiteY14" fmla="*/ 174529 h 344621"/>
                  <a:gd name="connsiteX15" fmla="*/ 104576 w 326325"/>
                  <a:gd name="connsiteY15" fmla="*/ 337692 h 344621"/>
                  <a:gd name="connsiteX16" fmla="*/ 97646 w 326325"/>
                  <a:gd name="connsiteY16" fmla="*/ 344622 h 344621"/>
                  <a:gd name="connsiteX17" fmla="*/ 6300 w 326325"/>
                  <a:gd name="connsiteY17" fmla="*/ 344622 h 344621"/>
                  <a:gd name="connsiteX18" fmla="*/ 0 w 326325"/>
                  <a:gd name="connsiteY18" fmla="*/ 338322 h 344621"/>
                  <a:gd name="connsiteX19" fmla="*/ 0 w 326325"/>
                  <a:gd name="connsiteY19" fmla="*/ 15146 h 344621"/>
                  <a:gd name="connsiteX20" fmla="*/ 6930 w 326325"/>
                  <a:gd name="connsiteY20" fmla="*/ 8846 h 344621"/>
                  <a:gd name="connsiteX21" fmla="*/ 93866 w 326325"/>
                  <a:gd name="connsiteY21" fmla="*/ 8846 h 344621"/>
                  <a:gd name="connsiteX22" fmla="*/ 100166 w 326325"/>
                  <a:gd name="connsiteY22" fmla="*/ 15776 h 344621"/>
                  <a:gd name="connsiteX23" fmla="*/ 100166 w 326325"/>
                  <a:gd name="connsiteY23" fmla="*/ 53574 h 34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26325" h="344621">
                    <a:moveTo>
                      <a:pt x="100166" y="53574"/>
                    </a:moveTo>
                    <a:cubicBezTo>
                      <a:pt x="107095" y="46014"/>
                      <a:pt x="112765" y="37825"/>
                      <a:pt x="120325" y="30895"/>
                    </a:cubicBezTo>
                    <a:cubicBezTo>
                      <a:pt x="142374" y="10106"/>
                      <a:pt x="168203" y="-604"/>
                      <a:pt x="199071" y="26"/>
                    </a:cubicBezTo>
                    <a:cubicBezTo>
                      <a:pt x="216081" y="26"/>
                      <a:pt x="232460" y="1286"/>
                      <a:pt x="248209" y="6326"/>
                    </a:cubicBezTo>
                    <a:cubicBezTo>
                      <a:pt x="285378" y="17036"/>
                      <a:pt x="306797" y="42234"/>
                      <a:pt x="316876" y="78773"/>
                    </a:cubicBezTo>
                    <a:cubicBezTo>
                      <a:pt x="324436" y="105862"/>
                      <a:pt x="325696" y="133581"/>
                      <a:pt x="326326" y="161299"/>
                    </a:cubicBezTo>
                    <a:cubicBezTo>
                      <a:pt x="326326" y="219887"/>
                      <a:pt x="326326" y="278474"/>
                      <a:pt x="326326" y="337692"/>
                    </a:cubicBezTo>
                    <a:cubicBezTo>
                      <a:pt x="326326" y="343361"/>
                      <a:pt x="325066" y="344622"/>
                      <a:pt x="319396" y="344622"/>
                    </a:cubicBezTo>
                    <a:cubicBezTo>
                      <a:pt x="289158" y="344622"/>
                      <a:pt x="258919" y="344622"/>
                      <a:pt x="228680" y="344622"/>
                    </a:cubicBezTo>
                    <a:cubicBezTo>
                      <a:pt x="223640" y="344622"/>
                      <a:pt x="222380" y="342732"/>
                      <a:pt x="222380" y="337692"/>
                    </a:cubicBezTo>
                    <a:cubicBezTo>
                      <a:pt x="222380" y="281624"/>
                      <a:pt x="222380" y="226187"/>
                      <a:pt x="222380" y="170119"/>
                    </a:cubicBezTo>
                    <a:cubicBezTo>
                      <a:pt x="222380" y="156260"/>
                      <a:pt x="221751" y="142400"/>
                      <a:pt x="217341" y="128541"/>
                    </a:cubicBezTo>
                    <a:cubicBezTo>
                      <a:pt x="210411" y="103342"/>
                      <a:pt x="192142" y="90742"/>
                      <a:pt x="165683" y="92002"/>
                    </a:cubicBezTo>
                    <a:cubicBezTo>
                      <a:pt x="129774" y="93892"/>
                      <a:pt x="110875" y="111531"/>
                      <a:pt x="106465" y="148070"/>
                    </a:cubicBezTo>
                    <a:cubicBezTo>
                      <a:pt x="105206" y="156890"/>
                      <a:pt x="104576" y="165709"/>
                      <a:pt x="104576" y="174529"/>
                    </a:cubicBezTo>
                    <a:cubicBezTo>
                      <a:pt x="104576" y="228706"/>
                      <a:pt x="104576" y="283514"/>
                      <a:pt x="104576" y="337692"/>
                    </a:cubicBezTo>
                    <a:cubicBezTo>
                      <a:pt x="104576" y="343361"/>
                      <a:pt x="103316" y="344622"/>
                      <a:pt x="97646" y="344622"/>
                    </a:cubicBezTo>
                    <a:cubicBezTo>
                      <a:pt x="67407" y="344622"/>
                      <a:pt x="36538" y="344622"/>
                      <a:pt x="6300" y="344622"/>
                    </a:cubicBezTo>
                    <a:cubicBezTo>
                      <a:pt x="1260" y="344622"/>
                      <a:pt x="0" y="343361"/>
                      <a:pt x="0" y="338322"/>
                    </a:cubicBezTo>
                    <a:cubicBezTo>
                      <a:pt x="0" y="230596"/>
                      <a:pt x="0" y="122871"/>
                      <a:pt x="0" y="15146"/>
                    </a:cubicBezTo>
                    <a:cubicBezTo>
                      <a:pt x="0" y="10106"/>
                      <a:pt x="1890" y="8846"/>
                      <a:pt x="6930" y="8846"/>
                    </a:cubicBezTo>
                    <a:cubicBezTo>
                      <a:pt x="35909" y="8846"/>
                      <a:pt x="64887" y="8846"/>
                      <a:pt x="93866" y="8846"/>
                    </a:cubicBezTo>
                    <a:cubicBezTo>
                      <a:pt x="98906" y="8846"/>
                      <a:pt x="100796" y="10736"/>
                      <a:pt x="100166" y="15776"/>
                    </a:cubicBezTo>
                    <a:cubicBezTo>
                      <a:pt x="100166" y="27745"/>
                      <a:pt x="100166" y="40975"/>
                      <a:pt x="100166" y="53574"/>
                    </a:cubicBezTo>
                    <a:close/>
                  </a:path>
                </a:pathLst>
              </a:custGeom>
              <a:solidFill>
                <a:srgbClr val="FEFEFE"/>
              </a:solidFill>
              <a:ln w="6294" cap="flat">
                <a:noFill/>
                <a:prstDash val="solid"/>
                <a:miter/>
              </a:ln>
            </p:spPr>
            <p:txBody>
              <a:bodyPr rtlCol="0" anchor="ctr"/>
              <a:lstStyle/>
              <a:p>
                <a:pPr defTabSz="914309">
                  <a:defRPr/>
                </a:pPr>
                <a:endParaRPr lang="en-US">
                  <a:solidFill>
                    <a:srgbClr val="086D6E"/>
                  </a:solidFill>
                  <a:latin typeface="Calibri" panose="020F0502020204030204" pitchFamily="34" charset="0"/>
                  <a:cs typeface="Calibri" panose="020F0502020204030204" pitchFamily="34" charset="0"/>
                </a:endParaRPr>
              </a:p>
            </p:txBody>
          </p:sp>
          <p:sp>
            <p:nvSpPr>
              <p:cNvPr id="12" name="Freeform 30">
                <a:extLst>
                  <a:ext uri="{FF2B5EF4-FFF2-40B4-BE49-F238E27FC236}">
                    <a16:creationId xmlns:a16="http://schemas.microsoft.com/office/drawing/2014/main" id="{C7F969A5-AB16-AAD8-EB3B-53A8F4423C4C}"/>
                  </a:ext>
                </a:extLst>
              </p:cNvPr>
              <p:cNvSpPr/>
              <p:nvPr/>
            </p:nvSpPr>
            <p:spPr>
              <a:xfrm>
                <a:off x="10043109" y="4853885"/>
                <a:ext cx="59867" cy="192225"/>
              </a:xfrm>
              <a:custGeom>
                <a:avLst/>
                <a:gdLst>
                  <a:gd name="connsiteX0" fmla="*/ 104576 w 104575"/>
                  <a:gd name="connsiteY0" fmla="*/ 168203 h 335775"/>
                  <a:gd name="connsiteX1" fmla="*/ 104576 w 104575"/>
                  <a:gd name="connsiteY1" fmla="*/ 328216 h 335775"/>
                  <a:gd name="connsiteX2" fmla="*/ 97016 w 104575"/>
                  <a:gd name="connsiteY2" fmla="*/ 335776 h 335775"/>
                  <a:gd name="connsiteX3" fmla="*/ 6300 w 104575"/>
                  <a:gd name="connsiteY3" fmla="*/ 335776 h 335775"/>
                  <a:gd name="connsiteX4" fmla="*/ 0 w 104575"/>
                  <a:gd name="connsiteY4" fmla="*/ 329476 h 335775"/>
                  <a:gd name="connsiteX5" fmla="*/ 0 w 104575"/>
                  <a:gd name="connsiteY5" fmla="*/ 6300 h 335775"/>
                  <a:gd name="connsiteX6" fmla="*/ 5670 w 104575"/>
                  <a:gd name="connsiteY6" fmla="*/ 0 h 335775"/>
                  <a:gd name="connsiteX7" fmla="*/ 97646 w 104575"/>
                  <a:gd name="connsiteY7" fmla="*/ 0 h 335775"/>
                  <a:gd name="connsiteX8" fmla="*/ 104576 w 104575"/>
                  <a:gd name="connsiteY8" fmla="*/ 7560 h 335775"/>
                  <a:gd name="connsiteX9" fmla="*/ 104576 w 104575"/>
                  <a:gd name="connsiteY9" fmla="*/ 168203 h 33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75" h="335775">
                    <a:moveTo>
                      <a:pt x="104576" y="168203"/>
                    </a:moveTo>
                    <a:cubicBezTo>
                      <a:pt x="104576" y="221750"/>
                      <a:pt x="104576" y="274668"/>
                      <a:pt x="104576" y="328216"/>
                    </a:cubicBezTo>
                    <a:cubicBezTo>
                      <a:pt x="104576" y="333886"/>
                      <a:pt x="103316" y="335776"/>
                      <a:pt x="97016" y="335776"/>
                    </a:cubicBezTo>
                    <a:cubicBezTo>
                      <a:pt x="66777" y="335146"/>
                      <a:pt x="36538" y="335776"/>
                      <a:pt x="6300" y="335776"/>
                    </a:cubicBezTo>
                    <a:cubicBezTo>
                      <a:pt x="1260" y="335776"/>
                      <a:pt x="0" y="334516"/>
                      <a:pt x="0" y="329476"/>
                    </a:cubicBezTo>
                    <a:cubicBezTo>
                      <a:pt x="0" y="221750"/>
                      <a:pt x="0" y="114025"/>
                      <a:pt x="0" y="6300"/>
                    </a:cubicBezTo>
                    <a:cubicBezTo>
                      <a:pt x="0" y="1890"/>
                      <a:pt x="1260" y="0"/>
                      <a:pt x="5670" y="0"/>
                    </a:cubicBezTo>
                    <a:cubicBezTo>
                      <a:pt x="36538" y="0"/>
                      <a:pt x="66777" y="0"/>
                      <a:pt x="97646" y="0"/>
                    </a:cubicBezTo>
                    <a:cubicBezTo>
                      <a:pt x="103316" y="0"/>
                      <a:pt x="104576" y="2520"/>
                      <a:pt x="104576" y="7560"/>
                    </a:cubicBezTo>
                    <a:cubicBezTo>
                      <a:pt x="104576" y="60477"/>
                      <a:pt x="104576" y="114025"/>
                      <a:pt x="104576" y="168203"/>
                    </a:cubicBezTo>
                    <a:close/>
                  </a:path>
                </a:pathLst>
              </a:custGeom>
              <a:solidFill>
                <a:srgbClr val="FEFEFE"/>
              </a:solidFill>
              <a:ln w="6294" cap="flat">
                <a:noFill/>
                <a:prstDash val="solid"/>
                <a:miter/>
              </a:ln>
            </p:spPr>
            <p:txBody>
              <a:bodyPr rtlCol="0" anchor="ctr"/>
              <a:lstStyle/>
              <a:p>
                <a:pPr defTabSz="914309">
                  <a:defRPr/>
                </a:pPr>
                <a:endParaRPr lang="en-US">
                  <a:solidFill>
                    <a:srgbClr val="086D6E"/>
                  </a:solidFill>
                  <a:latin typeface="Calibri" panose="020F0502020204030204" pitchFamily="34" charset="0"/>
                  <a:cs typeface="Calibri" panose="020F0502020204030204" pitchFamily="34" charset="0"/>
                </a:endParaRPr>
              </a:p>
            </p:txBody>
          </p:sp>
          <p:sp>
            <p:nvSpPr>
              <p:cNvPr id="13" name="Freeform 31">
                <a:extLst>
                  <a:ext uri="{FF2B5EF4-FFF2-40B4-BE49-F238E27FC236}">
                    <a16:creationId xmlns:a16="http://schemas.microsoft.com/office/drawing/2014/main" id="{9FE27CB9-399A-B703-4869-58547DEA965E}"/>
                  </a:ext>
                </a:extLst>
              </p:cNvPr>
              <p:cNvSpPr/>
              <p:nvPr/>
            </p:nvSpPr>
            <p:spPr>
              <a:xfrm>
                <a:off x="10038421" y="4758307"/>
                <a:ext cx="69244" cy="68890"/>
              </a:xfrm>
              <a:custGeom>
                <a:avLst/>
                <a:gdLst>
                  <a:gd name="connsiteX0" fmla="*/ 120955 w 120954"/>
                  <a:gd name="connsiteY0" fmla="*/ 59858 h 120335"/>
                  <a:gd name="connsiteX1" fmla="*/ 60477 w 120954"/>
                  <a:gd name="connsiteY1" fmla="*/ 120335 h 120335"/>
                  <a:gd name="connsiteX2" fmla="*/ 0 w 120954"/>
                  <a:gd name="connsiteY2" fmla="*/ 60488 h 120335"/>
                  <a:gd name="connsiteX3" fmla="*/ 60477 w 120954"/>
                  <a:gd name="connsiteY3" fmla="*/ 11 h 120335"/>
                  <a:gd name="connsiteX4" fmla="*/ 120955 w 120954"/>
                  <a:gd name="connsiteY4" fmla="*/ 59858 h 12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54" h="120335">
                    <a:moveTo>
                      <a:pt x="120955" y="59858"/>
                    </a:moveTo>
                    <a:cubicBezTo>
                      <a:pt x="120955" y="93247"/>
                      <a:pt x="93866" y="120335"/>
                      <a:pt x="60477" y="120335"/>
                    </a:cubicBezTo>
                    <a:cubicBezTo>
                      <a:pt x="27719" y="120335"/>
                      <a:pt x="0" y="93247"/>
                      <a:pt x="0" y="60488"/>
                    </a:cubicBezTo>
                    <a:cubicBezTo>
                      <a:pt x="0" y="27099"/>
                      <a:pt x="27089" y="11"/>
                      <a:pt x="60477" y="11"/>
                    </a:cubicBezTo>
                    <a:cubicBezTo>
                      <a:pt x="93866" y="-619"/>
                      <a:pt x="120955" y="27099"/>
                      <a:pt x="120955" y="59858"/>
                    </a:cubicBezTo>
                    <a:close/>
                  </a:path>
                </a:pathLst>
              </a:custGeom>
              <a:solidFill>
                <a:srgbClr val="FEFEFE"/>
              </a:solidFill>
              <a:ln w="6294" cap="flat">
                <a:noFill/>
                <a:prstDash val="solid"/>
                <a:miter/>
              </a:ln>
            </p:spPr>
            <p:txBody>
              <a:bodyPr rtlCol="0" anchor="ctr"/>
              <a:lstStyle/>
              <a:p>
                <a:pPr defTabSz="914309">
                  <a:defRPr/>
                </a:pPr>
                <a:endParaRPr lang="en-US">
                  <a:solidFill>
                    <a:srgbClr val="086D6E"/>
                  </a:solidFill>
                  <a:latin typeface="Calibri" panose="020F0502020204030204" pitchFamily="34" charset="0"/>
                  <a:cs typeface="Calibri" panose="020F0502020204030204" pitchFamily="34" charset="0"/>
                </a:endParaRPr>
              </a:p>
            </p:txBody>
          </p:sp>
        </p:grpSp>
      </p:grpSp>
      <p:sp>
        <p:nvSpPr>
          <p:cNvPr id="23" name="TextBox 22">
            <a:extLst>
              <a:ext uri="{FF2B5EF4-FFF2-40B4-BE49-F238E27FC236}">
                <a16:creationId xmlns:a16="http://schemas.microsoft.com/office/drawing/2014/main" id="{FC48992F-F8C5-433A-0A85-642CC33268DD}"/>
              </a:ext>
            </a:extLst>
          </p:cNvPr>
          <p:cNvSpPr txBox="1"/>
          <p:nvPr/>
        </p:nvSpPr>
        <p:spPr>
          <a:xfrm>
            <a:off x="287910" y="1082578"/>
            <a:ext cx="4888059" cy="2831175"/>
          </a:xfrm>
          <a:prstGeom prst="rect">
            <a:avLst/>
          </a:prstGeom>
          <a:noFill/>
        </p:spPr>
        <p:txBody>
          <a:bodyPr wrap="square" rtlCol="0">
            <a:spAutoFit/>
          </a:bodyPr>
          <a:lstStyle/>
          <a:p>
            <a:r>
              <a:rPr lang="en-US" sz="2800" b="1" dirty="0">
                <a:solidFill>
                  <a:srgbClr val="EE4F27"/>
                </a:solidFill>
                <a:latin typeface="Calibri" panose="020F0502020204030204" pitchFamily="34" charset="0"/>
                <a:cs typeface="Calibri" panose="020F0502020204030204" pitchFamily="34" charset="0"/>
              </a:rPr>
              <a:t>Modul 7: </a:t>
            </a:r>
            <a:r>
              <a:rPr lang="en-US" sz="2800" b="1" dirty="0">
                <a:solidFill>
                  <a:srgbClr val="0C4659"/>
                </a:solidFill>
                <a:latin typeface="Calibri" panose="020F0502020204030204" pitchFamily="34" charset="0"/>
                <a:cs typeface="Calibri" panose="020F0502020204030204" pitchFamily="34" charset="0"/>
              </a:rPr>
              <a:t>Das Internet zu einem sichereren, faireren und ehrlicheren Ort machen</a:t>
            </a:r>
          </a:p>
          <a:p>
            <a:endParaRPr lang="en-IE" sz="2200" dirty="0">
              <a:solidFill>
                <a:srgbClr val="EE4F27"/>
              </a:solidFill>
              <a:latin typeface="Calibri" panose="020F0502020204030204" pitchFamily="34" charset="0"/>
              <a:cs typeface="Calibri" panose="020F0502020204030204" pitchFamily="34" charset="0"/>
            </a:endParaRPr>
          </a:p>
          <a:p>
            <a:pPr lvl="0"/>
            <a:r>
              <a:rPr lang="en-IE" sz="2000" b="1" dirty="0">
                <a:solidFill>
                  <a:srgbClr val="EE4F27"/>
                </a:solidFill>
                <a:latin typeface="Calibri" panose="020F0502020204030204" pitchFamily="34" charset="0"/>
                <a:cs typeface="Calibri" panose="020F0502020204030204" pitchFamily="34" charset="0"/>
              </a:rPr>
              <a:t>Sie haben Modul 7 abgeschlossen</a:t>
            </a:r>
          </a:p>
          <a:p>
            <a:r>
              <a:rPr lang="en-IE" sz="2000" dirty="0">
                <a:solidFill>
                  <a:srgbClr val="0C4659"/>
                </a:solidFill>
                <a:latin typeface="Calibri" panose="020F0502020204030204" pitchFamily="34" charset="0"/>
                <a:cs typeface="Calibri" panose="020F0502020204030204" pitchFamily="34" charset="0"/>
              </a:rPr>
              <a:t>Das Internet zu einem sichereren,</a:t>
            </a:r>
          </a:p>
          <a:p>
            <a:r>
              <a:rPr lang="en-IE" sz="2000" dirty="0">
                <a:solidFill>
                  <a:srgbClr val="0C4659"/>
                </a:solidFill>
                <a:latin typeface="Calibri" panose="020F0502020204030204" pitchFamily="34" charset="0"/>
                <a:cs typeface="Calibri" panose="020F0502020204030204" pitchFamily="34" charset="0"/>
              </a:rPr>
              <a:t>faireren und ehrlicheren Ort</a:t>
            </a:r>
          </a:p>
          <a:p>
            <a:endParaRPr lang="en-IE" sz="2000" dirty="0">
              <a:solidFill>
                <a:srgbClr val="0C4659"/>
              </a:solidFill>
              <a:latin typeface="Calibri" panose="020F0502020204030204" pitchFamily="34" charset="0"/>
              <a:cs typeface="Calibri" panose="020F0502020204030204" pitchFamily="34" charset="0"/>
            </a:endParaRPr>
          </a:p>
          <a:p>
            <a:pPr lvl="0"/>
            <a:endParaRPr lang="en-IE" sz="2000" dirty="0">
              <a:solidFill>
                <a:srgbClr val="0C465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03829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24DB1-BF87-01B6-2EC5-F62AF3B979BD}"/>
            </a:ext>
          </a:extLst>
        </p:cNvPr>
        <p:cNvGrpSpPr/>
        <p:nvPr/>
      </p:nvGrpSpPr>
      <p:grpSpPr>
        <a:xfrm>
          <a:off x="0" y="0"/>
          <a:ext cx="0" cy="0"/>
          <a:chOff x="0" y="0"/>
          <a:chExt cx="0" cy="0"/>
        </a:xfrm>
      </p:grpSpPr>
      <p:sp>
        <p:nvSpPr>
          <p:cNvPr id="12" name="Text Placeholder 4">
            <a:extLst>
              <a:ext uri="{FF2B5EF4-FFF2-40B4-BE49-F238E27FC236}">
                <a16:creationId xmlns:a16="http://schemas.microsoft.com/office/drawing/2014/main" id="{FCB98EFB-8B38-CD69-21BE-4CB78AB65987}"/>
              </a:ext>
            </a:extLst>
          </p:cNvPr>
          <p:cNvSpPr txBox="1">
            <a:spLocks/>
          </p:cNvSpPr>
          <p:nvPr/>
        </p:nvSpPr>
        <p:spPr>
          <a:xfrm>
            <a:off x="5222986" y="541867"/>
            <a:ext cx="6623271" cy="575732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spcBef>
                <a:spcPts val="0"/>
              </a:spcBef>
              <a:buClr>
                <a:srgbClr val="EE4F27"/>
              </a:buClr>
              <a:buFont typeface="Arial" panose="020B0604020202020204" pitchFamily="34" charset="0"/>
              <a:buChar char="•"/>
            </a:pPr>
            <a:r>
              <a:rPr lang="en-US" sz="1800" dirty="0">
                <a:solidFill>
                  <a:srgbClr val="0C4659"/>
                </a:solidFill>
              </a:rPr>
              <a:t>Der Anschlag auf eine Mädchentanzschule in Southport, Großbritannien, bei dem drei Kinder ums Leben kamen, </a:t>
            </a:r>
            <a:r>
              <a:rPr lang="en-US" sz="1800" b="1" dirty="0">
                <a:solidFill>
                  <a:srgbClr val="0C4659"/>
                </a:solidFill>
              </a:rPr>
              <a:t>löste </a:t>
            </a:r>
            <a:r>
              <a:rPr lang="en-US" sz="1800" dirty="0">
                <a:solidFill>
                  <a:srgbClr val="0C4659"/>
                </a:solidFill>
              </a:rPr>
              <a:t>weitreichende </a:t>
            </a:r>
            <a:r>
              <a:rPr lang="en-US" sz="1800" b="1" dirty="0">
                <a:solidFill>
                  <a:srgbClr val="0C4659"/>
                </a:solidFill>
              </a:rPr>
              <a:t>Unruhen </a:t>
            </a:r>
            <a:r>
              <a:rPr lang="en-US" sz="1800" dirty="0">
                <a:solidFill>
                  <a:srgbClr val="0C4659"/>
                </a:solidFill>
              </a:rPr>
              <a:t>und </a:t>
            </a:r>
            <a:r>
              <a:rPr lang="en-US" sz="1800" b="1" dirty="0">
                <a:solidFill>
                  <a:srgbClr val="0C4659"/>
                </a:solidFill>
              </a:rPr>
              <a:t>Ausschreitungen aus</a:t>
            </a:r>
            <a:r>
              <a:rPr lang="en-US" sz="1800" dirty="0">
                <a:solidFill>
                  <a:srgbClr val="0C4659"/>
                </a:solidFill>
              </a:rPr>
              <a:t>. </a:t>
            </a:r>
          </a:p>
          <a:p>
            <a:pPr marL="342900" indent="-342900">
              <a:lnSpc>
                <a:spcPts val="2240"/>
              </a:lnSpc>
              <a:spcBef>
                <a:spcPts val="0"/>
              </a:spcBef>
              <a:buClr>
                <a:srgbClr val="EE4F27"/>
              </a:buClr>
              <a:buFont typeface="Arial" panose="020B0604020202020204" pitchFamily="34" charset="0"/>
              <a:buChar char="•"/>
            </a:pPr>
            <a:r>
              <a:rPr lang="en-US" sz="1800" dirty="0">
                <a:solidFill>
                  <a:srgbClr val="0C4659"/>
                </a:solidFill>
              </a:rPr>
              <a:t>Die Gewalt wurde durch </a:t>
            </a:r>
            <a:r>
              <a:rPr lang="en-US" sz="1800" b="1" dirty="0">
                <a:solidFill>
                  <a:srgbClr val="0C4659"/>
                </a:solidFill>
              </a:rPr>
              <a:t>Falschinformationen angeheizt</a:t>
            </a:r>
            <a:r>
              <a:rPr lang="en-US" sz="1800" dirty="0">
                <a:solidFill>
                  <a:srgbClr val="0C4659"/>
                </a:solidFill>
              </a:rPr>
              <a:t>, in denen </a:t>
            </a:r>
            <a:r>
              <a:rPr lang="en-US" sz="1800" b="1" dirty="0">
                <a:solidFill>
                  <a:srgbClr val="0C4659"/>
                </a:solidFill>
              </a:rPr>
              <a:t>fälschlicherweise behauptet </a:t>
            </a:r>
            <a:r>
              <a:rPr lang="en-US" sz="1800" dirty="0">
                <a:solidFill>
                  <a:srgbClr val="0C4659"/>
                </a:solidFill>
              </a:rPr>
              <a:t>wurde, der Angreifer sei ein illegaler Einwanderer – eine Behauptung, die sich später als falsch herausstellte.</a:t>
            </a:r>
          </a:p>
          <a:p>
            <a:pPr marL="342900" indent="-342900">
              <a:lnSpc>
                <a:spcPts val="2240"/>
              </a:lnSpc>
              <a:spcBef>
                <a:spcPts val="0"/>
              </a:spcBef>
              <a:buClr>
                <a:srgbClr val="EE4F27"/>
              </a:buClr>
              <a:buFont typeface="Arial" panose="020B0604020202020204" pitchFamily="34" charset="0"/>
              <a:buChar char="•"/>
            </a:pPr>
            <a:r>
              <a:rPr lang="en-US" sz="1800" dirty="0">
                <a:solidFill>
                  <a:srgbClr val="0C4659"/>
                </a:solidFill>
              </a:rPr>
              <a:t> Diese Falschmeldung löste landesweit Proteste und Gewalt aus.</a:t>
            </a:r>
          </a:p>
          <a:p>
            <a:pPr marL="342900" lvl="0" indent="-342900" algn="l" rtl="0">
              <a:lnSpc>
                <a:spcPts val="2240"/>
              </a:lnSpc>
              <a:spcBef>
                <a:spcPts val="0"/>
              </a:spcBef>
              <a:spcAft>
                <a:spcPts val="0"/>
              </a:spcAft>
              <a:buClr>
                <a:srgbClr val="EE4F27"/>
              </a:buClr>
              <a:buSzPts val="2400"/>
              <a:buFont typeface="Arial" panose="020B0604020202020204" pitchFamily="34" charset="0"/>
              <a:buChar char="•"/>
            </a:pPr>
            <a:r>
              <a:rPr lang="en-US" sz="1800" dirty="0">
                <a:solidFill>
                  <a:srgbClr val="0C4659"/>
                </a:solidFill>
              </a:rPr>
              <a:t>Die Regierung warnte davor, dass ausländische Akteure die Situation ausnutzen würden, um durch die weitere Verbreitung von Falsch- und Desinformationen </a:t>
            </a:r>
            <a:r>
              <a:rPr lang="en-US" sz="1800" b="1" dirty="0">
                <a:solidFill>
                  <a:srgbClr val="0C4659"/>
                </a:solidFill>
              </a:rPr>
              <a:t>die gesellschaftlichen Spaltungen zu vertiefen</a:t>
            </a:r>
            <a:r>
              <a:rPr lang="en-US" sz="1800" dirty="0">
                <a:solidFill>
                  <a:srgbClr val="0C4659"/>
                </a:solidFill>
              </a:rPr>
              <a:t>.</a:t>
            </a:r>
          </a:p>
          <a:p>
            <a:pPr marL="342900" lvl="0" indent="-342900" algn="l" rtl="0">
              <a:lnSpc>
                <a:spcPts val="2240"/>
              </a:lnSpc>
              <a:spcBef>
                <a:spcPts val="0"/>
              </a:spcBef>
              <a:spcAft>
                <a:spcPts val="0"/>
              </a:spcAft>
              <a:buClr>
                <a:srgbClr val="EE4F27"/>
              </a:buClr>
              <a:buSzPts val="2400"/>
              <a:buFont typeface="Arial" panose="020B0604020202020204" pitchFamily="34" charset="0"/>
              <a:buChar char="•"/>
            </a:pPr>
            <a:endParaRPr lang="en-US" sz="1800" dirty="0">
              <a:solidFill>
                <a:srgbClr val="0C4659"/>
              </a:solidFill>
            </a:endParaRPr>
          </a:p>
          <a:p>
            <a:pPr marL="342900" lvl="0" indent="-342900" algn="l" rtl="0">
              <a:lnSpc>
                <a:spcPts val="2240"/>
              </a:lnSpc>
              <a:spcBef>
                <a:spcPts val="0"/>
              </a:spcBef>
              <a:spcAft>
                <a:spcPts val="0"/>
              </a:spcAft>
              <a:buClr>
                <a:srgbClr val="EE4F27"/>
              </a:buClr>
              <a:buSzPts val="2400"/>
              <a:buFont typeface="Arial" panose="020B0604020202020204" pitchFamily="34" charset="0"/>
              <a:buChar char="•"/>
            </a:pPr>
            <a:endParaRPr lang="en-US" sz="1800" dirty="0">
              <a:solidFill>
                <a:srgbClr val="0C4659"/>
              </a:solidFill>
            </a:endParaRPr>
          </a:p>
          <a:p>
            <a:pPr marL="342900" lvl="0" indent="-342900" algn="l" rtl="0">
              <a:lnSpc>
                <a:spcPts val="2240"/>
              </a:lnSpc>
              <a:spcBef>
                <a:spcPts val="0"/>
              </a:spcBef>
              <a:spcAft>
                <a:spcPts val="0"/>
              </a:spcAft>
              <a:buClr>
                <a:srgbClr val="EE4F27"/>
              </a:buClr>
              <a:buSzPts val="2400"/>
              <a:buFont typeface="Arial" panose="020B0604020202020204" pitchFamily="34" charset="0"/>
              <a:buChar char="•"/>
            </a:pPr>
            <a:endParaRPr lang="en-US" sz="1800" dirty="0">
              <a:solidFill>
                <a:srgbClr val="0C4659"/>
              </a:solidFill>
            </a:endParaRPr>
          </a:p>
          <a:p>
            <a:pPr marL="342900" lvl="0" indent="-342900" algn="l" rtl="0">
              <a:lnSpc>
                <a:spcPts val="2240"/>
              </a:lnSpc>
              <a:spcBef>
                <a:spcPts val="0"/>
              </a:spcBef>
              <a:spcAft>
                <a:spcPts val="0"/>
              </a:spcAft>
              <a:buClr>
                <a:srgbClr val="EE4F27"/>
              </a:buClr>
              <a:buSzPts val="2400"/>
              <a:buFont typeface="Arial" panose="020B0604020202020204" pitchFamily="34" charset="0"/>
              <a:buChar char="•"/>
            </a:pPr>
            <a:endParaRPr lang="en-US" sz="1800" dirty="0">
              <a:solidFill>
                <a:srgbClr val="0C4659"/>
              </a:solidFill>
            </a:endParaRPr>
          </a:p>
          <a:p>
            <a:pPr marL="342900" lvl="0" indent="-342900" algn="l" rtl="0">
              <a:lnSpc>
                <a:spcPts val="2240"/>
              </a:lnSpc>
              <a:spcBef>
                <a:spcPts val="0"/>
              </a:spcBef>
              <a:spcAft>
                <a:spcPts val="0"/>
              </a:spcAft>
              <a:buClr>
                <a:srgbClr val="EE4F27"/>
              </a:buClr>
              <a:buSzPts val="2400"/>
              <a:buFont typeface="Arial" panose="020B0604020202020204" pitchFamily="34" charset="0"/>
              <a:buChar char="•"/>
            </a:pPr>
            <a:endParaRPr lang="en-US" sz="1800" dirty="0">
              <a:solidFill>
                <a:srgbClr val="0C4659"/>
              </a:solidFill>
            </a:endParaRPr>
          </a:p>
          <a:p>
            <a:pPr marL="269875" indent="0">
              <a:lnSpc>
                <a:spcPts val="2240"/>
              </a:lnSpc>
              <a:buClr>
                <a:srgbClr val="EE4F27"/>
              </a:buClr>
              <a:buSzPts val="2400"/>
            </a:pPr>
            <a:r>
              <a:rPr lang="en-US" sz="1800" dirty="0">
                <a:solidFill>
                  <a:srgbClr val="0C4659"/>
                </a:solidFill>
              </a:rPr>
              <a:t>Die BBC untersuchte eine Website, der vorgeworfen wurde, falsche Berichte verbreitet zu haben, die Unruhen und Ausschreitungen angeheizt hätten. Die Betreiber der Website </a:t>
            </a:r>
            <a:r>
              <a:rPr lang="en-US" sz="1800" dirty="0" err="1">
                <a:solidFill>
                  <a:srgbClr val="0C4659"/>
                </a:solidFill>
              </a:rPr>
              <a:t>entschuldigten sich, </a:t>
            </a:r>
            <a:r>
              <a:rPr lang="en-US" sz="1800" dirty="0">
                <a:solidFill>
                  <a:srgbClr val="0C4659"/>
                </a:solidFill>
              </a:rPr>
              <a:t>bestritten jedoch die absichtliche Verbreitung von Falschinformationen</a:t>
            </a:r>
          </a:p>
        </p:txBody>
      </p:sp>
      <p:sp>
        <p:nvSpPr>
          <p:cNvPr id="5" name="Text Placeholder 3">
            <a:extLst>
              <a:ext uri="{FF2B5EF4-FFF2-40B4-BE49-F238E27FC236}">
                <a16:creationId xmlns:a16="http://schemas.microsoft.com/office/drawing/2014/main" id="{2A9819C2-E864-136A-2224-42A47A6A7D3A}"/>
              </a:ext>
            </a:extLst>
          </p:cNvPr>
          <p:cNvSpPr txBox="1">
            <a:spLocks/>
          </p:cNvSpPr>
          <p:nvPr/>
        </p:nvSpPr>
        <p:spPr>
          <a:xfrm>
            <a:off x="653780" y="472365"/>
            <a:ext cx="4477778"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520"/>
              </a:lnSpc>
              <a:spcBef>
                <a:spcPts val="0"/>
              </a:spcBef>
            </a:pPr>
            <a:r>
              <a:rPr lang="en-US" sz="2800" dirty="0"/>
              <a:t>Der Fall der Falschinformationen: Die Rolle von Channel3Now bei den Unruhen in Großbritannien (2024)</a:t>
            </a:r>
          </a:p>
          <a:p>
            <a:pPr>
              <a:lnSpc>
                <a:spcPts val="3520"/>
              </a:lnSpc>
              <a:spcBef>
                <a:spcPts val="0"/>
              </a:spcBef>
            </a:pPr>
            <a:endParaRPr lang="en-US" sz="2800" dirty="0"/>
          </a:p>
        </p:txBody>
      </p:sp>
      <p:cxnSp>
        <p:nvCxnSpPr>
          <p:cNvPr id="6" name="Straight Connector 5">
            <a:extLst>
              <a:ext uri="{FF2B5EF4-FFF2-40B4-BE49-F238E27FC236}">
                <a16:creationId xmlns:a16="http://schemas.microsoft.com/office/drawing/2014/main" id="{E4C733AD-5593-8B77-87D7-8B902BDF3613}"/>
              </a:ext>
            </a:extLst>
          </p:cNvPr>
          <p:cNvCxnSpPr>
            <a:cxnSpLocks/>
          </p:cNvCxnSpPr>
          <p:nvPr/>
        </p:nvCxnSpPr>
        <p:spPr>
          <a:xfrm>
            <a:off x="0" y="2791016"/>
            <a:ext cx="4672091"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ED62B30B-2271-7545-5AC5-99184A4A2A0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3735298" y="2268315"/>
            <a:ext cx="6010481" cy="4041530"/>
          </a:xfrm>
          <a:prstGeom prst="rect">
            <a:avLst/>
          </a:prstGeom>
        </p:spPr>
      </p:pic>
      <p:grpSp>
        <p:nvGrpSpPr>
          <p:cNvPr id="13" name="Group 12">
            <a:extLst>
              <a:ext uri="{FF2B5EF4-FFF2-40B4-BE49-F238E27FC236}">
                <a16:creationId xmlns:a16="http://schemas.microsoft.com/office/drawing/2014/main" id="{2FD28804-A9A5-33AA-3A2B-206414C99BD4}"/>
              </a:ext>
            </a:extLst>
          </p:cNvPr>
          <p:cNvGrpSpPr/>
          <p:nvPr/>
        </p:nvGrpSpPr>
        <p:grpSpPr>
          <a:xfrm>
            <a:off x="221832" y="3103073"/>
            <a:ext cx="5292155" cy="4041530"/>
            <a:chOff x="0" y="2752400"/>
            <a:chExt cx="5691407" cy="4346432"/>
          </a:xfrm>
        </p:grpSpPr>
        <p:pic>
          <p:nvPicPr>
            <p:cNvPr id="2" name="Picture 1">
              <a:extLst>
                <a:ext uri="{FF2B5EF4-FFF2-40B4-BE49-F238E27FC236}">
                  <a16:creationId xmlns:a16="http://schemas.microsoft.com/office/drawing/2014/main" id="{8CB0C0F9-E4FC-ADA3-1A92-89084997CD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2752400"/>
              <a:ext cx="5691407" cy="4346432"/>
            </a:xfrm>
            <a:prstGeom prst="rect">
              <a:avLst/>
            </a:prstGeom>
            <a:noFill/>
          </p:spPr>
        </p:pic>
        <p:sp>
          <p:nvSpPr>
            <p:cNvPr id="7" name="Rectangle 6">
              <a:extLst>
                <a:ext uri="{FF2B5EF4-FFF2-40B4-BE49-F238E27FC236}">
                  <a16:creationId xmlns:a16="http://schemas.microsoft.com/office/drawing/2014/main" id="{9C712C82-47CB-F422-963A-D7BA0C66060A}"/>
                </a:ext>
              </a:extLst>
            </p:cNvPr>
            <p:cNvSpPr/>
            <p:nvPr/>
          </p:nvSpPr>
          <p:spPr>
            <a:xfrm>
              <a:off x="841895" y="3226659"/>
              <a:ext cx="4012442" cy="2634018"/>
            </a:xfrm>
            <a:prstGeom prst="rect">
              <a:avLst/>
            </a:prstGeom>
            <a:blipFill>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grpSp>
      <p:grpSp>
        <p:nvGrpSpPr>
          <p:cNvPr id="14" name="Group 13">
            <a:extLst>
              <a:ext uri="{FF2B5EF4-FFF2-40B4-BE49-F238E27FC236}">
                <a16:creationId xmlns:a16="http://schemas.microsoft.com/office/drawing/2014/main" id="{68161965-8CAA-3EDB-DAD2-2A955207E81B}"/>
              </a:ext>
            </a:extLst>
          </p:cNvPr>
          <p:cNvGrpSpPr/>
          <p:nvPr/>
        </p:nvGrpSpPr>
        <p:grpSpPr>
          <a:xfrm>
            <a:off x="3545699" y="2810055"/>
            <a:ext cx="1677287" cy="1584974"/>
            <a:chOff x="3288496" y="3347112"/>
            <a:chExt cx="1677287" cy="1584974"/>
          </a:xfrm>
        </p:grpSpPr>
        <p:sp>
          <p:nvSpPr>
            <p:cNvPr id="8" name="Oval 7">
              <a:extLst>
                <a:ext uri="{FF2B5EF4-FFF2-40B4-BE49-F238E27FC236}">
                  <a16:creationId xmlns:a16="http://schemas.microsoft.com/office/drawing/2014/main" id="{13EA5EB2-5BB6-1C5E-1BEA-644843404898}"/>
                </a:ext>
              </a:extLst>
            </p:cNvPr>
            <p:cNvSpPr/>
            <p:nvPr/>
          </p:nvSpPr>
          <p:spPr>
            <a:xfrm>
              <a:off x="3334652" y="3347112"/>
              <a:ext cx="1584974" cy="1584974"/>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Calibri" panose="020F0502020204030204" pitchFamily="34" charset="0"/>
                <a:cs typeface="Calibri" panose="020F0502020204030204" pitchFamily="34" charset="0"/>
              </a:endParaRPr>
            </a:p>
          </p:txBody>
        </p:sp>
        <p:sp>
          <p:nvSpPr>
            <p:cNvPr id="10" name="Rectangle: Rounded Corners 13">
              <a:extLst>
                <a:ext uri="{FF2B5EF4-FFF2-40B4-BE49-F238E27FC236}">
                  <a16:creationId xmlns:a16="http://schemas.microsoft.com/office/drawing/2014/main" id="{F97CABF6-C173-3122-0550-82AF0280ED6B}"/>
                </a:ext>
              </a:extLst>
            </p:cNvPr>
            <p:cNvSpPr/>
            <p:nvPr/>
          </p:nvSpPr>
          <p:spPr>
            <a:xfrm>
              <a:off x="3288496" y="3747184"/>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Zum Anzeigen hier klicken</a:t>
              </a:r>
              <a:endParaRPr lang="en-IE" sz="2000" b="1" dirty="0">
                <a:solidFill>
                  <a:schemeClr val="bg1"/>
                </a:solidFill>
                <a:latin typeface="Calibri" panose="020F0502020204030204" pitchFamily="34" charset="0"/>
                <a:cs typeface="Calibri" panose="020F0502020204030204" pitchFamily="34" charset="0"/>
              </a:endParaRPr>
            </a:p>
          </p:txBody>
        </p:sp>
      </p:grpSp>
      <p:sp>
        <p:nvSpPr>
          <p:cNvPr id="3" name="Rounded Rectangle 2">
            <a:extLst>
              <a:ext uri="{FF2B5EF4-FFF2-40B4-BE49-F238E27FC236}">
                <a16:creationId xmlns:a16="http://schemas.microsoft.com/office/drawing/2014/main" id="{D2B9632A-4EAA-93FF-CFF3-B6D57DE7FECF}"/>
              </a:ext>
            </a:extLst>
          </p:cNvPr>
          <p:cNvSpPr/>
          <p:nvPr/>
        </p:nvSpPr>
        <p:spPr>
          <a:xfrm>
            <a:off x="5664178" y="4395029"/>
            <a:ext cx="5720400" cy="681938"/>
          </a:xfrm>
          <a:prstGeom prst="roundRect">
            <a:avLst>
              <a:gd name="adj" fmla="val 7087"/>
            </a:avLst>
          </a:prstGeom>
          <a:noFill/>
          <a:ln>
            <a:solidFill>
              <a:srgbClr val="0C4659"/>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TextBox 3">
            <a:extLst>
              <a:ext uri="{FF2B5EF4-FFF2-40B4-BE49-F238E27FC236}">
                <a16:creationId xmlns:a16="http://schemas.microsoft.com/office/drawing/2014/main" id="{051BCA6E-16CB-EC6A-D75A-CEAC06AE6D46}"/>
              </a:ext>
            </a:extLst>
          </p:cNvPr>
          <p:cNvSpPr txBox="1"/>
          <p:nvPr/>
        </p:nvSpPr>
        <p:spPr>
          <a:xfrm>
            <a:off x="5792531" y="4602466"/>
            <a:ext cx="5907026" cy="8233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875"/>
              </a:lnSpc>
            </a:pPr>
            <a:r>
              <a:rPr lang="en-US" sz="1400" b="1" u="sng" dirty="0">
                <a:solidFill>
                  <a:srgbClr val="3FB5A1"/>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Wie haben ausländische Akteure die jüngsten Unruhen in Großbritannien ausgenutzt?</a:t>
            </a:r>
            <a:endParaRPr lang="en-US" sz="1400" b="1" u="sng" dirty="0">
              <a:solidFill>
                <a:srgbClr val="3FB5A1"/>
              </a:solidFill>
              <a:latin typeface="Calibri" panose="020F0502020204030204" pitchFamily="34" charset="0"/>
              <a:cs typeface="Calibri" panose="020F0502020204030204" pitchFamily="34" charset="0"/>
            </a:endParaRPr>
          </a:p>
          <a:p>
            <a:pPr>
              <a:lnSpc>
                <a:spcPts val="1875"/>
              </a:lnSpc>
            </a:pPr>
            <a:endParaRPr lang="en-US" sz="1400" b="1" u="sng" dirty="0">
              <a:solidFill>
                <a:srgbClr val="3FB5A1"/>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endParaRPr>
          </a:p>
        </p:txBody>
      </p:sp>
      <p:grpSp>
        <p:nvGrpSpPr>
          <p:cNvPr id="11" name="Group 10">
            <a:extLst>
              <a:ext uri="{FF2B5EF4-FFF2-40B4-BE49-F238E27FC236}">
                <a16:creationId xmlns:a16="http://schemas.microsoft.com/office/drawing/2014/main" id="{71632845-B7AE-B515-0B26-03317BE30F4E}"/>
              </a:ext>
            </a:extLst>
          </p:cNvPr>
          <p:cNvGrpSpPr/>
          <p:nvPr/>
        </p:nvGrpSpPr>
        <p:grpSpPr>
          <a:xfrm>
            <a:off x="5863985" y="4121599"/>
            <a:ext cx="1120205" cy="458912"/>
            <a:chOff x="6473371" y="5332933"/>
            <a:chExt cx="1120205" cy="458912"/>
          </a:xfrm>
        </p:grpSpPr>
        <p:sp>
          <p:nvSpPr>
            <p:cNvPr id="15" name="Rounded Rectangle 14">
              <a:extLst>
                <a:ext uri="{FF2B5EF4-FFF2-40B4-BE49-F238E27FC236}">
                  <a16:creationId xmlns:a16="http://schemas.microsoft.com/office/drawing/2014/main" id="{DBEC1645-46D7-A9D9-FCC0-D68D0E42B9C2}"/>
                </a:ext>
              </a:extLst>
            </p:cNvPr>
            <p:cNvSpPr/>
            <p:nvPr/>
          </p:nvSpPr>
          <p:spPr>
            <a:xfrm>
              <a:off x="6473372" y="5362334"/>
              <a:ext cx="1120204" cy="400110"/>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 name="TextBox 15">
              <a:extLst>
                <a:ext uri="{FF2B5EF4-FFF2-40B4-BE49-F238E27FC236}">
                  <a16:creationId xmlns:a16="http://schemas.microsoft.com/office/drawing/2014/main" id="{CCC2DDB5-D8A1-AB1C-855C-2A6961E8404B}"/>
                </a:ext>
              </a:extLst>
            </p:cNvPr>
            <p:cNvSpPr txBox="1"/>
            <p:nvPr/>
          </p:nvSpPr>
          <p:spPr>
            <a:xfrm>
              <a:off x="6473371" y="5362590"/>
              <a:ext cx="960548" cy="338554"/>
            </a:xfrm>
            <a:prstGeom prst="rect">
              <a:avLst/>
            </a:prstGeom>
            <a:noFill/>
          </p:spPr>
          <p:txBody>
            <a:bodyPr wrap="square">
              <a:spAutoFit/>
            </a:bodyPr>
            <a:lstStyle/>
            <a:p>
              <a:r>
                <a:rPr lang="en-US" sz="1600" b="1" dirty="0">
                  <a:solidFill>
                    <a:schemeClr val="bg1"/>
                  </a:solidFill>
                  <a:latin typeface="Calibri" panose="020F0502020204030204" pitchFamily="34" charset="0"/>
                  <a:cs typeface="Calibri" panose="020F0502020204030204" pitchFamily="34" charset="0"/>
                </a:rPr>
                <a:t>Klicken </a:t>
              </a:r>
              <a:endParaRPr lang="en-US" sz="1600" dirty="0">
                <a:solidFill>
                  <a:schemeClr val="bg1"/>
                </a:solidFill>
              </a:endParaRPr>
            </a:p>
          </p:txBody>
        </p:sp>
        <p:pic>
          <p:nvPicPr>
            <p:cNvPr id="17" name="Graphic 16" descr="Cursor outline">
              <a:extLst>
                <a:ext uri="{FF2B5EF4-FFF2-40B4-BE49-F238E27FC236}">
                  <a16:creationId xmlns:a16="http://schemas.microsoft.com/office/drawing/2014/main" id="{0967E7E5-6E74-CB5E-0C7E-FCC65FF5E37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134664" y="5332933"/>
              <a:ext cx="458912" cy="458912"/>
            </a:xfrm>
            <a:prstGeom prst="rect">
              <a:avLst/>
            </a:prstGeom>
          </p:spPr>
        </p:pic>
      </p:grpSp>
    </p:spTree>
    <p:extLst>
      <p:ext uri="{BB962C8B-B14F-4D97-AF65-F5344CB8AC3E}">
        <p14:creationId xmlns:p14="http://schemas.microsoft.com/office/powerpoint/2010/main" val="1302205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A41EC-1EBE-1425-718B-89F6497142D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C47E5F3-94F0-928B-8FEE-9415222B9553}"/>
              </a:ext>
            </a:extLst>
          </p:cNvPr>
          <p:cNvSpPr>
            <a:spLocks noGrp="1"/>
          </p:cNvSpPr>
          <p:nvPr>
            <p:ph type="body" sz="quarter" idx="18"/>
          </p:nvPr>
        </p:nvSpPr>
        <p:spPr>
          <a:xfrm>
            <a:off x="675020" y="3152005"/>
            <a:ext cx="3054298" cy="1049221"/>
          </a:xfrm>
        </p:spPr>
        <p:txBody>
          <a:bodyPr/>
          <a:lstStyle/>
          <a:p>
            <a:pPr>
              <a:lnSpc>
                <a:spcPts val="2580"/>
              </a:lnSpc>
            </a:pPr>
            <a:r>
              <a:rPr lang="en-US" sz="2000" b="1" dirty="0"/>
              <a:t>Ethischer Journalismus im digitalen Zeitalter: </a:t>
            </a:r>
            <a:r>
              <a:rPr lang="en-US" sz="2000" dirty="0"/>
              <a:t>Die Rolle europäischer Medienstandards</a:t>
            </a:r>
          </a:p>
          <a:p>
            <a:pPr>
              <a:lnSpc>
                <a:spcPts val="2580"/>
              </a:lnSpc>
            </a:pPr>
            <a:endParaRPr lang="en-US" sz="2000" dirty="0"/>
          </a:p>
        </p:txBody>
      </p:sp>
      <p:sp>
        <p:nvSpPr>
          <p:cNvPr id="8" name="Text Placeholder 7">
            <a:extLst>
              <a:ext uri="{FF2B5EF4-FFF2-40B4-BE49-F238E27FC236}">
                <a16:creationId xmlns:a16="http://schemas.microsoft.com/office/drawing/2014/main" id="{B0D1FBC6-D344-D2A7-CB9F-B573C4C08E90}"/>
              </a:ext>
            </a:extLst>
          </p:cNvPr>
          <p:cNvSpPr>
            <a:spLocks noGrp="1"/>
          </p:cNvSpPr>
          <p:nvPr>
            <p:ph type="body" sz="quarter" idx="20"/>
          </p:nvPr>
        </p:nvSpPr>
        <p:spPr>
          <a:xfrm>
            <a:off x="4312091" y="206827"/>
            <a:ext cx="5886009" cy="1395621"/>
          </a:xfrm>
        </p:spPr>
        <p:txBody>
          <a:bodyPr/>
          <a:lstStyle/>
          <a:p>
            <a:pPr marL="0" indent="0" defTabSz="777514">
              <a:lnSpc>
                <a:spcPts val="3580"/>
              </a:lnSpc>
              <a:spcBef>
                <a:spcPts val="0"/>
              </a:spcBef>
              <a:defRPr/>
            </a:pPr>
            <a:r>
              <a:rPr lang="en-IE" sz="3200" b="1" kern="1200" dirty="0">
                <a:solidFill>
                  <a:srgbClr val="0C4659"/>
                </a:solidFill>
                <a:latin typeface="Calibri" panose="020F0502020204030204" pitchFamily="34" charset="0"/>
                <a:cs typeface="Calibri" panose="020F0502020204030204" pitchFamily="34" charset="0"/>
              </a:rPr>
              <a:t>Ethische Richtlinien und Selbstregulierung im digitalen Journalismus</a:t>
            </a:r>
          </a:p>
          <a:p>
            <a:pPr marL="0" indent="0" defTabSz="777514">
              <a:lnSpc>
                <a:spcPts val="3580"/>
              </a:lnSpc>
              <a:spcBef>
                <a:spcPts val="0"/>
              </a:spcBef>
              <a:defRPr/>
            </a:pPr>
            <a:endParaRPr lang="en-IE" sz="3200" dirty="0">
              <a:latin typeface="Calibri" panose="020F050202020403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256CCD96-50E6-902D-6BBF-00C775FCCBDB}"/>
              </a:ext>
            </a:extLst>
          </p:cNvPr>
          <p:cNvCxnSpPr>
            <a:cxnSpLocks/>
          </p:cNvCxnSpPr>
          <p:nvPr/>
        </p:nvCxnSpPr>
        <p:spPr>
          <a:xfrm>
            <a:off x="4082903" y="1687809"/>
            <a:ext cx="53785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3" name="Text Placeholder 7">
            <a:extLst>
              <a:ext uri="{FF2B5EF4-FFF2-40B4-BE49-F238E27FC236}">
                <a16:creationId xmlns:a16="http://schemas.microsoft.com/office/drawing/2014/main" id="{CC4E6D9F-0822-4416-CAE3-019C3FC362AA}"/>
              </a:ext>
            </a:extLst>
          </p:cNvPr>
          <p:cNvSpPr txBox="1">
            <a:spLocks/>
          </p:cNvSpPr>
          <p:nvPr/>
        </p:nvSpPr>
        <p:spPr>
          <a:xfrm>
            <a:off x="4312091" y="1798850"/>
            <a:ext cx="7041709" cy="44482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77514">
              <a:lnSpc>
                <a:spcPts val="2480"/>
              </a:lnSpc>
              <a:spcBef>
                <a:spcPts val="0"/>
              </a:spcBef>
              <a:defRPr/>
            </a:pPr>
            <a:r>
              <a:rPr lang="en-IE" sz="2000" b="1" i="1" dirty="0">
                <a:latin typeface="Calibri" panose="020F0502020204030204" pitchFamily="34" charset="0"/>
                <a:cs typeface="Calibri" panose="020F0502020204030204" pitchFamily="34" charset="0"/>
              </a:rPr>
              <a:t>Die journalistische Ethik variiert aufgrund nationaler Unterschiede in den Medien, rechtlichen Rahmenbedingungen und gesellschaftlichen Werten (Fidalgo et al., 2022).</a:t>
            </a:r>
          </a:p>
          <a:p>
            <a:pPr marL="0" indent="0" defTabSz="777514">
              <a:lnSpc>
                <a:spcPts val="2480"/>
              </a:lnSpc>
              <a:spcBef>
                <a:spcPts val="0"/>
              </a:spcBef>
              <a:defRPr/>
            </a:pPr>
            <a:endParaRPr lang="tr-TR" sz="2000" i="1" dirty="0">
              <a:latin typeface="Calibri" panose="020F0502020204030204" pitchFamily="34" charset="0"/>
              <a:cs typeface="Calibri" panose="020F0502020204030204" pitchFamily="34" charset="0"/>
            </a:endParaRPr>
          </a:p>
          <a:p>
            <a:pPr marL="0" indent="0" defTabSz="777514">
              <a:lnSpc>
                <a:spcPts val="2480"/>
              </a:lnSpc>
              <a:spcBef>
                <a:spcPts val="0"/>
              </a:spcBef>
              <a:defRPr/>
            </a:pPr>
            <a:endParaRPr lang="en-US" sz="2000" dirty="0">
              <a:latin typeface="Calibri" panose="020F0502020204030204" pitchFamily="34" charset="0"/>
              <a:cs typeface="Calibri" panose="020F0502020204030204" pitchFamily="34" charset="0"/>
            </a:endParaRPr>
          </a:p>
          <a:p>
            <a:pPr marL="0" indent="0" defTabSz="777514">
              <a:lnSpc>
                <a:spcPts val="2480"/>
              </a:lnSpc>
              <a:spcBef>
                <a:spcPts val="0"/>
              </a:spcBef>
              <a:tabLst>
                <a:tab pos="304800" algn="l"/>
              </a:tabLst>
              <a:defRPr/>
            </a:pPr>
            <a:r>
              <a:rPr lang="en-US" b="1" dirty="0">
                <a:solidFill>
                  <a:srgbClr val="EE4F27"/>
                </a:solidFill>
                <a:latin typeface="Calibri" panose="020F0502020204030204" pitchFamily="34" charset="0"/>
                <a:cs typeface="Calibri" panose="020F0502020204030204" pitchFamily="34" charset="0"/>
              </a:rPr>
              <a:t>Europäische Medienräte: </a:t>
            </a:r>
          </a:p>
          <a:p>
            <a:pPr marL="0" indent="0" defTabSz="777514">
              <a:lnSpc>
                <a:spcPct val="100000"/>
              </a:lnSpc>
              <a:spcBef>
                <a:spcPts val="0"/>
              </a:spcBef>
              <a:tabLst>
                <a:tab pos="304800" algn="l"/>
              </a:tabLst>
              <a:defRPr/>
            </a:pPr>
            <a:endParaRPr lang="en-US" sz="700" b="1" dirty="0">
              <a:solidFill>
                <a:srgbClr val="EE4F27"/>
              </a:solidFill>
              <a:latin typeface="Calibri" panose="020F0502020204030204" pitchFamily="34" charset="0"/>
              <a:cs typeface="Calibri" panose="020F0502020204030204" pitchFamily="34" charset="0"/>
            </a:endParaRPr>
          </a:p>
          <a:p>
            <a:pPr marL="342900" lvl="0" indent="-342900" defTabSz="777514">
              <a:lnSpc>
                <a:spcPts val="2280"/>
              </a:lnSpc>
              <a:spcBef>
                <a:spcPts val="0"/>
              </a:spcBef>
              <a:buClr>
                <a:srgbClr val="3FB5A1"/>
              </a:buClr>
              <a:buFont typeface="Arial" panose="020B0604020202020204" pitchFamily="34" charset="0"/>
              <a:buChar char="•"/>
              <a:defRPr/>
            </a:pPr>
            <a:r>
              <a:rPr lang="en-US" sz="2000" b="1" dirty="0">
                <a:latin typeface="Calibri" panose="020F0502020204030204" pitchFamily="34" charset="0"/>
                <a:cs typeface="Calibri" panose="020F0502020204030204" pitchFamily="34" charset="0"/>
              </a:rPr>
              <a:t>Unterscheiden sich in ihrer Zuständigkeit</a:t>
            </a:r>
            <a:r>
              <a:rPr lang="en-US" sz="2000" dirty="0">
                <a:latin typeface="Calibri" panose="020F0502020204030204" pitchFamily="34" charset="0"/>
                <a:cs typeface="Calibri" panose="020F0502020204030204" pitchFamily="34" charset="0"/>
              </a:rPr>
              <a:t>; einige decken alle Medien ab, andere konzentrieren sich nur auf Print und Online.</a:t>
            </a:r>
          </a:p>
          <a:p>
            <a:pPr marL="342900" lvl="0" indent="-342900" defTabSz="777514">
              <a:lnSpc>
                <a:spcPts val="2280"/>
              </a:lnSpc>
              <a:spcBef>
                <a:spcPts val="0"/>
              </a:spcBef>
              <a:buClr>
                <a:srgbClr val="3FB5A1"/>
              </a:buClr>
              <a:buFont typeface="Arial" panose="020B0604020202020204" pitchFamily="34" charset="0"/>
              <a:buChar char="•"/>
              <a:defRPr/>
            </a:pPr>
            <a:r>
              <a:rPr lang="en-US" sz="2000" b="1" dirty="0">
                <a:latin typeface="Calibri" panose="020F0502020204030204" pitchFamily="34" charset="0"/>
                <a:cs typeface="Calibri" panose="020F0502020204030204" pitchFamily="34" charset="0"/>
              </a:rPr>
              <a:t>Einige folgen allgemeinen journalistischen Richtlinien; </a:t>
            </a:r>
            <a:r>
              <a:rPr lang="en-US" sz="2000" dirty="0">
                <a:latin typeface="Calibri" panose="020F0502020204030204" pitchFamily="34" charset="0"/>
                <a:cs typeface="Calibri" panose="020F0502020204030204" pitchFamily="34" charset="0"/>
              </a:rPr>
              <a:t>andere befassen sich speziell mit dem digitalen Journalismus.</a:t>
            </a:r>
          </a:p>
          <a:p>
            <a:pPr marL="342900" lvl="0" indent="-342900" defTabSz="777514">
              <a:lnSpc>
                <a:spcPts val="2280"/>
              </a:lnSpc>
              <a:spcBef>
                <a:spcPts val="0"/>
              </a:spcBef>
              <a:buClr>
                <a:srgbClr val="3FB5A1"/>
              </a:buClr>
              <a:buFont typeface="Arial" panose="020B0604020202020204" pitchFamily="34" charset="0"/>
              <a:buChar char="•"/>
              <a:defRPr/>
            </a:pPr>
            <a:r>
              <a:rPr lang="en-US" sz="2000" b="1" dirty="0">
                <a:latin typeface="Calibri" panose="020F0502020204030204" pitchFamily="34" charset="0"/>
                <a:cs typeface="Calibri" panose="020F0502020204030204" pitchFamily="34" charset="0"/>
              </a:rPr>
              <a:t>Die Entwicklung von Richtlinien ist unterschiedlich; </a:t>
            </a:r>
            <a:r>
              <a:rPr lang="en-US" sz="2000" dirty="0">
                <a:latin typeface="Calibri" panose="020F0502020204030204" pitchFamily="34" charset="0"/>
                <a:cs typeface="Calibri" panose="020F0502020204030204" pitchFamily="34" charset="0"/>
              </a:rPr>
              <a:t>einige Länder aktualisieren ihre Regeln schneller als andere.</a:t>
            </a:r>
          </a:p>
          <a:p>
            <a:pPr marL="342900" lvl="0" indent="-342900" defTabSz="777514">
              <a:lnSpc>
                <a:spcPts val="2280"/>
              </a:lnSpc>
              <a:spcBef>
                <a:spcPts val="0"/>
              </a:spcBef>
              <a:buClr>
                <a:srgbClr val="3FB5A1"/>
              </a:buClr>
              <a:buFont typeface="Arial" panose="020B0604020202020204" pitchFamily="34" charset="0"/>
              <a:buChar char="•"/>
              <a:defRPr/>
            </a:pPr>
            <a:endParaRPr lang="en-US" sz="20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70C0"/>
              </a:buClr>
              <a:buSzPts val="2400"/>
              <a:buFontTx/>
              <a:buNone/>
              <a:tabLst/>
              <a:defRPr/>
            </a:pPr>
            <a:endParaRPr kumimoji="0" lang="en-US" sz="1400" b="1" i="0" u="sng" strike="noStrike" kern="1200" cap="none" spc="0" normalizeH="0" baseline="0" noProof="0" dirty="0">
              <a:ln>
                <a:noFill/>
              </a:ln>
              <a:solidFill>
                <a:srgbClr val="3FB5A1"/>
              </a:solidFill>
              <a:effectLst/>
              <a:uLnTx/>
              <a:uFillTx/>
              <a:latin typeface="Calibri" panose="020F0502020204030204" pitchFamily="34" charset="0"/>
              <a:ea typeface="Play"/>
              <a:cs typeface="Calibri" panose="020F0502020204030204" pitchFamily="34" charset="0"/>
              <a:sym typeface="Play"/>
              <a:hlinkClick r:id="rId2">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
                <a:srgbClr val="0070C0"/>
              </a:buClr>
              <a:buSzPts val="2400"/>
              <a:buFontTx/>
              <a:buNone/>
              <a:tabLst/>
              <a:defRPr/>
            </a:pPr>
            <a:r>
              <a:rPr kumimoji="0" lang="en-US" sz="1400" b="1" i="0" u="sng" strike="noStrike" kern="1200" cap="none" spc="0" normalizeH="0" baseline="0" noProof="0" dirty="0">
                <a:ln>
                  <a:noFill/>
                </a:ln>
                <a:solidFill>
                  <a:srgbClr val="3FB5A1"/>
                </a:solidFill>
                <a:effectLst/>
                <a:uLnTx/>
                <a:uFillTx/>
                <a:latin typeface="Calibri" panose="020F0502020204030204" pitchFamily="34" charset="0"/>
                <a:ea typeface="Play"/>
                <a:cs typeface="Calibri" panose="020F0502020204030204" pitchFamily="34" charset="0"/>
                <a:sym typeface="Play"/>
                <a:hlinkClick r:id="rId2">
                  <a:extLst>
                    <a:ext uri="{A12FA001-AC4F-418D-AE19-62706E023703}">
                      <ahyp:hlinkClr xmlns:ahyp="http://schemas.microsoft.com/office/drawing/2018/hyperlinkcolor" val="tx"/>
                    </a:ext>
                  </a:extLst>
                </a:hlinkClick>
              </a:rPr>
              <a:t>55 Ethikkodizes aus 45 Ländern </a:t>
            </a:r>
            <a:endParaRPr kumimoji="0" lang="en-US" sz="1400" b="0" i="0" u="none" strike="noStrike" kern="1200" cap="none" spc="0" normalizeH="0" baseline="0" noProof="0" dirty="0">
              <a:ln>
                <a:noFill/>
              </a:ln>
              <a:solidFill>
                <a:srgbClr val="3FB5A1"/>
              </a:solidFill>
              <a:effectLst/>
              <a:uLnTx/>
              <a:uFillTx/>
              <a:latin typeface="Calibri" panose="020F0502020204030204" pitchFamily="34" charset="0"/>
              <a:ea typeface="Play"/>
              <a:cs typeface="Calibri" panose="020F0502020204030204" pitchFamily="34" charset="0"/>
              <a:sym typeface="Play"/>
            </a:endParaRPr>
          </a:p>
          <a:p>
            <a:pPr marL="342900" lvl="0" indent="-342900" defTabSz="777514">
              <a:lnSpc>
                <a:spcPts val="2280"/>
              </a:lnSpc>
              <a:spcBef>
                <a:spcPts val="0"/>
              </a:spcBef>
              <a:buClr>
                <a:srgbClr val="3FB5A1"/>
              </a:buClr>
              <a:buFont typeface="Arial" panose="020B0604020202020204" pitchFamily="34" charset="0"/>
              <a:buChar char="•"/>
              <a:defRPr/>
            </a:pPr>
            <a:endParaRPr lang="en-US" sz="2000" dirty="0">
              <a:latin typeface="Calibri" panose="020F0502020204030204" pitchFamily="34" charset="0"/>
              <a:cs typeface="Calibri" panose="020F0502020204030204" pitchFamily="34" charset="0"/>
            </a:endParaRPr>
          </a:p>
          <a:p>
            <a:pPr marL="0" indent="0" defTabSz="777514">
              <a:lnSpc>
                <a:spcPts val="2480"/>
              </a:lnSpc>
              <a:spcBef>
                <a:spcPts val="0"/>
              </a:spcBef>
              <a:defRPr/>
            </a:pPr>
            <a:endParaRPr lang="en-IE" sz="2000" dirty="0">
              <a:latin typeface="Calibri" panose="020F0502020204030204" pitchFamily="34" charset="0"/>
              <a:cs typeface="Calibri" panose="020F0502020204030204" pitchFamily="34" charset="0"/>
            </a:endParaRPr>
          </a:p>
        </p:txBody>
      </p:sp>
      <p:sp>
        <p:nvSpPr>
          <p:cNvPr id="12" name="Text Placeholder 6">
            <a:extLst>
              <a:ext uri="{FF2B5EF4-FFF2-40B4-BE49-F238E27FC236}">
                <a16:creationId xmlns:a16="http://schemas.microsoft.com/office/drawing/2014/main" id="{E7B17C1B-6482-1A76-58C5-CEA1A4056CCD}"/>
              </a:ext>
            </a:extLst>
          </p:cNvPr>
          <p:cNvSpPr>
            <a:spLocks noGrp="1"/>
          </p:cNvSpPr>
          <p:nvPr>
            <p:ph type="body" sz="quarter" idx="19"/>
          </p:nvPr>
        </p:nvSpPr>
        <p:spPr>
          <a:xfrm>
            <a:off x="606375" y="2647340"/>
            <a:ext cx="3122943" cy="385564"/>
          </a:xfrm>
        </p:spPr>
        <p:txBody>
          <a:bodyPr/>
          <a:lstStyle/>
          <a:p>
            <a:r>
              <a:rPr lang="en-US" sz="2400" dirty="0"/>
              <a:t>Schwerpunktbereich 1 </a:t>
            </a:r>
          </a:p>
        </p:txBody>
      </p:sp>
      <p:pic>
        <p:nvPicPr>
          <p:cNvPr id="4" name="Google Shape;440;p18" title="regulations 2.jpg">
            <a:extLst>
              <a:ext uri="{FF2B5EF4-FFF2-40B4-BE49-F238E27FC236}">
                <a16:creationId xmlns:a16="http://schemas.microsoft.com/office/drawing/2014/main" id="{866ECFA4-F618-CBC3-2E6A-99A56B47CB2D}"/>
              </a:ext>
            </a:extLst>
          </p:cNvPr>
          <p:cNvPicPr preferRelativeResize="0">
            <a:picLocks/>
          </p:cNvPicPr>
          <p:nvPr/>
        </p:nvPicPr>
        <p:blipFill rotWithShape="1">
          <a:blip r:embed="rId3" cstate="screen">
            <a:alphaModFix/>
            <a:extLst>
              <a:ext uri="{28A0092B-C50C-407E-A947-70E740481C1C}">
                <a14:useLocalDpi xmlns:a14="http://schemas.microsoft.com/office/drawing/2010/main"/>
              </a:ext>
            </a:extLst>
          </a:blip>
          <a:srcRect/>
          <a:stretch/>
        </p:blipFill>
        <p:spPr>
          <a:xfrm>
            <a:off x="387650" y="-221025"/>
            <a:ext cx="3427101" cy="1945800"/>
          </a:xfrm>
          <a:prstGeom prst="rect">
            <a:avLst/>
          </a:prstGeom>
          <a:solidFill>
            <a:srgbClr val="F2F2F2"/>
          </a:solidFill>
          <a:ln>
            <a:noFill/>
          </a:ln>
        </p:spPr>
      </p:pic>
      <p:grpSp>
        <p:nvGrpSpPr>
          <p:cNvPr id="7" name="Group 6">
            <a:extLst>
              <a:ext uri="{FF2B5EF4-FFF2-40B4-BE49-F238E27FC236}">
                <a16:creationId xmlns:a16="http://schemas.microsoft.com/office/drawing/2014/main" id="{42E699D2-BA0C-1E85-82AE-93BD86A23136}"/>
              </a:ext>
            </a:extLst>
          </p:cNvPr>
          <p:cNvGrpSpPr/>
          <p:nvPr/>
        </p:nvGrpSpPr>
        <p:grpSpPr>
          <a:xfrm>
            <a:off x="4386096" y="5788211"/>
            <a:ext cx="1120205" cy="535837"/>
            <a:chOff x="6473371" y="5332933"/>
            <a:chExt cx="1120205" cy="535837"/>
          </a:xfrm>
        </p:grpSpPr>
        <p:sp>
          <p:nvSpPr>
            <p:cNvPr id="9" name="Rounded Rectangle 12">
              <a:extLst>
                <a:ext uri="{FF2B5EF4-FFF2-40B4-BE49-F238E27FC236}">
                  <a16:creationId xmlns:a16="http://schemas.microsoft.com/office/drawing/2014/main" id="{8848AB1A-12EB-8FB8-47AE-47A637D60490}"/>
                </a:ext>
              </a:extLst>
            </p:cNvPr>
            <p:cNvSpPr/>
            <p:nvPr/>
          </p:nvSpPr>
          <p:spPr>
            <a:xfrm>
              <a:off x="6473372" y="5468660"/>
              <a:ext cx="1120204" cy="400110"/>
            </a:xfrm>
            <a:prstGeom prst="roundRect">
              <a:avLst/>
            </a:prstGeom>
            <a:solidFill>
              <a:srgbClr val="EE4F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 name="TextBox 9">
              <a:extLst>
                <a:ext uri="{FF2B5EF4-FFF2-40B4-BE49-F238E27FC236}">
                  <a16:creationId xmlns:a16="http://schemas.microsoft.com/office/drawing/2014/main" id="{FAB38D8C-34B4-3293-A5B8-2D58E5A37B08}"/>
                </a:ext>
              </a:extLst>
            </p:cNvPr>
            <p:cNvSpPr txBox="1"/>
            <p:nvPr/>
          </p:nvSpPr>
          <p:spPr>
            <a:xfrm>
              <a:off x="6473371" y="5490179"/>
              <a:ext cx="960548" cy="369332"/>
            </a:xfrm>
            <a:prstGeom prst="rect">
              <a:avLst/>
            </a:prstGeom>
            <a:noFill/>
          </p:spPr>
          <p:txBody>
            <a:bodyPr wrap="square">
              <a:spAutoFit/>
            </a:bodyPr>
            <a:lstStyle/>
            <a:p>
              <a:r>
                <a:rPr lang="en-US" b="1" dirty="0">
                  <a:solidFill>
                    <a:schemeClr val="bg1"/>
                  </a:solidFill>
                  <a:latin typeface="Calibri" panose="020F0502020204030204" pitchFamily="34" charset="0"/>
                  <a:cs typeface="Calibri" panose="020F0502020204030204" pitchFamily="34" charset="0"/>
                </a:rPr>
                <a:t>​Klicken </a:t>
              </a:r>
              <a:endParaRPr lang="en-US" dirty="0">
                <a:solidFill>
                  <a:schemeClr val="bg1"/>
                </a:solidFill>
              </a:endParaRPr>
            </a:p>
          </p:txBody>
        </p:sp>
        <p:pic>
          <p:nvPicPr>
            <p:cNvPr id="11" name="Graphic 10" descr="Cursor outline">
              <a:extLst>
                <a:ext uri="{FF2B5EF4-FFF2-40B4-BE49-F238E27FC236}">
                  <a16:creationId xmlns:a16="http://schemas.microsoft.com/office/drawing/2014/main" id="{FC7B263E-8457-DE6B-A2E4-1CD1477BFBB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34664" y="5332933"/>
              <a:ext cx="458912" cy="458912"/>
            </a:xfrm>
            <a:prstGeom prst="rect">
              <a:avLst/>
            </a:prstGeom>
          </p:spPr>
        </p:pic>
      </p:grpSp>
    </p:spTree>
    <p:extLst>
      <p:ext uri="{BB962C8B-B14F-4D97-AF65-F5344CB8AC3E}">
        <p14:creationId xmlns:p14="http://schemas.microsoft.com/office/powerpoint/2010/main" val="1208650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A8788-9762-4243-1999-E6801A42A10F}"/>
            </a:ext>
          </a:extLst>
        </p:cNvPr>
        <p:cNvGrpSpPr/>
        <p:nvPr/>
      </p:nvGrpSpPr>
      <p:grpSpPr>
        <a:xfrm>
          <a:off x="0" y="0"/>
          <a:ext cx="0" cy="0"/>
          <a:chOff x="0" y="0"/>
          <a:chExt cx="0" cy="0"/>
        </a:xfrm>
      </p:grpSpPr>
      <p:sp>
        <p:nvSpPr>
          <p:cNvPr id="12" name="Text Placeholder 4">
            <a:extLst>
              <a:ext uri="{FF2B5EF4-FFF2-40B4-BE49-F238E27FC236}">
                <a16:creationId xmlns:a16="http://schemas.microsoft.com/office/drawing/2014/main" id="{32ED58D4-8A84-DC03-1628-8159CA4C1A9D}"/>
              </a:ext>
            </a:extLst>
          </p:cNvPr>
          <p:cNvSpPr txBox="1">
            <a:spLocks/>
          </p:cNvSpPr>
          <p:nvPr/>
        </p:nvSpPr>
        <p:spPr>
          <a:xfrm>
            <a:off x="5711585" y="848027"/>
            <a:ext cx="5475747" cy="575732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40"/>
              </a:lnSpc>
              <a:spcBef>
                <a:spcPts val="0"/>
              </a:spcBef>
            </a:pPr>
            <a:r>
              <a:rPr lang="en-US" sz="2000" dirty="0">
                <a:solidFill>
                  <a:srgbClr val="0C4659"/>
                </a:solidFill>
                <a:latin typeface="Calibri" panose="020F0502020204030204" pitchFamily="34" charset="0"/>
                <a:cs typeface="Calibri" panose="020F0502020204030204" pitchFamily="34" charset="0"/>
              </a:rPr>
              <a:t>Das Gesetz zielt darauf ab, </a:t>
            </a:r>
            <a:r>
              <a:rPr lang="en-US" sz="2000" b="1" dirty="0">
                <a:solidFill>
                  <a:srgbClr val="0C4659"/>
                </a:solidFill>
                <a:latin typeface="Calibri" panose="020F0502020204030204" pitchFamily="34" charset="0"/>
                <a:cs typeface="Calibri" panose="020F0502020204030204" pitchFamily="34" charset="0"/>
              </a:rPr>
              <a:t>die fragmentierten nationalen Medienvorschriften </a:t>
            </a:r>
            <a:r>
              <a:rPr lang="en-US" sz="2000" dirty="0">
                <a:solidFill>
                  <a:srgbClr val="0C4659"/>
                </a:solidFill>
                <a:latin typeface="Calibri" panose="020F0502020204030204" pitchFamily="34" charset="0"/>
                <a:cs typeface="Calibri" panose="020F0502020204030204" pitchFamily="34" charset="0"/>
              </a:rPr>
              <a:t>zu vereinheitlichen und den </a:t>
            </a:r>
            <a:r>
              <a:rPr lang="en-US" sz="2000" b="1" dirty="0">
                <a:solidFill>
                  <a:srgbClr val="0C4659"/>
                </a:solidFill>
                <a:latin typeface="Calibri" panose="020F0502020204030204" pitchFamily="34" charset="0"/>
                <a:cs typeface="Calibri" panose="020F0502020204030204" pitchFamily="34" charset="0"/>
              </a:rPr>
              <a:t>EU-Medienmarkt</a:t>
            </a:r>
            <a:r>
              <a:rPr lang="en-US" sz="2000" dirty="0">
                <a:solidFill>
                  <a:srgbClr val="0C4659"/>
                </a:solidFill>
                <a:latin typeface="Calibri" panose="020F0502020204030204" pitchFamily="34" charset="0"/>
                <a:cs typeface="Calibri" panose="020F0502020204030204" pitchFamily="34" charset="0"/>
              </a:rPr>
              <a:t> zu stärken. Es ergänzt das </a:t>
            </a:r>
            <a:r>
              <a:rPr lang="en-US" sz="2000" dirty="0">
                <a:solidFill>
                  <a:srgbClr val="0C4659"/>
                </a:solidFill>
                <a:latin typeface="Calibri" panose="020F0502020204030204" pitchFamily="34" charset="0"/>
                <a:cs typeface="Calibri" panose="020F0502020204030204" pitchFamily="34" charset="0"/>
                <a:sym typeface="Play"/>
              </a:rPr>
              <a:t>Gesetz über digitale Dienste </a:t>
            </a:r>
            <a:r>
              <a:rPr lang="en-US" sz="2000" u="sng" dirty="0">
                <a:solidFill>
                  <a:srgbClr val="0C4659"/>
                </a:solidFill>
                <a:latin typeface="Calibri" panose="020F0502020204030204" pitchFamily="34" charset="0"/>
                <a:ea typeface="Play"/>
                <a:cs typeface="Calibri" panose="020F0502020204030204" pitchFamily="34" charset="0"/>
                <a:sym typeface="Play"/>
                <a:hlinkClick r:id="rId3">
                  <a:extLst>
                    <a:ext uri="{A12FA001-AC4F-418D-AE19-62706E023703}">
                      <ahyp:hlinkClr xmlns:ahyp="http://schemas.microsoft.com/office/drawing/2018/hyperlinkcolor" val="tx"/>
                    </a:ext>
                  </a:extLst>
                </a:hlinkClick>
              </a:rPr>
              <a:t>(DSA)</a:t>
            </a:r>
            <a:r>
              <a:rPr lang="en-US" sz="2000" dirty="0">
                <a:solidFill>
                  <a:srgbClr val="0C4659"/>
                </a:solidFill>
                <a:latin typeface="Calibri" panose="020F0502020204030204" pitchFamily="34" charset="0"/>
                <a:cs typeface="Calibri" panose="020F0502020204030204" pitchFamily="34" charset="0"/>
              </a:rPr>
              <a:t>, indem es Probleme wie </a:t>
            </a:r>
            <a:r>
              <a:rPr lang="en-US" sz="2000" b="1" dirty="0">
                <a:solidFill>
                  <a:srgbClr val="0C4659"/>
                </a:solidFill>
                <a:latin typeface="Calibri" panose="020F0502020204030204" pitchFamily="34" charset="0"/>
                <a:cs typeface="Calibri" panose="020F0502020204030204" pitchFamily="34" charset="0"/>
              </a:rPr>
              <a:t>Desinformation </a:t>
            </a:r>
            <a:r>
              <a:rPr lang="en-US" sz="2000" dirty="0">
                <a:solidFill>
                  <a:srgbClr val="0C4659"/>
                </a:solidFill>
                <a:latin typeface="Calibri" panose="020F0502020204030204" pitchFamily="34" charset="0"/>
                <a:cs typeface="Calibri" panose="020F0502020204030204" pitchFamily="34" charset="0"/>
              </a:rPr>
              <a:t>und </a:t>
            </a:r>
            <a:r>
              <a:rPr lang="en-US" sz="2000" b="1" dirty="0">
                <a:solidFill>
                  <a:srgbClr val="0C4659"/>
                </a:solidFill>
                <a:latin typeface="Calibri" panose="020F0502020204030204" pitchFamily="34" charset="0"/>
                <a:cs typeface="Calibri" panose="020F0502020204030204" pitchFamily="34" charset="0"/>
              </a:rPr>
              <a:t>Missbrauch durch staatlich kontrollierte Medien </a:t>
            </a:r>
            <a:r>
              <a:rPr lang="en-US" sz="2000" dirty="0">
                <a:solidFill>
                  <a:srgbClr val="0C4659"/>
                </a:solidFill>
                <a:latin typeface="Calibri" panose="020F0502020204030204" pitchFamily="34" charset="0"/>
                <a:cs typeface="Calibri" panose="020F0502020204030204" pitchFamily="34" charset="0"/>
              </a:rPr>
              <a:t>angeht und gleichzeitig einen verbindlichen </a:t>
            </a:r>
            <a:r>
              <a:rPr lang="en-US" sz="2000" b="1" dirty="0">
                <a:solidFill>
                  <a:srgbClr val="0C4659"/>
                </a:solidFill>
                <a:latin typeface="Calibri" panose="020F0502020204030204" pitchFamily="34" charset="0"/>
                <a:cs typeface="Calibri" panose="020F0502020204030204" pitchFamily="34" charset="0"/>
              </a:rPr>
              <a:t>Rahmen für nationale Regulierungsbehörden </a:t>
            </a:r>
            <a:r>
              <a:rPr lang="en-US" sz="2000" dirty="0">
                <a:solidFill>
                  <a:srgbClr val="0C4659"/>
                </a:solidFill>
                <a:latin typeface="Calibri" panose="020F0502020204030204" pitchFamily="34" charset="0"/>
                <a:cs typeface="Calibri" panose="020F0502020204030204" pitchFamily="34" charset="0"/>
              </a:rPr>
              <a:t>schafft</a:t>
            </a:r>
            <a:r>
              <a:rPr lang="en-US" sz="2000" b="1" dirty="0">
                <a:solidFill>
                  <a:srgbClr val="0C4659"/>
                </a:solidFill>
                <a:latin typeface="Calibri" panose="020F0502020204030204" pitchFamily="34" charset="0"/>
                <a:cs typeface="Calibri" panose="020F0502020204030204" pitchFamily="34" charset="0"/>
              </a:rPr>
              <a:t>.</a:t>
            </a:r>
            <a:endParaRPr lang="en-US" sz="2000" dirty="0">
              <a:solidFill>
                <a:srgbClr val="0C4659"/>
              </a:solidFill>
              <a:latin typeface="Calibri" panose="020F0502020204030204" pitchFamily="34" charset="0"/>
              <a:cs typeface="Calibri" panose="020F0502020204030204" pitchFamily="34" charset="0"/>
            </a:endParaRPr>
          </a:p>
          <a:p>
            <a:pPr marL="0" lvl="0" indent="0" algn="l" rtl="0">
              <a:lnSpc>
                <a:spcPts val="2340"/>
              </a:lnSpc>
              <a:spcBef>
                <a:spcPts val="0"/>
              </a:spcBef>
              <a:spcAft>
                <a:spcPts val="0"/>
              </a:spcAft>
              <a:buClr>
                <a:srgbClr val="0C4659"/>
              </a:buClr>
              <a:buSzPts val="2400"/>
            </a:pPr>
            <a:endParaRPr lang="en-US" sz="2000" dirty="0">
              <a:solidFill>
                <a:srgbClr val="0C4659"/>
              </a:solidFill>
              <a:latin typeface="Calibri" panose="020F0502020204030204" pitchFamily="34" charset="0"/>
              <a:cs typeface="Calibri" panose="020F0502020204030204" pitchFamily="34" charset="0"/>
            </a:endParaRPr>
          </a:p>
          <a:p>
            <a:pPr marL="0" lvl="0" indent="0" algn="l" rtl="0">
              <a:lnSpc>
                <a:spcPts val="2340"/>
              </a:lnSpc>
              <a:spcBef>
                <a:spcPts val="0"/>
              </a:spcBef>
              <a:spcAft>
                <a:spcPts val="0"/>
              </a:spcAft>
              <a:buClr>
                <a:srgbClr val="0C4659"/>
              </a:buClr>
              <a:buSzPts val="2400"/>
            </a:pPr>
            <a:r>
              <a:rPr lang="en-US" sz="2000" dirty="0">
                <a:solidFill>
                  <a:srgbClr val="0C4659"/>
                </a:solidFill>
                <a:latin typeface="Calibri" panose="020F0502020204030204" pitchFamily="34" charset="0"/>
                <a:cs typeface="Calibri" panose="020F0502020204030204" pitchFamily="34" charset="0"/>
              </a:rPr>
              <a:t>Zu</a:t>
            </a:r>
            <a:r>
              <a:rPr lang="en-US" sz="2000" b="1" dirty="0">
                <a:solidFill>
                  <a:srgbClr val="0C4659"/>
                </a:solidFill>
                <a:latin typeface="Calibri" panose="020F0502020204030204" pitchFamily="34" charset="0"/>
                <a:cs typeface="Calibri" panose="020F0502020204030204" pitchFamily="34" charset="0"/>
              </a:rPr>
              <a:t> den Hauptzielen </a:t>
            </a:r>
            <a:r>
              <a:rPr lang="en-US" sz="2000" dirty="0">
                <a:solidFill>
                  <a:srgbClr val="0C4659"/>
                </a:solidFill>
                <a:latin typeface="Calibri" panose="020F0502020204030204" pitchFamily="34" charset="0"/>
                <a:cs typeface="Calibri" panose="020F0502020204030204" pitchFamily="34" charset="0"/>
              </a:rPr>
              <a:t>des Gesetzes gehören die Wahrung </a:t>
            </a:r>
            <a:r>
              <a:rPr lang="en-US" sz="2000" b="1" dirty="0">
                <a:solidFill>
                  <a:srgbClr val="0C4659"/>
                </a:solidFill>
                <a:latin typeface="Calibri" panose="020F0502020204030204" pitchFamily="34" charset="0"/>
                <a:cs typeface="Calibri" panose="020F0502020204030204" pitchFamily="34" charset="0"/>
              </a:rPr>
              <a:t>der redaktionellen Unabhängigkeit</a:t>
            </a:r>
            <a:r>
              <a:rPr lang="en-US" sz="2000" dirty="0">
                <a:solidFill>
                  <a:srgbClr val="0C4659"/>
                </a:solidFill>
                <a:latin typeface="Calibri" panose="020F0502020204030204" pitchFamily="34" charset="0"/>
                <a:cs typeface="Calibri" panose="020F0502020204030204" pitchFamily="34" charset="0"/>
              </a:rPr>
              <a:t>, </a:t>
            </a:r>
            <a:r>
              <a:rPr lang="en-US" sz="2000" b="1" dirty="0">
                <a:solidFill>
                  <a:srgbClr val="0C4659"/>
                </a:solidFill>
                <a:latin typeface="Calibri" panose="020F0502020204030204" pitchFamily="34" charset="0"/>
                <a:cs typeface="Calibri" panose="020F0502020204030204" pitchFamily="34" charset="0"/>
              </a:rPr>
              <a:t>der Schutz journalistischer Quellen</a:t>
            </a:r>
            <a:r>
              <a:rPr lang="en-US" sz="2000" dirty="0">
                <a:solidFill>
                  <a:srgbClr val="0C4659"/>
                </a:solidFill>
                <a:latin typeface="Calibri" panose="020F0502020204030204" pitchFamily="34" charset="0"/>
                <a:cs typeface="Calibri" panose="020F0502020204030204" pitchFamily="34" charset="0"/>
              </a:rPr>
              <a:t>, die Gewährleistung der Unabhängigkeit </a:t>
            </a:r>
            <a:r>
              <a:rPr lang="en-US" sz="2000" b="1" dirty="0">
                <a:solidFill>
                  <a:srgbClr val="0C4659"/>
                </a:solidFill>
                <a:latin typeface="Calibri" panose="020F0502020204030204" pitchFamily="34" charset="0"/>
                <a:cs typeface="Calibri" panose="020F0502020204030204" pitchFamily="34" charset="0"/>
              </a:rPr>
              <a:t>öffentlich-rechtlicher Medien</a:t>
            </a:r>
            <a:r>
              <a:rPr lang="en-US" sz="2000" dirty="0">
                <a:solidFill>
                  <a:srgbClr val="0C4659"/>
                </a:solidFill>
                <a:latin typeface="Calibri" panose="020F0502020204030204" pitchFamily="34" charset="0"/>
                <a:cs typeface="Calibri" panose="020F0502020204030204" pitchFamily="34" charset="0"/>
              </a:rPr>
              <a:t>, die Einführung </a:t>
            </a:r>
            <a:r>
              <a:rPr lang="en-US" sz="2000" b="1" dirty="0">
                <a:solidFill>
                  <a:srgbClr val="0C4659"/>
                </a:solidFill>
                <a:latin typeface="Calibri" panose="020F0502020204030204" pitchFamily="34" charset="0"/>
                <a:cs typeface="Calibri" panose="020F0502020204030204" pitchFamily="34" charset="0"/>
              </a:rPr>
              <a:t>personalisierbarer Medienangebote </a:t>
            </a:r>
            <a:r>
              <a:rPr lang="en-US" sz="2000" dirty="0">
                <a:solidFill>
                  <a:srgbClr val="0C4659"/>
                </a:solidFill>
                <a:latin typeface="Calibri" panose="020F0502020204030204" pitchFamily="34" charset="0"/>
                <a:cs typeface="Calibri" panose="020F0502020204030204" pitchFamily="34" charset="0"/>
              </a:rPr>
              <a:t>und die Festlegung </a:t>
            </a:r>
            <a:r>
              <a:rPr lang="en-US" sz="2000" b="1" dirty="0" err="1">
                <a:solidFill>
                  <a:srgbClr val="0C4659"/>
                </a:solidFill>
                <a:latin typeface="Calibri" panose="020F0502020204030204" pitchFamily="34" charset="0"/>
                <a:cs typeface="Calibri" panose="020F0502020204030204" pitchFamily="34" charset="0"/>
              </a:rPr>
              <a:t>harmonisierter </a:t>
            </a:r>
            <a:r>
              <a:rPr lang="en-US" sz="2000" b="1" dirty="0">
                <a:solidFill>
                  <a:srgbClr val="0C4659"/>
                </a:solidFill>
                <a:latin typeface="Calibri" panose="020F0502020204030204" pitchFamily="34" charset="0"/>
                <a:cs typeface="Calibri" panose="020F0502020204030204" pitchFamily="34" charset="0"/>
              </a:rPr>
              <a:t>Vorschriften für Online-Dienste.</a:t>
            </a:r>
          </a:p>
        </p:txBody>
      </p:sp>
      <p:sp>
        <p:nvSpPr>
          <p:cNvPr id="5" name="Text Placeholder 3">
            <a:extLst>
              <a:ext uri="{FF2B5EF4-FFF2-40B4-BE49-F238E27FC236}">
                <a16:creationId xmlns:a16="http://schemas.microsoft.com/office/drawing/2014/main" id="{1ECEF643-3554-275A-C18F-AB3F18163EC5}"/>
              </a:ext>
            </a:extLst>
          </p:cNvPr>
          <p:cNvSpPr txBox="1">
            <a:spLocks/>
          </p:cNvSpPr>
          <p:nvPr/>
        </p:nvSpPr>
        <p:spPr>
          <a:xfrm>
            <a:off x="653780" y="472365"/>
            <a:ext cx="4477778"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520"/>
              </a:lnSpc>
              <a:spcBef>
                <a:spcPts val="0"/>
              </a:spcBef>
            </a:pPr>
            <a:r>
              <a:rPr lang="en-US" dirty="0"/>
              <a:t>Das Europäische Gesetz zur Medienfreiheit (2024)</a:t>
            </a:r>
          </a:p>
          <a:p>
            <a:pPr>
              <a:lnSpc>
                <a:spcPts val="3520"/>
              </a:lnSpc>
              <a:spcBef>
                <a:spcPts val="0"/>
              </a:spcBef>
            </a:pPr>
            <a:endParaRPr lang="en-US" dirty="0"/>
          </a:p>
        </p:txBody>
      </p:sp>
      <p:cxnSp>
        <p:nvCxnSpPr>
          <p:cNvPr id="6" name="Straight Connector 5">
            <a:extLst>
              <a:ext uri="{FF2B5EF4-FFF2-40B4-BE49-F238E27FC236}">
                <a16:creationId xmlns:a16="http://schemas.microsoft.com/office/drawing/2014/main" id="{65D261A7-5D31-BA54-30C7-95FCF7D85B19}"/>
              </a:ext>
            </a:extLst>
          </p:cNvPr>
          <p:cNvCxnSpPr>
            <a:cxnSpLocks/>
          </p:cNvCxnSpPr>
          <p:nvPr/>
        </p:nvCxnSpPr>
        <p:spPr>
          <a:xfrm>
            <a:off x="-60863" y="2034135"/>
            <a:ext cx="4672091" cy="0"/>
          </a:xfrm>
          <a:prstGeom prst="line">
            <a:avLst/>
          </a:prstGeom>
          <a:ln w="19050">
            <a:solidFill>
              <a:srgbClr val="2B9B9F"/>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446418CA-832F-A336-4E49-353193A6F03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3735298" y="2268315"/>
            <a:ext cx="6010481" cy="4041530"/>
          </a:xfrm>
          <a:prstGeom prst="rect">
            <a:avLst/>
          </a:prstGeom>
        </p:spPr>
      </p:pic>
      <p:grpSp>
        <p:nvGrpSpPr>
          <p:cNvPr id="13" name="Group 12">
            <a:extLst>
              <a:ext uri="{FF2B5EF4-FFF2-40B4-BE49-F238E27FC236}">
                <a16:creationId xmlns:a16="http://schemas.microsoft.com/office/drawing/2014/main" id="{BE77DECF-8FB3-7213-F784-D409A020511F}"/>
              </a:ext>
            </a:extLst>
          </p:cNvPr>
          <p:cNvGrpSpPr/>
          <p:nvPr/>
        </p:nvGrpSpPr>
        <p:grpSpPr>
          <a:xfrm>
            <a:off x="221832" y="3103073"/>
            <a:ext cx="5292155" cy="4041530"/>
            <a:chOff x="0" y="2752400"/>
            <a:chExt cx="5691407" cy="4346432"/>
          </a:xfrm>
        </p:grpSpPr>
        <p:pic>
          <p:nvPicPr>
            <p:cNvPr id="2" name="Picture 1">
              <a:extLst>
                <a:ext uri="{FF2B5EF4-FFF2-40B4-BE49-F238E27FC236}">
                  <a16:creationId xmlns:a16="http://schemas.microsoft.com/office/drawing/2014/main" id="{54C77827-6472-300F-FA63-0B1425CF3BA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2752400"/>
              <a:ext cx="5691407" cy="4346432"/>
            </a:xfrm>
            <a:prstGeom prst="rect">
              <a:avLst/>
            </a:prstGeom>
            <a:noFill/>
          </p:spPr>
        </p:pic>
        <p:sp>
          <p:nvSpPr>
            <p:cNvPr id="7" name="Rectangle 6">
              <a:extLst>
                <a:ext uri="{FF2B5EF4-FFF2-40B4-BE49-F238E27FC236}">
                  <a16:creationId xmlns:a16="http://schemas.microsoft.com/office/drawing/2014/main" id="{E1D1C5D3-5412-17A5-A7D6-EEFCB98AFE4C}"/>
                </a:ext>
              </a:extLst>
            </p:cNvPr>
            <p:cNvSpPr/>
            <p:nvPr/>
          </p:nvSpPr>
          <p:spPr>
            <a:xfrm>
              <a:off x="841895" y="3226659"/>
              <a:ext cx="4012442" cy="2634018"/>
            </a:xfrm>
            <a:prstGeom prst="rect">
              <a:avLst/>
            </a:prstGeom>
            <a:blipFill>
              <a:blip r:embed="rId6"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7CDD1102-0D37-8909-6F3D-0DCC7627099A}"/>
              </a:ext>
            </a:extLst>
          </p:cNvPr>
          <p:cNvGrpSpPr/>
          <p:nvPr/>
        </p:nvGrpSpPr>
        <p:grpSpPr>
          <a:xfrm>
            <a:off x="3545699" y="2810055"/>
            <a:ext cx="1677287" cy="1584974"/>
            <a:chOff x="3288496" y="3347112"/>
            <a:chExt cx="1677287" cy="1584974"/>
          </a:xfrm>
        </p:grpSpPr>
        <p:sp>
          <p:nvSpPr>
            <p:cNvPr id="8" name="Oval 7">
              <a:extLst>
                <a:ext uri="{FF2B5EF4-FFF2-40B4-BE49-F238E27FC236}">
                  <a16:creationId xmlns:a16="http://schemas.microsoft.com/office/drawing/2014/main" id="{F17E6E4C-5159-D8D1-FA86-9D63AC972859}"/>
                </a:ext>
              </a:extLst>
            </p:cNvPr>
            <p:cNvSpPr/>
            <p:nvPr/>
          </p:nvSpPr>
          <p:spPr>
            <a:xfrm>
              <a:off x="3334652" y="3347112"/>
              <a:ext cx="1584974" cy="1584974"/>
            </a:xfrm>
            <a:prstGeom prst="ellipse">
              <a:avLst/>
            </a:prstGeom>
            <a:solidFill>
              <a:srgbClr val="A55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10" name="Rectangle: Rounded Corners 13">
              <a:extLst>
                <a:ext uri="{FF2B5EF4-FFF2-40B4-BE49-F238E27FC236}">
                  <a16:creationId xmlns:a16="http://schemas.microsoft.com/office/drawing/2014/main" id="{908B03C2-6A6E-2EE9-549F-9B810E0DB9AA}"/>
                </a:ext>
              </a:extLst>
            </p:cNvPr>
            <p:cNvSpPr/>
            <p:nvPr/>
          </p:nvSpPr>
          <p:spPr>
            <a:xfrm>
              <a:off x="3288496" y="3747184"/>
              <a:ext cx="1677287" cy="73107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bg1"/>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Zum Anzeigen hier klicken</a:t>
              </a:r>
              <a:endParaRPr lang="en-IE" sz="24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329776745"/>
      </p:ext>
    </p:extLst>
  </p:cSld>
  <p:clrMapOvr>
    <a:masterClrMapping/>
  </p:clrMapOvr>
</p:sld>
</file>

<file path=ppt/theme/theme1.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aaedbaee-2e57-4075-9bc7-bbae780e6340" xsi:nil="true"/>
    <lcf76f155ced4ddcb4097134ff3c332f xmlns="da7d0479-407a-45eb-ac7c-e651a3f7963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E4BA1B2CFB2AF4BB85E9392498C6327" ma:contentTypeVersion="15" ma:contentTypeDescription="Create a new document." ma:contentTypeScope="" ma:versionID="c7fb1fb7b994e44c97fcc379bb3798fa">
  <xsd:schema xmlns:xsd="http://www.w3.org/2001/XMLSchema" xmlns:xs="http://www.w3.org/2001/XMLSchema" xmlns:p="http://schemas.microsoft.com/office/2006/metadata/properties" xmlns:ns1="http://schemas.microsoft.com/sharepoint/v3" xmlns:ns2="da7d0479-407a-45eb-ac7c-e651a3f79639" xmlns:ns3="aaedbaee-2e57-4075-9bc7-bbae780e6340" targetNamespace="http://schemas.microsoft.com/office/2006/metadata/properties" ma:root="true" ma:fieldsID="7c2a7f994d795667b1b0d18105e4c84f" ns1:_="" ns2:_="" ns3:_="">
    <xsd:import namespace="http://schemas.microsoft.com/sharepoint/v3"/>
    <xsd:import namespace="da7d0479-407a-45eb-ac7c-e651a3f79639"/>
    <xsd:import namespace="aaedbaee-2e57-4075-9bc7-bbae780e634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1:_ip_UnifiedCompliancePolicyProperties" minOccurs="0"/>
                <xsd:element ref="ns1:_ip_UnifiedCompliancePolicyUIAct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a7d0479-407a-45eb-ac7c-e651a3f796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4c7f1cd-3441-4252-b5a9-d6dec0dca5c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edbaee-2e57-4075-9bc7-bbae780e634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9e805b3-5862-4e21-af14-20cc8c74b6a3}" ma:internalName="TaxCatchAll" ma:showField="CatchAllData" ma:web="aaedbaee-2e57-4075-9bc7-bbae780e63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5107035-7B5F-4EE6-A171-A4747C5FDDC4}">
  <ds:schemaRefs>
    <ds:schemaRef ds:uri="http://purl.org/dc/elements/1.1/"/>
    <ds:schemaRef ds:uri="http://schemas.microsoft.com/office/2006/documentManagement/types"/>
    <ds:schemaRef ds:uri="b9daf89e-8653-4793-9b7f-528d22b35d2b"/>
    <ds:schemaRef ds:uri="http://purl.org/dc/dcmitype/"/>
    <ds:schemaRef ds:uri="http://schemas.microsoft.com/office/infopath/2007/PartnerControls"/>
    <ds:schemaRef ds:uri="http://purl.org/dc/terms/"/>
    <ds:schemaRef ds:uri="http://schemas.microsoft.com/office/2006/metadata/properties"/>
    <ds:schemaRef ds:uri="http://schemas.openxmlformats.org/package/2006/metadata/core-properties"/>
    <ds:schemaRef ds:uri="1d540e55-e022-4da6-bda7-31aac2cba201"/>
    <ds:schemaRef ds:uri="http://schemas.microsoft.com/sharepoint/v3"/>
    <ds:schemaRef ds:uri="http://www.w3.org/XML/1998/namespace"/>
    <ds:schemaRef ds:uri="aaedbaee-2e57-4075-9bc7-bbae780e6340"/>
    <ds:schemaRef ds:uri="da7d0479-407a-45eb-ac7c-e651a3f79639"/>
  </ds:schemaRefs>
</ds:datastoreItem>
</file>

<file path=customXml/itemProps2.xml><?xml version="1.0" encoding="utf-8"?>
<ds:datastoreItem xmlns:ds="http://schemas.openxmlformats.org/officeDocument/2006/customXml" ds:itemID="{BA25A5E2-45E1-446C-BB10-22D8F1819B19}">
  <ds:schemaRefs>
    <ds:schemaRef ds:uri="http://schemas.microsoft.com/sharepoint/v3/contenttype/forms"/>
  </ds:schemaRefs>
</ds:datastoreItem>
</file>

<file path=customXml/itemProps3.xml><?xml version="1.0" encoding="utf-8"?>
<ds:datastoreItem xmlns:ds="http://schemas.openxmlformats.org/officeDocument/2006/customXml" ds:itemID="{526B7092-181F-41DF-AA8E-01D694DF7C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a7d0479-407a-45eb-ac7c-e651a3f79639"/>
    <ds:schemaRef ds:uri="aaedbaee-2e57-4075-9bc7-bbae780e63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6285</Words>
  <Application>Microsoft Office PowerPoint</Application>
  <PresentationFormat>Widescreen</PresentationFormat>
  <Paragraphs>623</Paragraphs>
  <Slides>64</Slides>
  <Notes>35</Notes>
  <HiddenSlides>0</HiddenSlides>
  <MMClips>1</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64</vt:i4>
      </vt:variant>
    </vt:vector>
  </HeadingPairs>
  <TitlesOfParts>
    <vt:vector size="74" baseType="lpstr">
      <vt:lpstr>Aptos</vt:lpstr>
      <vt:lpstr>Arial</vt:lpstr>
      <vt:lpstr>Calibri</vt:lpstr>
      <vt:lpstr>Montserrat</vt:lpstr>
      <vt:lpstr>Montserrat Light</vt:lpstr>
      <vt:lpstr>Wingdings</vt:lpstr>
      <vt:lpstr>1_Office Theme</vt:lpstr>
      <vt:lpstr>2_Office Theme</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Farida Anwar</dc:creator>
  <cp:keywords>, docId:2E926092DAFC7DBA5BF617C5327500B0</cp:keywords>
  <cp:lastModifiedBy>Sanja Ivandic</cp:lastModifiedBy>
  <cp:revision>78</cp:revision>
  <dcterms:created xsi:type="dcterms:W3CDTF">2025-06-08T08:56:21Z</dcterms:created>
  <dcterms:modified xsi:type="dcterms:W3CDTF">2026-04-30T11:23:17Z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0x0101007E4BA1B2CFB2AF4BB85E9392498C6327</vt:lpwstr>
  </property>
  <property fmtid="{D5CDD505-2E9C-101B-9397-08002B2CF9AE}" pid="3" name="MediaServiceImageTags">
    <vt:lpwstr/>
  </property>
</Properties>
</file>